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11" r:id="rId2"/>
    <p:sldId id="256" r:id="rId3"/>
    <p:sldId id="265" r:id="rId4"/>
    <p:sldId id="269" r:id="rId5"/>
    <p:sldId id="268" r:id="rId6"/>
    <p:sldId id="271" r:id="rId7"/>
    <p:sldId id="272" r:id="rId8"/>
    <p:sldId id="273" r:id="rId9"/>
    <p:sldId id="257" r:id="rId10"/>
    <p:sldId id="274" r:id="rId11"/>
    <p:sldId id="302" r:id="rId12"/>
    <p:sldId id="307" r:id="rId13"/>
    <p:sldId id="275" r:id="rId14"/>
    <p:sldId id="281" r:id="rId15"/>
    <p:sldId id="280" r:id="rId16"/>
    <p:sldId id="261" r:id="rId17"/>
    <p:sldId id="276" r:id="rId18"/>
    <p:sldId id="277" r:id="rId19"/>
    <p:sldId id="303" r:id="rId20"/>
    <p:sldId id="304" r:id="rId21"/>
    <p:sldId id="306" r:id="rId22"/>
    <p:sldId id="286" r:id="rId23"/>
    <p:sldId id="285" r:id="rId24"/>
    <p:sldId id="287" r:id="rId25"/>
    <p:sldId id="289" r:id="rId26"/>
    <p:sldId id="288" r:id="rId27"/>
    <p:sldId id="290" r:id="rId28"/>
    <p:sldId id="291" r:id="rId29"/>
    <p:sldId id="300" r:id="rId30"/>
    <p:sldId id="292" r:id="rId31"/>
    <p:sldId id="293" r:id="rId32"/>
    <p:sldId id="296" r:id="rId33"/>
    <p:sldId id="295" r:id="rId34"/>
    <p:sldId id="297" r:id="rId35"/>
    <p:sldId id="310" r:id="rId36"/>
    <p:sldId id="294" r:id="rId37"/>
    <p:sldId id="299" r:id="rId38"/>
    <p:sldId id="301" r:id="rId39"/>
    <p:sldId id="308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411C-123B-4E76-B152-163145ECCA66}" type="datetimeFigureOut">
              <a:rPr lang="en-IN" smtClean="0"/>
              <a:t>25-03-2017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F4095-6863-432F-87F2-F3044444C3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0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4805-4191-4B49-AAB1-C8F4ED1E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1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4892AB-242D-4F6A-9E73-27492C2EB1D3}" type="datetimeFigureOut">
              <a:rPr lang="en-IN" smtClean="0"/>
              <a:pPr/>
              <a:t>25-03-2017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A13F90-CC27-4E5F-93F9-2045373D3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686800" cy="1981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Talk: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Srinivas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Sankaranarayanan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Chairpersons: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Bela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Verma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Parag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Tamhankar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3568" y="2060848"/>
            <a:ext cx="8231832" cy="1512168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54326" y="2428868"/>
            <a:ext cx="8232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Copper in health and disease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41" y="183152"/>
            <a:ext cx="1177859" cy="12646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5" y="228599"/>
            <a:ext cx="1102995" cy="10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0" y="228600"/>
            <a:ext cx="2318210" cy="97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12" y="187035"/>
            <a:ext cx="851868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1"/>
                </a:solidFill>
              </a:rPr>
              <a:t>COPPER IN NEUROLOGY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Copper is a critical element for major neuronal functions, and the central nervous system is a major target of disorders of copper metabolism. </a:t>
            </a:r>
          </a:p>
          <a:p>
            <a:endParaRPr lang="en-IN" dirty="0"/>
          </a:p>
          <a:p>
            <a:r>
              <a:rPr lang="en-IN" dirty="0"/>
              <a:t>Both the </a:t>
            </a:r>
            <a:r>
              <a:rPr lang="en-IN" b="1" dirty="0">
                <a:solidFill>
                  <a:srgbClr val="0070C0"/>
                </a:solidFill>
              </a:rPr>
              <a:t>accumulation</a:t>
            </a:r>
            <a:r>
              <a:rPr lang="en-IN" dirty="0"/>
              <a:t> of </a:t>
            </a:r>
            <a:r>
              <a:rPr lang="en-IN" b="1" dirty="0">
                <a:solidFill>
                  <a:srgbClr val="0070C0"/>
                </a:solidFill>
              </a:rPr>
              <a:t>Cu</a:t>
            </a:r>
            <a:r>
              <a:rPr lang="en-IN" dirty="0"/>
              <a:t> (</a:t>
            </a:r>
            <a:r>
              <a:rPr lang="en-IN" i="1" dirty="0" err="1"/>
              <a:t>eg</a:t>
            </a:r>
            <a:r>
              <a:rPr lang="en-IN" i="1" dirty="0"/>
              <a:t>. Wilsons disease</a:t>
            </a:r>
            <a:r>
              <a:rPr lang="en-IN" dirty="0"/>
              <a:t>) and </a:t>
            </a:r>
            <a:r>
              <a:rPr lang="en-IN" b="1" dirty="0">
                <a:solidFill>
                  <a:srgbClr val="0070C0"/>
                </a:solidFill>
              </a:rPr>
              <a:t>Cu</a:t>
            </a: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b="1" dirty="0">
                <a:solidFill>
                  <a:srgbClr val="0070C0"/>
                </a:solidFill>
              </a:rPr>
              <a:t>deficiency</a:t>
            </a: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/>
              <a:t>(</a:t>
            </a:r>
            <a:r>
              <a:rPr lang="en-IN" i="1" dirty="0" err="1"/>
              <a:t>eg</a:t>
            </a:r>
            <a:r>
              <a:rPr lang="en-IN" i="1" dirty="0"/>
              <a:t>. </a:t>
            </a:r>
            <a:r>
              <a:rPr lang="en-IN" i="1" dirty="0" err="1"/>
              <a:t>Menke’s</a:t>
            </a:r>
            <a:r>
              <a:rPr lang="en-IN" i="1" dirty="0"/>
              <a:t> disease</a:t>
            </a:r>
            <a:r>
              <a:rPr lang="en-IN" dirty="0"/>
              <a:t>) are associated with brain dysfunction 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Cu</a:t>
            </a:r>
            <a:r>
              <a:rPr lang="en-IN" b="1" dirty="0">
                <a:solidFill>
                  <a:schemeClr val="tx1"/>
                </a:solidFill>
              </a:rPr>
              <a:t> STORES IN THE BODY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  <a:p>
            <a:r>
              <a:rPr lang="en-IN" dirty="0"/>
              <a:t>Highest concentrations in liver, brain, kidney and heart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7544" y="1484784"/>
          <a:ext cx="820891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5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/>
                        <a:t>TOTAL Cu IN ADULT HUMAN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90-110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/>
                        <a:t>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/>
                        <a:t>Skeletal muscles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/>
                        <a:t>Liver and</a:t>
                      </a:r>
                      <a:r>
                        <a:rPr lang="en-IN" sz="2800" baseline="0" dirty="0"/>
                        <a:t> brain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8-11%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In blood</a:t>
            </a:r>
            <a:r>
              <a:rPr lang="en-IN" dirty="0"/>
              <a:t>, about </a:t>
            </a:r>
            <a:r>
              <a:rPr lang="en-IN" b="1" dirty="0"/>
              <a:t>65%-90% </a:t>
            </a:r>
            <a:r>
              <a:rPr lang="en-IN" dirty="0"/>
              <a:t>of the copper Cu2+ is bound to </a:t>
            </a:r>
            <a:r>
              <a:rPr lang="en-IN" b="1" dirty="0" err="1"/>
              <a:t>ceruloplasmin</a:t>
            </a:r>
            <a:r>
              <a:rPr lang="en-IN" b="1" dirty="0"/>
              <a:t>.</a:t>
            </a:r>
            <a:r>
              <a:rPr lang="en-IN" dirty="0"/>
              <a:t> </a:t>
            </a:r>
          </a:p>
          <a:p>
            <a:r>
              <a:rPr lang="en-IN" dirty="0"/>
              <a:t>The remaining </a:t>
            </a:r>
            <a:r>
              <a:rPr lang="en-IN" b="1" dirty="0"/>
              <a:t>10-35 % </a:t>
            </a:r>
            <a:r>
              <a:rPr lang="en-IN" dirty="0"/>
              <a:t>participate in exchanges with albumin, </a:t>
            </a:r>
            <a:r>
              <a:rPr lang="en-IN" dirty="0" err="1"/>
              <a:t>transcuprein</a:t>
            </a:r>
            <a:r>
              <a:rPr lang="en-IN" dirty="0"/>
              <a:t>, alpha 2 macroglobulin.</a:t>
            </a:r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Cu METABOLISM</a:t>
            </a:r>
          </a:p>
        </p:txBody>
      </p:sp>
    </p:spTree>
    <p:extLst>
      <p:ext uri="{BB962C8B-B14F-4D97-AF65-F5344CB8AC3E}">
        <p14:creationId xmlns:p14="http://schemas.microsoft.com/office/powerpoint/2010/main" val="88620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Cu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Most copper in the human body is present as Cu+ (cuprous) and oxidized Cu2+ (cupric) compounds </a:t>
            </a:r>
          </a:p>
          <a:p>
            <a:r>
              <a:rPr lang="en-IN" dirty="0"/>
              <a:t>Copper is mainly absorbed in the </a:t>
            </a:r>
            <a:r>
              <a:rPr lang="en-IN" b="1" dirty="0"/>
              <a:t>duodenum</a:t>
            </a:r>
            <a:r>
              <a:rPr lang="en-IN" dirty="0"/>
              <a:t> and </a:t>
            </a:r>
            <a:r>
              <a:rPr lang="en-IN" b="1" dirty="0"/>
              <a:t>proximal jejunum.</a:t>
            </a:r>
            <a:r>
              <a:rPr lang="en-IN" dirty="0"/>
              <a:t> </a:t>
            </a:r>
          </a:p>
          <a:p>
            <a:r>
              <a:rPr lang="en-IN" dirty="0"/>
              <a:t>The current recommended dietary intake in the USA is 0.9 mg/day. </a:t>
            </a:r>
          </a:p>
          <a:p>
            <a:r>
              <a:rPr lang="en-IN" dirty="0"/>
              <a:t>The average daily intake of copper is between 0.5 and 1.5 mg.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http://dailyhealthyfoodtips.com/wp-content/uploads/2016/08/Health-Benefits-of-Copper_dailyhealthyfood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7353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Cu 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Copper is excreted endogenously in the saliva, the gastric fluids and intestinal liquids. </a:t>
            </a:r>
          </a:p>
          <a:p>
            <a:r>
              <a:rPr lang="en-IN" dirty="0"/>
              <a:t>Copper is excreted from the body either in a non-absorbed form or via the bile. </a:t>
            </a:r>
          </a:p>
          <a:p>
            <a:r>
              <a:rPr lang="en-IN" dirty="0"/>
              <a:t>The estimated amount of copper in </a:t>
            </a:r>
            <a:r>
              <a:rPr lang="en-IN" dirty="0" err="1"/>
              <a:t>feces</a:t>
            </a:r>
            <a:r>
              <a:rPr lang="en-IN" dirty="0"/>
              <a:t> is 1–1.5 mg/day.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COPPER 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The intra-cellular and extra-cellular metabolism of copper is under </a:t>
            </a:r>
            <a:r>
              <a:rPr lang="en-IN" b="1" dirty="0"/>
              <a:t>tight control</a:t>
            </a:r>
            <a:r>
              <a:rPr lang="en-IN" dirty="0"/>
              <a:t>, in order to maintain </a:t>
            </a:r>
            <a:r>
              <a:rPr lang="en-IN" b="1" dirty="0"/>
              <a:t>free copper concentrations</a:t>
            </a:r>
            <a:r>
              <a:rPr lang="en-IN" dirty="0"/>
              <a:t> at very </a:t>
            </a:r>
            <a:r>
              <a:rPr lang="en-IN" b="1" dirty="0"/>
              <a:t>low</a:t>
            </a:r>
            <a:r>
              <a:rPr lang="en-IN" dirty="0"/>
              <a:t> levels. </a:t>
            </a:r>
          </a:p>
          <a:p>
            <a:r>
              <a:rPr lang="en-IN" dirty="0"/>
              <a:t>The </a:t>
            </a:r>
            <a:r>
              <a:rPr lang="en-IN" b="1" dirty="0" err="1"/>
              <a:t>redox</a:t>
            </a:r>
            <a:r>
              <a:rPr lang="en-IN" b="1" dirty="0"/>
              <a:t> capacities </a:t>
            </a:r>
            <a:r>
              <a:rPr lang="en-IN" dirty="0"/>
              <a:t>of free copper, its ability to trigger the production of reactive oxygen species and the close relationships with the regulation of iron and zinc are remarkable features. </a:t>
            </a:r>
          </a:p>
          <a:p>
            <a:r>
              <a:rPr lang="en-IN" dirty="0"/>
              <a:t>Bulk of evidence in the </a:t>
            </a:r>
            <a:r>
              <a:rPr lang="en-IN" b="1" dirty="0"/>
              <a:t>role of copper </a:t>
            </a:r>
            <a:r>
              <a:rPr lang="en-IN" dirty="0"/>
              <a:t>in </a:t>
            </a:r>
            <a:r>
              <a:rPr lang="en-IN" b="1" dirty="0">
                <a:solidFill>
                  <a:srgbClr val="0070C0"/>
                </a:solidFill>
              </a:rPr>
              <a:t>neurodegenerative diseases </a:t>
            </a:r>
            <a:r>
              <a:rPr lang="en-IN" dirty="0"/>
              <a:t>- Wilsons, Alzheimer, Parkinson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Cu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4572000"/>
          </a:xfrm>
        </p:spPr>
        <p:txBody>
          <a:bodyPr>
            <a:normAutofit/>
          </a:bodyPr>
          <a:lstStyle/>
          <a:p>
            <a:r>
              <a:rPr lang="en-IN" dirty="0"/>
              <a:t>The human copper transport protein 1 (</a:t>
            </a:r>
            <a:r>
              <a:rPr lang="en-IN" b="1" dirty="0"/>
              <a:t>hCTR1</a:t>
            </a:r>
            <a:r>
              <a:rPr lang="en-IN" dirty="0"/>
              <a:t>), located at the level of </a:t>
            </a:r>
            <a:r>
              <a:rPr lang="en-IN" dirty="0" err="1"/>
              <a:t>enterocytes</a:t>
            </a:r>
            <a:r>
              <a:rPr lang="en-IN" dirty="0"/>
              <a:t>, transfers the ion following the reduction of dietary Cu2+ into Cu+. </a:t>
            </a:r>
          </a:p>
          <a:p>
            <a:r>
              <a:rPr lang="en-IN" dirty="0"/>
              <a:t>In </a:t>
            </a:r>
            <a:r>
              <a:rPr lang="en-IN" dirty="0" err="1"/>
              <a:t>hepatocytes</a:t>
            </a:r>
            <a:r>
              <a:rPr lang="en-IN" dirty="0"/>
              <a:t>, copper binds to </a:t>
            </a:r>
            <a:r>
              <a:rPr lang="en-IN" b="1" dirty="0" err="1"/>
              <a:t>metallothioneins</a:t>
            </a:r>
            <a:r>
              <a:rPr lang="en-IN" dirty="0"/>
              <a:t> (MTs), to </a:t>
            </a:r>
            <a:r>
              <a:rPr lang="en-IN" b="1" dirty="0"/>
              <a:t>reduced glutathione </a:t>
            </a:r>
            <a:r>
              <a:rPr lang="en-IN" dirty="0"/>
              <a:t>(GSH) or to one of the </a:t>
            </a:r>
            <a:r>
              <a:rPr lang="en-IN" b="1" dirty="0"/>
              <a:t>copper chaperones </a:t>
            </a:r>
            <a:r>
              <a:rPr lang="en-IN" dirty="0"/>
              <a:t>regulating the traffic of intracellular copper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http://physrev.physiology.org/content/physrev/87/3/1011/F2.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21296"/>
            <a:ext cx="5905308" cy="4572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5652120" y="980728"/>
            <a:ext cx="2232248" cy="1116704"/>
          </a:xfrm>
          <a:prstGeom prst="wedgeEllipseCallout">
            <a:avLst>
              <a:gd name="adj1" fmla="val -89508"/>
              <a:gd name="adj2" fmla="val 55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Regulates Cu influx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CHAPERONE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http://kipapabist.weebly.com/uploads/2/5/0/5/25056956/1698489.png?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30354"/>
            <a:ext cx="6768752" cy="4512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68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 dirty="0"/>
              <a:t>Dr. </a:t>
            </a:r>
            <a:r>
              <a:rPr lang="en-IN" sz="2400" dirty="0" err="1"/>
              <a:t>Srinivas</a:t>
            </a:r>
            <a:r>
              <a:rPr lang="en-IN" sz="2400" dirty="0"/>
              <a:t> s</a:t>
            </a:r>
            <a:endParaRPr lang="en-IN" dirty="0"/>
          </a:p>
          <a:p>
            <a:r>
              <a:rPr lang="en-IN" dirty="0"/>
              <a:t>Consultant </a:t>
            </a:r>
            <a:r>
              <a:rPr lang="en-IN" dirty="0" err="1"/>
              <a:t>pediatric</a:t>
            </a:r>
            <a:r>
              <a:rPr lang="en-IN" dirty="0"/>
              <a:t> gastroenterologist</a:t>
            </a:r>
          </a:p>
          <a:p>
            <a:r>
              <a:rPr lang="en-IN" dirty="0"/>
              <a:t>Apollo </a:t>
            </a:r>
            <a:r>
              <a:rPr lang="en-IN" dirty="0" err="1"/>
              <a:t>childrens</a:t>
            </a:r>
            <a:r>
              <a:rPr lang="en-IN" dirty="0"/>
              <a:t> hospital</a:t>
            </a:r>
          </a:p>
          <a:p>
            <a:r>
              <a:rPr lang="en-IN" dirty="0" err="1"/>
              <a:t>Kanchi</a:t>
            </a:r>
            <a:r>
              <a:rPr lang="en-IN" dirty="0"/>
              <a:t> </a:t>
            </a:r>
            <a:r>
              <a:rPr lang="en-IN" dirty="0" err="1"/>
              <a:t>kamakoti</a:t>
            </a:r>
            <a:r>
              <a:rPr lang="en-IN" dirty="0"/>
              <a:t> </a:t>
            </a:r>
            <a:r>
              <a:rPr lang="en-IN" dirty="0" err="1"/>
              <a:t>childs</a:t>
            </a:r>
            <a:r>
              <a:rPr lang="en-IN" dirty="0"/>
              <a:t> trust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Copper in Health and Disease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Cu CHAPERONE?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They act like a shuttle. Without chaperones, copper would be directly scavenged by MTs, GSH and mitochondria.</a:t>
            </a:r>
          </a:p>
          <a:p>
            <a:endParaRPr lang="en-IN" dirty="0"/>
          </a:p>
        </p:txBody>
      </p:sp>
      <p:pic>
        <p:nvPicPr>
          <p:cNvPr id="4" name="Picture 2" descr="http://physrev.physiology.org/content/physrev/87/3/1011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13678"/>
            <a:ext cx="4687968" cy="3629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05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Free Cu </a:t>
            </a:r>
            <a:r>
              <a:rPr lang="en-IN" dirty="0"/>
              <a:t>crosses the blood-brain barrier </a:t>
            </a:r>
            <a:r>
              <a:rPr lang="en-IN" b="1" dirty="0">
                <a:solidFill>
                  <a:srgbClr val="0070C0"/>
                </a:solidFill>
              </a:rPr>
              <a:t>BBB</a:t>
            </a:r>
            <a:r>
              <a:rPr lang="en-IN" dirty="0"/>
              <a:t>. </a:t>
            </a:r>
          </a:p>
          <a:p>
            <a:r>
              <a:rPr lang="en-IN" b="1" dirty="0"/>
              <a:t>CTR1</a:t>
            </a:r>
            <a:r>
              <a:rPr lang="en-IN" dirty="0"/>
              <a:t> and </a:t>
            </a:r>
            <a:r>
              <a:rPr lang="en-IN" b="1" dirty="0"/>
              <a:t>ATP7A</a:t>
            </a:r>
            <a:r>
              <a:rPr lang="en-IN" dirty="0"/>
              <a:t> contribute to the net influx of Cu towards the CNS. </a:t>
            </a:r>
          </a:p>
          <a:p>
            <a:r>
              <a:rPr lang="en-IN" dirty="0"/>
              <a:t>As mentioned earlier, this Cu is potentially toxic, being available for the Haber–Weiss and Fenton reactions. </a:t>
            </a:r>
          </a:p>
          <a:p>
            <a:r>
              <a:rPr lang="en-IN" dirty="0"/>
              <a:t>Nevertheless, Cu is rapidly sequestrated by GSH, a mechanism of protection against the toxic effects of free copper </a:t>
            </a:r>
          </a:p>
        </p:txBody>
      </p:sp>
    </p:spTree>
    <p:extLst>
      <p:ext uri="{BB962C8B-B14F-4D97-AF65-F5344CB8AC3E}">
        <p14:creationId xmlns:p14="http://schemas.microsoft.com/office/powerpoint/2010/main" val="366648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1829944"/>
          </a:xfrm>
        </p:spPr>
        <p:txBody>
          <a:bodyPr>
            <a:normAutofit/>
          </a:bodyPr>
          <a:lstStyle/>
          <a:p>
            <a:r>
              <a:rPr lang="en-IN" b="1" dirty="0"/>
              <a:t>ATP7A</a:t>
            </a:r>
            <a:r>
              <a:rPr lang="en-IN" dirty="0"/>
              <a:t> is an intra-cellular pump transferring Cu into the Golgi apparatus. This is required to incorporate the ion into </a:t>
            </a:r>
            <a:r>
              <a:rPr lang="en-IN" dirty="0" err="1"/>
              <a:t>cuproenzymes</a:t>
            </a:r>
            <a:r>
              <a:rPr lang="en-IN" dirty="0"/>
              <a:t>, such as the </a:t>
            </a:r>
            <a:r>
              <a:rPr lang="en-IN" b="1" dirty="0"/>
              <a:t>dopamine-beta-</a:t>
            </a:r>
            <a:r>
              <a:rPr lang="en-IN" b="1" dirty="0" err="1"/>
              <a:t>hydroxylase</a:t>
            </a:r>
            <a:r>
              <a:rPr lang="en-IN" b="1" dirty="0"/>
              <a:t>.</a:t>
            </a:r>
          </a:p>
        </p:txBody>
      </p:sp>
      <p:pic>
        <p:nvPicPr>
          <p:cNvPr id="4" name="Picture 2" descr="http://physrev.physiology.org/content/physrev/87/3/1011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568" y="3039847"/>
            <a:ext cx="4183912" cy="323926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ATP7A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3474874"/>
            <a:ext cx="39604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700" b="1" dirty="0"/>
              <a:t>ATP7A</a:t>
            </a:r>
            <a:r>
              <a:rPr lang="en-IN" sz="2700" dirty="0"/>
              <a:t> is </a:t>
            </a:r>
            <a:r>
              <a:rPr lang="en-IN" sz="2700" b="1" dirty="0"/>
              <a:t>essential </a:t>
            </a:r>
            <a:r>
              <a:rPr lang="en-IN" sz="2700" dirty="0"/>
              <a:t>not only </a:t>
            </a:r>
            <a:r>
              <a:rPr lang="en-IN" sz="2700" b="1" dirty="0"/>
              <a:t>for </a:t>
            </a:r>
            <a:r>
              <a:rPr lang="en-IN" sz="2700" dirty="0"/>
              <a:t>the </a:t>
            </a:r>
            <a:r>
              <a:rPr lang="en-IN" sz="2700" b="1" dirty="0"/>
              <a:t>CNS</a:t>
            </a:r>
            <a:r>
              <a:rPr lang="en-IN" sz="2700" dirty="0"/>
              <a:t>, but also for peripheral nerves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MENKE’S DISEASE - Cu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Mutation</a:t>
            </a:r>
            <a:r>
              <a:rPr lang="en-IN" dirty="0"/>
              <a:t> in </a:t>
            </a:r>
            <a:r>
              <a:rPr lang="en-IN" b="1" dirty="0"/>
              <a:t>ATP7A </a:t>
            </a:r>
            <a:r>
              <a:rPr lang="en-IN" dirty="0"/>
              <a:t>gene</a:t>
            </a:r>
          </a:p>
          <a:p>
            <a:r>
              <a:rPr lang="en-IN" dirty="0"/>
              <a:t>X linked disease</a:t>
            </a:r>
          </a:p>
          <a:p>
            <a:r>
              <a:rPr lang="en-IN" dirty="0"/>
              <a:t>MD presents in infants bet 6 wks and 1 yr</a:t>
            </a:r>
          </a:p>
          <a:p>
            <a:r>
              <a:rPr lang="en-IN" dirty="0"/>
              <a:t>MD is characterized by mental retardation, seizures, abnormal lightly pigmented hair, bone fragility and aortic aneurysms. </a:t>
            </a:r>
          </a:p>
          <a:p>
            <a:r>
              <a:rPr lang="en-IN" dirty="0"/>
              <a:t>Cu deficiency state: Cu accumulates in the intestine and cannot be absorbed in blood. A similar process occurs at the level of the BBB, causing a lack of ions within the CNS.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Low</a:t>
            </a:r>
            <a:r>
              <a:rPr lang="en-IN" dirty="0"/>
              <a:t> serum </a:t>
            </a:r>
            <a:r>
              <a:rPr lang="en-IN" b="1" dirty="0"/>
              <a:t>Cu</a:t>
            </a:r>
            <a:r>
              <a:rPr lang="en-IN" dirty="0"/>
              <a:t> &lt; 70 mg/</a:t>
            </a:r>
            <a:r>
              <a:rPr lang="en-IN" dirty="0" err="1"/>
              <a:t>dL</a:t>
            </a:r>
            <a:r>
              <a:rPr lang="en-IN" dirty="0"/>
              <a:t>     (ref 80-160)</a:t>
            </a:r>
          </a:p>
          <a:p>
            <a:r>
              <a:rPr lang="en-IN" b="1" dirty="0"/>
              <a:t>Low</a:t>
            </a:r>
            <a:r>
              <a:rPr lang="en-IN" dirty="0"/>
              <a:t> serum </a:t>
            </a:r>
            <a:r>
              <a:rPr lang="en-IN" b="1" dirty="0" err="1"/>
              <a:t>ceruloplasmin</a:t>
            </a:r>
            <a:r>
              <a:rPr lang="en-IN" b="1" dirty="0"/>
              <a:t> </a:t>
            </a:r>
            <a:r>
              <a:rPr lang="en-IN" dirty="0"/>
              <a:t>level &lt; 20 mg/</a:t>
            </a:r>
            <a:r>
              <a:rPr lang="en-IN" dirty="0" err="1"/>
              <a:t>dL</a:t>
            </a:r>
            <a:r>
              <a:rPr lang="en-IN" dirty="0"/>
              <a:t> (ref 20-60)</a:t>
            </a:r>
          </a:p>
          <a:p>
            <a:r>
              <a:rPr lang="en-IN" b="1" dirty="0"/>
              <a:t>High</a:t>
            </a:r>
            <a:r>
              <a:rPr lang="en-IN" dirty="0"/>
              <a:t> DOPA and DHPG ratio</a:t>
            </a:r>
          </a:p>
        </p:txBody>
      </p:sp>
      <p:pic>
        <p:nvPicPr>
          <p:cNvPr id="4" name="Picture 2" descr="http://matchbin-assets.s3.amazonaws.com/public/sites/29/assets/E8HE_Skyler_2_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60769"/>
            <a:ext cx="4752528" cy="3148551"/>
          </a:xfrm>
          <a:prstGeom prst="rect">
            <a:avLst/>
          </a:prstGeom>
          <a:noFill/>
        </p:spPr>
      </p:pic>
      <p:pic>
        <p:nvPicPr>
          <p:cNvPr id="45058" name="Picture 2" descr="Magnetic resonance imaging of the brain of a p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952328" cy="3169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/>
              <a:t>Parenteral</a:t>
            </a:r>
            <a:r>
              <a:rPr lang="en-IN" dirty="0"/>
              <a:t> Copper therapy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Gene therapy using </a:t>
            </a:r>
            <a:r>
              <a:rPr lang="en-IN" dirty="0" err="1"/>
              <a:t>adeno</a:t>
            </a:r>
            <a:r>
              <a:rPr lang="en-IN" dirty="0"/>
              <a:t> associated viral vectors</a:t>
            </a:r>
          </a:p>
        </p:txBody>
      </p:sp>
      <p:pic>
        <p:nvPicPr>
          <p:cNvPr id="46082" name="Picture 2" descr="https://www.drugs.com/pro/images/a84d61a4-8e7f-4be1-aba6-f633b334aafc/copper1-figure-1-jrl-0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10544"/>
            <a:ext cx="85725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Other Cu deficiency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Occipital horn syndrome</a:t>
            </a:r>
          </a:p>
          <a:p>
            <a:r>
              <a:rPr lang="en-IN" dirty="0"/>
              <a:t>ATP7A related isolated distal motor neuropathy</a:t>
            </a:r>
          </a:p>
          <a:p>
            <a:r>
              <a:rPr lang="en-IN" dirty="0"/>
              <a:t>Zinc induced </a:t>
            </a:r>
            <a:r>
              <a:rPr lang="en-IN" dirty="0" err="1"/>
              <a:t>myeloneuropathy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WILSONS DISEASE - ATP7B 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This causes deficits not only for the excretion of Cu into the bile, but also in terms of the binding of Cu to </a:t>
            </a:r>
            <a:r>
              <a:rPr lang="en-IN" dirty="0" err="1"/>
              <a:t>ceruloplasmin</a:t>
            </a:r>
            <a:r>
              <a:rPr lang="en-IN" dirty="0"/>
              <a:t>.</a:t>
            </a:r>
          </a:p>
        </p:txBody>
      </p:sp>
      <p:pic>
        <p:nvPicPr>
          <p:cNvPr id="48134" name="Picture 6" descr="http://www.mdpi.com/ijms/ijms-16-06419/article_deploy/html/images/ijms-16-06419-g002-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591862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Cascade of events triggered by low </a:t>
            </a:r>
            <a:r>
              <a:rPr lang="en-IN" b="1" dirty="0" err="1">
                <a:solidFill>
                  <a:schemeClr val="accent1"/>
                </a:solidFill>
              </a:rPr>
              <a:t>cerruloplasmin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2222"/>
            <a:ext cx="5774978" cy="520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THERAPY OF WILSONS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Chelating agents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 </a:t>
            </a:r>
            <a:r>
              <a:rPr lang="en-IN" dirty="0" err="1"/>
              <a:t>penicillamine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err="1"/>
              <a:t>Tetrathiomolybdate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err="1"/>
              <a:t>Trientine</a:t>
            </a:r>
            <a:endParaRPr lang="en-IN" dirty="0"/>
          </a:p>
          <a:p>
            <a:r>
              <a:rPr lang="en-IN" dirty="0"/>
              <a:t>Zinc: competes with intestinal Cu intake and also induces intestinal </a:t>
            </a:r>
            <a:r>
              <a:rPr lang="en-IN" dirty="0" err="1"/>
              <a:t>metallothionien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COPPER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86472" cy="4572000"/>
          </a:xfrm>
        </p:spPr>
        <p:txBody>
          <a:bodyPr/>
          <a:lstStyle/>
          <a:p>
            <a:r>
              <a:rPr lang="en-IN" b="1" dirty="0"/>
              <a:t>Copper</a:t>
            </a:r>
            <a:r>
              <a:rPr lang="en-IN" dirty="0"/>
              <a:t> is a </a:t>
            </a:r>
            <a:r>
              <a:rPr lang="en-IN" b="1" dirty="0">
                <a:solidFill>
                  <a:srgbClr val="0070C0"/>
                </a:solidFill>
              </a:rPr>
              <a:t>chemical </a:t>
            </a:r>
            <a:r>
              <a:rPr lang="en-IN" dirty="0"/>
              <a:t>element with symbol </a:t>
            </a:r>
            <a:r>
              <a:rPr lang="en-IN" b="1" dirty="0"/>
              <a:t>Cu</a:t>
            </a:r>
            <a:r>
              <a:rPr lang="en-IN" dirty="0"/>
              <a:t> and atomic number </a:t>
            </a:r>
            <a:r>
              <a:rPr lang="en-IN" b="1" dirty="0"/>
              <a:t>29</a:t>
            </a:r>
            <a:r>
              <a:rPr lang="en-IN" dirty="0"/>
              <a:t>.  </a:t>
            </a:r>
          </a:p>
          <a:p>
            <a:r>
              <a:rPr lang="en-IN" dirty="0"/>
              <a:t>It is a soft, </a:t>
            </a:r>
            <a:r>
              <a:rPr lang="en-IN" b="1" dirty="0">
                <a:solidFill>
                  <a:srgbClr val="0070C0"/>
                </a:solidFill>
              </a:rPr>
              <a:t>malleable</a:t>
            </a:r>
            <a:r>
              <a:rPr lang="en-IN" dirty="0"/>
              <a:t>, and </a:t>
            </a:r>
            <a:r>
              <a:rPr lang="en-IN" b="1" dirty="0">
                <a:solidFill>
                  <a:srgbClr val="0070C0"/>
                </a:solidFill>
              </a:rPr>
              <a:t>ductile</a:t>
            </a:r>
            <a:r>
              <a:rPr lang="en-IN" dirty="0"/>
              <a:t> metal with very high thermal and electrical conductivity. </a:t>
            </a:r>
          </a:p>
          <a:p>
            <a:r>
              <a:rPr lang="en-IN" dirty="0"/>
              <a:t>A freshly exposed surface of pure copper has a reddish-orange </a:t>
            </a:r>
            <a:r>
              <a:rPr lang="en-IN" dirty="0" err="1"/>
              <a:t>color</a:t>
            </a:r>
            <a:r>
              <a:rPr lang="en-IN" dirty="0"/>
              <a:t>.</a:t>
            </a:r>
          </a:p>
        </p:txBody>
      </p:sp>
      <p:pic>
        <p:nvPicPr>
          <p:cNvPr id="1028" name="Picture 4" descr="NatC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2304256" cy="2180403"/>
          </a:xfrm>
          <a:prstGeom prst="rect">
            <a:avLst/>
          </a:prstGeom>
          <a:noFill/>
        </p:spPr>
      </p:pic>
      <p:pic>
        <p:nvPicPr>
          <p:cNvPr id="1030" name="Picture 6" descr="http://periodictable.com/Samples/029.28/s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96244"/>
            <a:ext cx="2304256" cy="230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>
                <a:solidFill>
                  <a:schemeClr val="accent1"/>
                </a:solidFill>
              </a:rPr>
              <a:t>Acerruloplasminemia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This causes the </a:t>
            </a:r>
            <a:r>
              <a:rPr lang="en-IN" b="1" dirty="0"/>
              <a:t>accumulation of iron </a:t>
            </a:r>
            <a:r>
              <a:rPr lang="en-IN" dirty="0"/>
              <a:t>in the CNS, especially in basal ganglia, in retina, liver and pancreas. </a:t>
            </a:r>
          </a:p>
          <a:p>
            <a:r>
              <a:rPr lang="en-IN" dirty="0"/>
              <a:t>Clinically, patients exhibit diabetes mellitus, retinal degeneration and a progressive neurological syndrome combining </a:t>
            </a:r>
            <a:r>
              <a:rPr lang="en-IN" dirty="0" err="1"/>
              <a:t>extrapyramidal</a:t>
            </a:r>
            <a:r>
              <a:rPr lang="en-IN" dirty="0"/>
              <a:t> signs, </a:t>
            </a:r>
            <a:r>
              <a:rPr lang="en-IN" dirty="0" err="1"/>
              <a:t>cerebellar</a:t>
            </a:r>
            <a:r>
              <a:rPr lang="en-IN" dirty="0"/>
              <a:t> ataxia and dementia, usually between the age of 25 and 60 years</a:t>
            </a:r>
          </a:p>
          <a:p>
            <a:r>
              <a:rPr lang="en-IN" b="1" dirty="0"/>
              <a:t>Low</a:t>
            </a:r>
            <a:r>
              <a:rPr lang="en-IN" dirty="0"/>
              <a:t> serum </a:t>
            </a:r>
            <a:r>
              <a:rPr lang="en-IN" b="1" dirty="0"/>
              <a:t>Cu</a:t>
            </a:r>
          </a:p>
          <a:p>
            <a:r>
              <a:rPr lang="en-IN" b="1" dirty="0"/>
              <a:t>Low </a:t>
            </a:r>
            <a:r>
              <a:rPr lang="en-IN" dirty="0"/>
              <a:t>serum </a:t>
            </a:r>
            <a:r>
              <a:rPr lang="en-IN" b="1" dirty="0"/>
              <a:t>iron</a:t>
            </a:r>
            <a:r>
              <a:rPr lang="en-IN" dirty="0"/>
              <a:t>, </a:t>
            </a:r>
            <a:r>
              <a:rPr lang="en-IN" b="1" dirty="0"/>
              <a:t>high </a:t>
            </a:r>
            <a:r>
              <a:rPr lang="en-IN" b="1" dirty="0" err="1"/>
              <a:t>ferritin</a:t>
            </a:r>
            <a:r>
              <a:rPr lang="en-IN" dirty="0"/>
              <a:t>, </a:t>
            </a:r>
            <a:r>
              <a:rPr lang="en-IN" dirty="0" err="1"/>
              <a:t>microcytic</a:t>
            </a:r>
            <a:r>
              <a:rPr lang="en-IN" dirty="0"/>
              <a:t> </a:t>
            </a:r>
            <a:r>
              <a:rPr lang="en-IN" dirty="0" err="1"/>
              <a:t>hypochromic</a:t>
            </a:r>
            <a:r>
              <a:rPr lang="en-IN" dirty="0"/>
              <a:t> </a:t>
            </a:r>
            <a:r>
              <a:rPr lang="en-IN" dirty="0" err="1"/>
              <a:t>anemia</a:t>
            </a:r>
            <a:endParaRPr lang="en-IN" dirty="0"/>
          </a:p>
          <a:p>
            <a:r>
              <a:rPr lang="en-IN" b="1" dirty="0"/>
              <a:t>Rx</a:t>
            </a:r>
            <a:r>
              <a:rPr lang="en-IN" dirty="0"/>
              <a:t>: iron </a:t>
            </a:r>
            <a:r>
              <a:rPr lang="en-IN" dirty="0" err="1"/>
              <a:t>chelators</a:t>
            </a:r>
            <a:r>
              <a:rPr lang="en-IN" dirty="0"/>
              <a:t>, antioxidants, zinc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INDIAN CHILDHOOD CIRRHOSIS - MYTH OR ERSTWHILE REALITY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A unique disease thought to be due to exogenous Cu overload !!</a:t>
            </a:r>
            <a:endParaRPr lang="en-IN" b="1" dirty="0"/>
          </a:p>
          <a:p>
            <a:r>
              <a:rPr lang="en-IN" b="1" dirty="0"/>
              <a:t>1887</a:t>
            </a:r>
            <a:r>
              <a:rPr lang="en-IN" dirty="0"/>
              <a:t>: Boyle </a:t>
            </a:r>
            <a:r>
              <a:rPr lang="en-IN" dirty="0" err="1"/>
              <a:t>Chunder</a:t>
            </a:r>
            <a:r>
              <a:rPr lang="en-IN" dirty="0"/>
              <a:t> </a:t>
            </a:r>
            <a:r>
              <a:rPr lang="en-IN" b="1" dirty="0" err="1"/>
              <a:t>Sen</a:t>
            </a:r>
            <a:r>
              <a:rPr lang="en-IN" dirty="0"/>
              <a:t> described the first account of this disease in Calcutta - infantile </a:t>
            </a:r>
            <a:r>
              <a:rPr lang="en-IN" dirty="0" err="1"/>
              <a:t>biliary</a:t>
            </a:r>
            <a:r>
              <a:rPr lang="en-IN" dirty="0"/>
              <a:t> cirrhosis</a:t>
            </a:r>
          </a:p>
          <a:p>
            <a:endParaRPr lang="en-IN" dirty="0"/>
          </a:p>
          <a:p>
            <a:r>
              <a:rPr lang="en-IN" dirty="0" err="1"/>
              <a:t>Charecteristics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err="1"/>
              <a:t>Micronodular</a:t>
            </a:r>
            <a:r>
              <a:rPr lang="en-IN" dirty="0"/>
              <a:t> cirrhosis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Mallory hyaline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/>
              <a:t>Orcein</a:t>
            </a:r>
            <a:r>
              <a:rPr lang="en-IN" dirty="0"/>
              <a:t> stainable Cu positivity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0178" name="Picture 2" descr="http://i.ebayimg.com/00/s/MzMzWDUwMA==/z/zGAAAOxygPtS-tqG/$_3.JPG?set_id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99371"/>
            <a:ext cx="3528392" cy="234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1950s: Reports of ICC started raining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from several regions of the country, particularly </a:t>
            </a:r>
            <a:r>
              <a:rPr lang="en-IN" b="1" dirty="0"/>
              <a:t>Chennai</a:t>
            </a:r>
            <a:r>
              <a:rPr lang="en-IN" dirty="0"/>
              <a:t> and </a:t>
            </a:r>
            <a:r>
              <a:rPr lang="en-IN" b="1" dirty="0"/>
              <a:t>Vellore</a:t>
            </a:r>
            <a:r>
              <a:rPr lang="en-IN" dirty="0"/>
              <a:t> in the south, </a:t>
            </a:r>
            <a:r>
              <a:rPr lang="en-IN" b="1" dirty="0"/>
              <a:t>Delhi</a:t>
            </a:r>
            <a:r>
              <a:rPr lang="en-IN" dirty="0"/>
              <a:t> and </a:t>
            </a:r>
            <a:r>
              <a:rPr lang="en-IN" b="1" dirty="0"/>
              <a:t>Chandigarh</a:t>
            </a:r>
            <a:r>
              <a:rPr lang="en-IN" dirty="0"/>
              <a:t> in the north, </a:t>
            </a:r>
            <a:r>
              <a:rPr lang="en-IN" b="1" dirty="0"/>
              <a:t>Bombay</a:t>
            </a:r>
            <a:r>
              <a:rPr lang="en-IN" dirty="0"/>
              <a:t> (now Mumbai) and </a:t>
            </a:r>
            <a:r>
              <a:rPr lang="en-IN" b="1" dirty="0"/>
              <a:t>Gujarat</a:t>
            </a:r>
            <a:r>
              <a:rPr lang="en-IN" dirty="0"/>
              <a:t> in the west and </a:t>
            </a:r>
            <a:r>
              <a:rPr lang="en-IN" b="1" dirty="0"/>
              <a:t>Gwalior</a:t>
            </a:r>
            <a:r>
              <a:rPr lang="en-IN" dirty="0"/>
              <a:t> and </a:t>
            </a:r>
            <a:r>
              <a:rPr lang="en-IN" b="1" dirty="0"/>
              <a:t>Uttar Pradesh </a:t>
            </a:r>
            <a:r>
              <a:rPr lang="en-IN" dirty="0"/>
              <a:t>in central India. </a:t>
            </a:r>
          </a:p>
          <a:p>
            <a:r>
              <a:rPr lang="en-IN" dirty="0"/>
              <a:t>The first major breakthrough: Mallory hyaline</a:t>
            </a:r>
          </a:p>
          <a:p>
            <a:r>
              <a:rPr lang="en-IN" dirty="0"/>
              <a:t>Tanner and </a:t>
            </a:r>
            <a:r>
              <a:rPr lang="en-IN" dirty="0" err="1"/>
              <a:t>Pune</a:t>
            </a:r>
            <a:r>
              <a:rPr lang="en-IN" dirty="0"/>
              <a:t> associates suggested that the hepatic copper overload and liver injury in ICC resulted from early top feeding of animal </a:t>
            </a:r>
            <a:r>
              <a:rPr lang="en-IN" b="1" dirty="0"/>
              <a:t>milk</a:t>
            </a:r>
            <a:r>
              <a:rPr lang="en-IN" dirty="0"/>
              <a:t> containing </a:t>
            </a:r>
            <a:r>
              <a:rPr lang="en-IN" b="1" dirty="0"/>
              <a:t>high levels of Cu </a:t>
            </a:r>
            <a:r>
              <a:rPr lang="en-IN" dirty="0"/>
              <a:t>from storage in brass utensils.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Tyrolean childhood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2226" name="Picture 2" descr="http://kingofwallpapers.com/tyrol/tyrol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83298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Few reports of ICC like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Reports of ICC like illness from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Austria: Tyrolean childhood cirrhosis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Japan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Australia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Germany</a:t>
            </a:r>
          </a:p>
          <a:p>
            <a:r>
              <a:rPr lang="en-IN" dirty="0"/>
              <a:t>They justified the term ‘</a:t>
            </a:r>
            <a:r>
              <a:rPr lang="en-IN" b="1" dirty="0"/>
              <a:t>Idiopathic copper toxicity</a:t>
            </a:r>
            <a:r>
              <a:rPr lang="en-IN" dirty="0"/>
              <a:t>’ adding that the </a:t>
            </a:r>
            <a:r>
              <a:rPr lang="en-IN" b="1" dirty="0"/>
              <a:t>exogenous copper </a:t>
            </a:r>
            <a:r>
              <a:rPr lang="en-IN" dirty="0"/>
              <a:t>causes disease only in </a:t>
            </a:r>
            <a:r>
              <a:rPr lang="en-IN" b="1" dirty="0"/>
              <a:t>genetically predisposed </a:t>
            </a:r>
            <a:r>
              <a:rPr lang="en-IN" dirty="0"/>
              <a:t>children with an </a:t>
            </a:r>
            <a:r>
              <a:rPr lang="en-IN" b="1" dirty="0" err="1"/>
              <a:t>autosomal</a:t>
            </a:r>
            <a:r>
              <a:rPr lang="en-IN" b="1" dirty="0"/>
              <a:t> recessive</a:t>
            </a:r>
            <a:r>
              <a:rPr lang="en-IN" dirty="0"/>
              <a:t> inheritance.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ICC was conquered by a decade long campaign against 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Gradually </a:t>
            </a:r>
            <a:r>
              <a:rPr lang="en-IN" b="1" dirty="0"/>
              <a:t>Cu </a:t>
            </a:r>
            <a:r>
              <a:rPr lang="en-IN" dirty="0"/>
              <a:t>and </a:t>
            </a:r>
            <a:r>
              <a:rPr lang="en-IN" b="1" dirty="0"/>
              <a:t>brass </a:t>
            </a:r>
            <a:r>
              <a:rPr lang="en-IN" dirty="0"/>
              <a:t>utensils - lost favour</a:t>
            </a:r>
          </a:p>
          <a:p>
            <a:r>
              <a:rPr lang="en-IN" dirty="0"/>
              <a:t>Replaced by </a:t>
            </a:r>
            <a:r>
              <a:rPr lang="en-IN" b="1" dirty="0"/>
              <a:t>aluminium</a:t>
            </a:r>
            <a:r>
              <a:rPr lang="en-IN" dirty="0"/>
              <a:t> and </a:t>
            </a:r>
            <a:r>
              <a:rPr lang="en-IN" b="1" dirty="0"/>
              <a:t>stainless steel</a:t>
            </a:r>
          </a:p>
          <a:p>
            <a:r>
              <a:rPr lang="en-IN" dirty="0"/>
              <a:t>As the use of Cu disappeared; ICC disappeared too !!</a:t>
            </a:r>
          </a:p>
          <a:p>
            <a:r>
              <a:rPr lang="en-IN" dirty="0"/>
              <a:t>Only rare sporadic reports nowadays </a:t>
            </a:r>
          </a:p>
        </p:txBody>
      </p:sp>
    </p:spTree>
    <p:extLst>
      <p:ext uri="{BB962C8B-B14F-4D97-AF65-F5344CB8AC3E}">
        <p14:creationId xmlns:p14="http://schemas.microsoft.com/office/powerpoint/2010/main" val="6496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Recent multicentre study - ICMR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The notion that excessive copper intake in infancy through food or water contaminated by the metal from copper yielding utensils or copper tubing seems ill founded. </a:t>
            </a:r>
          </a:p>
          <a:p>
            <a:r>
              <a:rPr lang="en-IN" dirty="0"/>
              <a:t>The evidence on which this concept was based was inadequate and largely circumstantial. </a:t>
            </a:r>
          </a:p>
          <a:p>
            <a:r>
              <a:rPr lang="en-IN" dirty="0"/>
              <a:t>Epidemiologic, clinical and morphological data from large, well controlled studies have failed to incriminate exogenous copper in causing a toxic injury or the copper overloading of liver in ICC.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ALZHEIMER’S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Commonest dementia worldwide with major </a:t>
            </a:r>
            <a:r>
              <a:rPr lang="en-IN" dirty="0" err="1"/>
              <a:t>histopathological</a:t>
            </a:r>
            <a:r>
              <a:rPr lang="en-IN" dirty="0"/>
              <a:t> findings: </a:t>
            </a:r>
            <a:r>
              <a:rPr lang="en-IN" b="1" dirty="0">
                <a:solidFill>
                  <a:srgbClr val="0070C0"/>
                </a:solidFill>
              </a:rPr>
              <a:t>Senile plaques</a:t>
            </a:r>
            <a:r>
              <a:rPr lang="en-IN" b="1" dirty="0"/>
              <a:t> </a:t>
            </a:r>
            <a:r>
              <a:rPr lang="en-IN" dirty="0"/>
              <a:t>and </a:t>
            </a:r>
            <a:r>
              <a:rPr lang="en-IN" b="1" dirty="0" err="1">
                <a:solidFill>
                  <a:srgbClr val="0070C0"/>
                </a:solidFill>
              </a:rPr>
              <a:t>neurofibrillary</a:t>
            </a:r>
            <a:r>
              <a:rPr lang="en-IN" b="1" dirty="0">
                <a:solidFill>
                  <a:srgbClr val="0070C0"/>
                </a:solidFill>
              </a:rPr>
              <a:t> tangles </a:t>
            </a:r>
          </a:p>
          <a:p>
            <a:r>
              <a:rPr lang="en-IN" dirty="0"/>
              <a:t>AD is due to an abnormal processing of the APP (</a:t>
            </a:r>
            <a:r>
              <a:rPr lang="en-IN" b="1" dirty="0" err="1">
                <a:solidFill>
                  <a:srgbClr val="0070C0"/>
                </a:solidFill>
              </a:rPr>
              <a:t>amyloid</a:t>
            </a:r>
            <a:r>
              <a:rPr lang="en-IN" b="1" dirty="0">
                <a:solidFill>
                  <a:srgbClr val="0070C0"/>
                </a:solidFill>
              </a:rPr>
              <a:t> precursor protein</a:t>
            </a:r>
            <a:r>
              <a:rPr lang="en-IN" dirty="0"/>
              <a:t>) by β- and γ-</a:t>
            </a:r>
            <a:r>
              <a:rPr lang="en-IN" dirty="0" err="1"/>
              <a:t>secretases</a:t>
            </a:r>
            <a:r>
              <a:rPr lang="en-IN" dirty="0"/>
              <a:t> </a:t>
            </a:r>
          </a:p>
          <a:p>
            <a:r>
              <a:rPr lang="en-IN" dirty="0"/>
              <a:t>Copper not bound to </a:t>
            </a:r>
            <a:r>
              <a:rPr lang="en-IN" dirty="0" err="1"/>
              <a:t>ceruloplasmin</a:t>
            </a:r>
            <a:r>
              <a:rPr lang="en-IN" dirty="0"/>
              <a:t>, rather than absolute serum copper levels, is a key-concept for the understanding of the pathogenesis of AD. </a:t>
            </a:r>
          </a:p>
          <a:p>
            <a:r>
              <a:rPr lang="en-IN" dirty="0"/>
              <a:t>The role of copper related oxidative stress in the initiation and propagation of an inflammatory cascade within the aging brain has been suggested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ATP7B loss-of-function variants in </a:t>
            </a:r>
            <a:r>
              <a:rPr lang="en-IN" dirty="0" err="1"/>
              <a:t>transmembrane</a:t>
            </a:r>
            <a:r>
              <a:rPr lang="en-IN" dirty="0"/>
              <a:t> domains increase disease risk of Alzheimer’s and Parkinson disease</a:t>
            </a:r>
          </a:p>
          <a:p>
            <a:r>
              <a:rPr lang="en-IN" dirty="0"/>
              <a:t>Clinical trials with metal modulators are in progress, in order to assess the effects of therapies redistributing copper amongst the different compartments. </a:t>
            </a:r>
          </a:p>
          <a:p>
            <a:r>
              <a:rPr lang="en-IN" dirty="0"/>
              <a:t>Chelating agents improve cognitive symptoms in animal models of AD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ALZHEIMER’S DISEASE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Cu</a:t>
            </a:r>
            <a:r>
              <a:rPr lang="en-IN" dirty="0"/>
              <a:t> is an essential trace element</a:t>
            </a:r>
          </a:p>
          <a:p>
            <a:r>
              <a:rPr lang="en-IN" dirty="0"/>
              <a:t>Important </a:t>
            </a:r>
            <a:r>
              <a:rPr lang="en-IN" b="1" dirty="0">
                <a:solidFill>
                  <a:srgbClr val="0070C0"/>
                </a:solidFill>
              </a:rPr>
              <a:t>co-factor</a:t>
            </a:r>
            <a:r>
              <a:rPr lang="en-IN" dirty="0"/>
              <a:t> for </a:t>
            </a:r>
            <a:r>
              <a:rPr lang="en-IN" dirty="0" err="1"/>
              <a:t>cupro</a:t>
            </a:r>
            <a:r>
              <a:rPr lang="en-IN" dirty="0"/>
              <a:t> enzymes</a:t>
            </a:r>
          </a:p>
          <a:p>
            <a:r>
              <a:rPr lang="en-IN" dirty="0"/>
              <a:t>It has </a:t>
            </a:r>
            <a:r>
              <a:rPr lang="en-IN" b="1" dirty="0">
                <a:solidFill>
                  <a:srgbClr val="0070C0"/>
                </a:solidFill>
              </a:rPr>
              <a:t>antimicrobial</a:t>
            </a:r>
            <a:r>
              <a:rPr lang="en-IN" dirty="0"/>
              <a:t> properties</a:t>
            </a:r>
          </a:p>
          <a:p>
            <a:r>
              <a:rPr lang="en-IN" dirty="0"/>
              <a:t>Cu deficiency as well as Cu toxicity can cause disease</a:t>
            </a:r>
          </a:p>
          <a:p>
            <a:r>
              <a:rPr lang="en-IN" b="1" dirty="0">
                <a:solidFill>
                  <a:srgbClr val="0070C0"/>
                </a:solidFill>
              </a:rPr>
              <a:t>ATP7 B</a:t>
            </a:r>
            <a:r>
              <a:rPr lang="en-IN" dirty="0"/>
              <a:t> gene mutations cause Wilsons disease</a:t>
            </a:r>
          </a:p>
          <a:p>
            <a:r>
              <a:rPr lang="en-IN" dirty="0"/>
              <a:t>Free Cu levels are tightly regulated</a:t>
            </a:r>
          </a:p>
          <a:p>
            <a:r>
              <a:rPr lang="en-IN" b="1" dirty="0">
                <a:solidFill>
                  <a:schemeClr val="accent1"/>
                </a:solidFill>
              </a:rPr>
              <a:t>Free Cu </a:t>
            </a:r>
            <a:r>
              <a:rPr lang="en-IN" dirty="0"/>
              <a:t>is </a:t>
            </a:r>
            <a:r>
              <a:rPr lang="en-IN" b="1" dirty="0">
                <a:solidFill>
                  <a:srgbClr val="0070C0"/>
                </a:solidFill>
              </a:rPr>
              <a:t>toxic</a:t>
            </a:r>
            <a:r>
              <a:rPr lang="en-IN" dirty="0"/>
              <a:t> above a certain level - increasing evidence of Cu in neurodegenerative diseases</a:t>
            </a:r>
          </a:p>
          <a:p>
            <a:r>
              <a:rPr lang="en-IN" dirty="0"/>
              <a:t>ICC has almost disappeared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613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COPPER IS A USEFUL METAL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Copper is used as a </a:t>
            </a:r>
            <a:r>
              <a:rPr lang="en-IN" b="1" dirty="0">
                <a:solidFill>
                  <a:srgbClr val="0070C0"/>
                </a:solidFill>
              </a:rPr>
              <a:t>conductor </a:t>
            </a:r>
            <a:r>
              <a:rPr lang="en-IN" dirty="0"/>
              <a:t>of heat and </a:t>
            </a:r>
            <a:r>
              <a:rPr lang="en-IN" b="1" dirty="0">
                <a:solidFill>
                  <a:srgbClr val="0070C0"/>
                </a:solidFill>
              </a:rPr>
              <a:t>electricity</a:t>
            </a:r>
            <a:r>
              <a:rPr lang="en-IN" dirty="0"/>
              <a:t>, as a </a:t>
            </a:r>
            <a:r>
              <a:rPr lang="en-IN" b="1" dirty="0">
                <a:solidFill>
                  <a:srgbClr val="0070C0"/>
                </a:solidFill>
              </a:rPr>
              <a:t>building material</a:t>
            </a:r>
            <a:r>
              <a:rPr lang="en-IN" dirty="0"/>
              <a:t>, and as a constituent of various metal </a:t>
            </a:r>
            <a:r>
              <a:rPr lang="en-IN" b="1" dirty="0">
                <a:solidFill>
                  <a:srgbClr val="0070C0"/>
                </a:solidFill>
              </a:rPr>
              <a:t>alloys</a:t>
            </a:r>
          </a:p>
        </p:txBody>
      </p:sp>
      <p:pic>
        <p:nvPicPr>
          <p:cNvPr id="25604" name="Picture 4" descr="http://3.imimg.com/data3/CT/MC/MY-10326876/4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50" y="3962580"/>
            <a:ext cx="3317354" cy="2202724"/>
          </a:xfrm>
          <a:prstGeom prst="rect">
            <a:avLst/>
          </a:prstGeom>
          <a:noFill/>
        </p:spPr>
      </p:pic>
      <p:pic>
        <p:nvPicPr>
          <p:cNvPr id="25606" name="Picture 6" descr="https://pimg.tradeindia.com/02764360/b/1/Copper-Utens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33056"/>
            <a:ext cx="2232248" cy="2232248"/>
          </a:xfrm>
          <a:prstGeom prst="rect">
            <a:avLst/>
          </a:prstGeom>
          <a:noFill/>
        </p:spPr>
      </p:pic>
      <p:pic>
        <p:nvPicPr>
          <p:cNvPr id="25608" name="Picture 8" descr="http://thumbs3.ebaystatic.com/d/l225/m/mKoMXDoeIHqy37GCaZv_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79" y="3950171"/>
            <a:ext cx="2175753" cy="2215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THANK YOU FOR A PATIENT LISTENING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038" y="1527175"/>
            <a:ext cx="57374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92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A BIT OF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2800" dirty="0"/>
              <a:t>The oldest surgical treatise on trauma – Egyptian dating back to 1600 BC reports the </a:t>
            </a:r>
            <a:r>
              <a:rPr lang="en-IN" sz="2800" b="1" dirty="0">
                <a:solidFill>
                  <a:srgbClr val="0070C0"/>
                </a:solidFill>
              </a:rPr>
              <a:t>antiseptic</a:t>
            </a:r>
            <a:r>
              <a:rPr lang="en-IN" sz="2800" dirty="0"/>
              <a:t> use of </a:t>
            </a:r>
            <a:r>
              <a:rPr lang="en-IN" sz="2800" b="1" dirty="0"/>
              <a:t>Cu </a:t>
            </a:r>
            <a:r>
              <a:rPr lang="en-IN" sz="2800" dirty="0"/>
              <a:t>application to prevent </a:t>
            </a:r>
            <a:r>
              <a:rPr lang="en-IN" sz="2800" b="1" dirty="0">
                <a:solidFill>
                  <a:srgbClr val="0070C0"/>
                </a:solidFill>
              </a:rPr>
              <a:t>wound infections</a:t>
            </a:r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http://www.crystalinks.com/smithpapyrus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68960"/>
            <a:ext cx="4163982" cy="319437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6072" y="260648"/>
            <a:ext cx="8534400" cy="75895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EDWIN SMITH SURGICAL PAPYRUS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COPPER </a:t>
            </a:r>
            <a:r>
              <a:rPr lang="en-IN" b="1" dirty="0">
                <a:solidFill>
                  <a:schemeClr val="tx1"/>
                </a:solidFill>
              </a:rPr>
              <a:t>BRACELETS – Medicinal benefits?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78360" cy="45720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The earliest use of copper bracelets dates back to 800 BC</a:t>
            </a:r>
          </a:p>
          <a:p>
            <a:r>
              <a:rPr lang="en-IN" dirty="0"/>
              <a:t>Copper bracelets were so popular in 1970s for arthritis</a:t>
            </a:r>
          </a:p>
          <a:p>
            <a:endParaRPr lang="en-IN" dirty="0"/>
          </a:p>
          <a:p>
            <a:r>
              <a:rPr lang="en-IN" dirty="0"/>
              <a:t>Antimicrobial Copper touch surfaces are a new weapon in the fight against healthcare-associated infections and the spread of antimicrobial resistance.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10" descr="http://faqhow.com/wp-content/uploads/2015/9/how-do-copper-bracelets-help-with-arthriti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93709" y="2431225"/>
            <a:ext cx="4773739" cy="3024869"/>
          </a:xfrm>
          <a:prstGeom prst="rect">
            <a:avLst/>
          </a:prstGeom>
          <a:noFill/>
        </p:spPr>
      </p:pic>
      <p:pic>
        <p:nvPicPr>
          <p:cNvPr id="5" name="Picture 14" descr="https://usercontent2.hubstatic.com/11855209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23349" y="2285563"/>
            <a:ext cx="484191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Copper helps fight super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Antimicrobial activity of </a:t>
            </a:r>
            <a:r>
              <a:rPr lang="en-IN" b="1" dirty="0"/>
              <a:t>copper surfaces </a:t>
            </a:r>
            <a:r>
              <a:rPr lang="en-IN" dirty="0"/>
              <a:t>against </a:t>
            </a:r>
            <a:r>
              <a:rPr lang="en-IN" dirty="0" err="1"/>
              <a:t>carbapenemase</a:t>
            </a:r>
            <a:r>
              <a:rPr lang="en-IN" dirty="0"/>
              <a:t>-producing contemporary Gram-negative clinical isolates. </a:t>
            </a:r>
            <a:r>
              <a:rPr lang="en-IN" sz="1500" dirty="0"/>
              <a:t>M </a:t>
            </a:r>
            <a:r>
              <a:rPr lang="en-IN" sz="1500" dirty="0" err="1"/>
              <a:t>Souli</a:t>
            </a:r>
            <a:r>
              <a:rPr lang="en-IN" sz="1500" dirty="0"/>
              <a:t>, I </a:t>
            </a:r>
            <a:r>
              <a:rPr lang="en-IN" sz="1500" dirty="0" err="1"/>
              <a:t>Galani</a:t>
            </a:r>
            <a:r>
              <a:rPr lang="en-IN" sz="1500" dirty="0"/>
              <a:t>, D </a:t>
            </a:r>
            <a:r>
              <a:rPr lang="en-IN" sz="1500" dirty="0" err="1"/>
              <a:t>Plachouras</a:t>
            </a:r>
            <a:r>
              <a:rPr lang="en-IN" sz="1500" dirty="0"/>
              <a:t>, T </a:t>
            </a:r>
            <a:r>
              <a:rPr lang="en-IN" sz="1500" dirty="0" err="1"/>
              <a:t>Panagea</a:t>
            </a:r>
            <a:r>
              <a:rPr lang="en-IN" sz="1500" dirty="0"/>
              <a:t>, G </a:t>
            </a:r>
            <a:r>
              <a:rPr lang="en-IN" sz="1500" dirty="0" err="1"/>
              <a:t>Petrikkos</a:t>
            </a:r>
            <a:r>
              <a:rPr lang="en-IN" sz="1500" dirty="0"/>
              <a:t> and H </a:t>
            </a:r>
            <a:r>
              <a:rPr lang="en-IN" sz="1500" dirty="0" err="1"/>
              <a:t>Giamarellou</a:t>
            </a:r>
            <a:r>
              <a:rPr lang="en-IN" sz="1500" dirty="0"/>
              <a:t>. Journal of Antimicrobial Chemotherapy, April 2013, 68(4), p. 852-7. </a:t>
            </a:r>
          </a:p>
          <a:p>
            <a:endParaRPr lang="en-IN" sz="1500" dirty="0"/>
          </a:p>
          <a:p>
            <a:r>
              <a:rPr lang="en-IN" dirty="0"/>
              <a:t>Sustained </a:t>
            </a:r>
            <a:r>
              <a:rPr lang="en-IN" b="1" dirty="0"/>
              <a:t>Reduction of Microbial Burden </a:t>
            </a:r>
            <a:r>
              <a:rPr lang="en-IN" dirty="0"/>
              <a:t>on Common </a:t>
            </a:r>
            <a:r>
              <a:rPr lang="en-IN" b="1" dirty="0"/>
              <a:t>Hospital Surfaces </a:t>
            </a:r>
            <a:r>
              <a:rPr lang="en-IN" dirty="0"/>
              <a:t>through Introduction of Copper. </a:t>
            </a:r>
            <a:r>
              <a:rPr lang="en-IN" sz="1400" dirty="0"/>
              <a:t>MG Schmidt, HH </a:t>
            </a:r>
            <a:r>
              <a:rPr lang="en-IN" sz="1400" dirty="0" err="1"/>
              <a:t>Attaway</a:t>
            </a:r>
            <a:r>
              <a:rPr lang="en-IN" sz="1400" dirty="0"/>
              <a:t>, PA Sharpe, JF John, KA </a:t>
            </a:r>
            <a:r>
              <a:rPr lang="en-IN" sz="1400" dirty="0" err="1"/>
              <a:t>Sepkowitz</a:t>
            </a:r>
            <a:r>
              <a:rPr lang="en-IN" sz="1400" dirty="0"/>
              <a:t>, A Morgan, SE </a:t>
            </a:r>
            <a:r>
              <a:rPr lang="en-IN" sz="1400" dirty="0" err="1"/>
              <a:t>Fairey</a:t>
            </a:r>
            <a:r>
              <a:rPr lang="en-IN" sz="1400" dirty="0"/>
              <a:t>, S Singh, LL </a:t>
            </a:r>
            <a:r>
              <a:rPr lang="en-IN" sz="1400" dirty="0" err="1"/>
              <a:t>Steede</a:t>
            </a:r>
            <a:r>
              <a:rPr lang="en-IN" sz="1400" dirty="0"/>
              <a:t>, JR </a:t>
            </a:r>
            <a:r>
              <a:rPr lang="en-IN" sz="1400" dirty="0" err="1"/>
              <a:t>Cantey</a:t>
            </a:r>
            <a:r>
              <a:rPr lang="en-IN" sz="1400" dirty="0"/>
              <a:t>, KD Freeman, H </a:t>
            </a:r>
            <a:r>
              <a:rPr lang="en-IN" sz="1400" dirty="0" err="1"/>
              <a:t>Michels</a:t>
            </a:r>
            <a:r>
              <a:rPr lang="en-IN" sz="1400" dirty="0"/>
              <a:t> and CD Salgado. Journal of Clinical Microbiology 2012, Vol. 50 No. 7 2217-2223.</a:t>
            </a:r>
            <a:br>
              <a:rPr lang="en-IN" sz="1400" dirty="0"/>
            </a:br>
            <a:r>
              <a:rPr lang="en-IN" sz="1400" dirty="0"/>
              <a:t> </a:t>
            </a:r>
          </a:p>
          <a:p>
            <a:r>
              <a:rPr lang="en-IN" dirty="0"/>
              <a:t>Copper Surfaces Reduce the Rate of Healthcare-Acquired Infections in the Intensive Care Unit. </a:t>
            </a:r>
            <a:r>
              <a:rPr lang="en-IN" sz="1400" dirty="0"/>
              <a:t>CD Salgado, KA </a:t>
            </a:r>
            <a:r>
              <a:rPr lang="en-IN" sz="1400" dirty="0" err="1"/>
              <a:t>Sepkowitz</a:t>
            </a:r>
            <a:r>
              <a:rPr lang="en-IN" sz="1400" dirty="0"/>
              <a:t>, JF John, JR </a:t>
            </a:r>
            <a:r>
              <a:rPr lang="en-IN" sz="1400" dirty="0" err="1"/>
              <a:t>Cantey</a:t>
            </a:r>
            <a:r>
              <a:rPr lang="en-IN" sz="1400" dirty="0"/>
              <a:t>, HH </a:t>
            </a:r>
            <a:r>
              <a:rPr lang="en-IN" sz="1400" dirty="0" err="1"/>
              <a:t>Attaway</a:t>
            </a:r>
            <a:r>
              <a:rPr lang="en-IN" sz="1400" dirty="0"/>
              <a:t>, KD Freeman, MG Schmidt. Infection Control and Hospital Epidemiology 2013, 34(5), 479–486.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72" y="260648"/>
            <a:ext cx="8534400" cy="758952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Cu </a:t>
            </a:r>
            <a:r>
              <a:rPr lang="en-IN" b="1" dirty="0">
                <a:solidFill>
                  <a:schemeClr val="tx1"/>
                </a:solidFill>
              </a:rPr>
              <a:t>Surfaces Reduce Infections in ICU.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http://i2.cdn.turner.com/cnn/dam/assets/130514143329-copper-room-story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4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Cu </a:t>
            </a:r>
            <a:r>
              <a:rPr lang="en-IN" b="1" dirty="0">
                <a:solidFill>
                  <a:schemeClr val="tx1"/>
                </a:solidFill>
              </a:rPr>
              <a:t>is an essential trace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Cu </a:t>
            </a:r>
            <a:r>
              <a:rPr lang="en-IN" dirty="0"/>
              <a:t>is a cofactor of proteins and enzymes (called </a:t>
            </a:r>
            <a:r>
              <a:rPr lang="en-IN" dirty="0" err="1"/>
              <a:t>cuproenzymes</a:t>
            </a:r>
            <a:r>
              <a:rPr lang="en-IN" dirty="0"/>
              <a:t>) involved in fundamental mechanisms, such as </a:t>
            </a:r>
            <a:r>
              <a:rPr lang="en-IN" b="1" dirty="0"/>
              <a:t>energy generation, oxygen transportation, </a:t>
            </a:r>
            <a:r>
              <a:rPr lang="en-IN" b="1" dirty="0" err="1"/>
              <a:t>hematopoiesis</a:t>
            </a:r>
            <a:r>
              <a:rPr lang="en-IN" b="1" dirty="0"/>
              <a:t>, cellular metabolism and signal transduction </a:t>
            </a:r>
          </a:p>
        </p:txBody>
      </p:sp>
      <p:pic>
        <p:nvPicPr>
          <p:cNvPr id="8194" name="Picture 2" descr="http://patentimages.storage.googleapis.com/WO2012038985A2/imgf000012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933056"/>
            <a:ext cx="899114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378</TotalTime>
  <Words>1418</Words>
  <Application>Microsoft Office PowerPoint</Application>
  <PresentationFormat>On-screen Show (4:3)</PresentationFormat>
  <Paragraphs>166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Calibri</vt:lpstr>
      <vt:lpstr>Candara</vt:lpstr>
      <vt:lpstr>Comic Sans MS</vt:lpstr>
      <vt:lpstr>Times New Roman</vt:lpstr>
      <vt:lpstr>Wingdings</vt:lpstr>
      <vt:lpstr>Wingdings 2</vt:lpstr>
      <vt:lpstr>Civic</vt:lpstr>
      <vt:lpstr>PowerPoint Presentation</vt:lpstr>
      <vt:lpstr>Copper in Health and Disease</vt:lpstr>
      <vt:lpstr>COPPER</vt:lpstr>
      <vt:lpstr>COPPER IS A USEFUL METAL</vt:lpstr>
      <vt:lpstr>A BIT OF HISTORY</vt:lpstr>
      <vt:lpstr>COPPER BRACELETS – Medicinal benefits?</vt:lpstr>
      <vt:lpstr>Copper helps fight super bugs</vt:lpstr>
      <vt:lpstr>Cu Surfaces Reduce Infections in ICU.</vt:lpstr>
      <vt:lpstr>Cu is an essential trace element</vt:lpstr>
      <vt:lpstr>COPPER IN NEUROLOGY</vt:lpstr>
      <vt:lpstr>Cu STORES IN THE BODY</vt:lpstr>
      <vt:lpstr>Cu METABOLISM</vt:lpstr>
      <vt:lpstr>Cu METABOLISM</vt:lpstr>
      <vt:lpstr>PowerPoint Presentation</vt:lpstr>
      <vt:lpstr>Cu EXCRETION</vt:lpstr>
      <vt:lpstr>COPPER HOMEOSTASIS</vt:lpstr>
      <vt:lpstr>Cu METABOLISM</vt:lpstr>
      <vt:lpstr>PowerPoint Presentation</vt:lpstr>
      <vt:lpstr>CHAPERONE ?</vt:lpstr>
      <vt:lpstr>Cu CHAPERONE?</vt:lpstr>
      <vt:lpstr>PowerPoint Presentation</vt:lpstr>
      <vt:lpstr>ATP7A</vt:lpstr>
      <vt:lpstr>MENKE’S DISEASE - Cu deficiency</vt:lpstr>
      <vt:lpstr>PowerPoint Presentation</vt:lpstr>
      <vt:lpstr>PowerPoint Presentation</vt:lpstr>
      <vt:lpstr>Other Cu deficiency states</vt:lpstr>
      <vt:lpstr>WILSONS DISEASE - ATP7B gene</vt:lpstr>
      <vt:lpstr>Cascade of events triggered by low cerruloplasmin</vt:lpstr>
      <vt:lpstr>THERAPY OF WILSONS DISEASE</vt:lpstr>
      <vt:lpstr>Acerruloplasminemia</vt:lpstr>
      <vt:lpstr>INDIAN CHILDHOOD CIRRHOSIS - MYTH OR ERSTWHILE REALITY ?</vt:lpstr>
      <vt:lpstr>1950s: Reports of ICC started raining in</vt:lpstr>
      <vt:lpstr>Tyrolean childhood cirrhosis</vt:lpstr>
      <vt:lpstr>Few reports of ICC like illness</vt:lpstr>
      <vt:lpstr>ICC was conquered by a decade long campaign against Cu</vt:lpstr>
      <vt:lpstr>Recent multicentre study - ICMR</vt:lpstr>
      <vt:lpstr>ALZHEIMER’S DISEASE</vt:lpstr>
      <vt:lpstr>PowerPoint Presentation</vt:lpstr>
      <vt:lpstr>TAKE HOME POINTS</vt:lpstr>
      <vt:lpstr>THANK YOU FOR A PATIENT LISTENING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in Health and Disease</dc:title>
  <dc:creator>USER</dc:creator>
  <cp:lastModifiedBy>Kevin</cp:lastModifiedBy>
  <cp:revision>15</cp:revision>
  <dcterms:created xsi:type="dcterms:W3CDTF">2017-03-22T17:11:06Z</dcterms:created>
  <dcterms:modified xsi:type="dcterms:W3CDTF">2017-03-25T04:56:34Z</dcterms:modified>
</cp:coreProperties>
</file>