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6" r:id="rId3"/>
    <p:sldId id="269" r:id="rId4"/>
    <p:sldId id="260" r:id="rId5"/>
    <p:sldId id="257" r:id="rId6"/>
    <p:sldId id="261" r:id="rId7"/>
    <p:sldId id="27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CCE3-FD74-43B7-A675-1462CCB74574}" type="datetimeFigureOut">
              <a:rPr lang="en-IN" smtClean="0"/>
              <a:t>25-03-2017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ECCD6-318E-4BA7-919D-506760CF12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37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14805-4191-4B49-AAB1-C8F4ED1E41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8686800" cy="1981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Talk: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John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Matthai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Chairpersons: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Fazal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Nabi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Rukmini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Mridula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 </a:t>
            </a:r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IN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752600"/>
            <a:ext cx="8610600" cy="2133600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2128897"/>
            <a:ext cx="82326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Hepatic and </a:t>
            </a:r>
            <a:r>
              <a:rPr lang="en-US" sz="3200" dirty="0" err="1" smtClean="0">
                <a:solidFill>
                  <a:schemeClr val="bg1"/>
                </a:solidFill>
                <a:latin typeface="Comic Sans MS" pitchFamily="66" charset="0"/>
              </a:rPr>
              <a:t>Neuro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Wilson disease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Is there a difference?</a:t>
            </a:r>
            <a:endParaRPr lang="en-IN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41" y="183152"/>
            <a:ext cx="1177859" cy="126464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28599"/>
            <a:ext cx="1102995" cy="1066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790" y="228600"/>
            <a:ext cx="2318210" cy="971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4212" y="187035"/>
            <a:ext cx="851868" cy="11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WD  - clinical observations : clues to </a:t>
            </a:r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 all copper overload syndromes result in hepatic and in neurological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 In an individual WD patient, can neurological disease occur without hepatic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Does copper chelating treatment improve hepatic and neurological involvement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Why are basal ganglia the preferred site for copper deposition in the brain 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WD  - clinical observations : clues to </a:t>
            </a:r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 all copper overload syndromes result in hepatic and in neurological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 In an individual WD patient, can neurological disease occur without hepatic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Does copper chelating treatment improve hepatic and neurological involvement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Why are basal ganglia the preferred site for copper deposition in the brain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Worsening of neurological signs in a few patients after starting </a:t>
            </a:r>
            <a:r>
              <a:rPr lang="en-US" sz="2400" dirty="0" err="1" smtClean="0">
                <a:solidFill>
                  <a:srgbClr val="0000FF"/>
                </a:solidFill>
              </a:rPr>
              <a:t>Penicillamine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00FF"/>
                </a:solidFill>
              </a:rPr>
              <a:t>Hepatic and </a:t>
            </a:r>
            <a:r>
              <a:rPr lang="en-US" sz="3100" b="1" dirty="0" err="1" smtClean="0">
                <a:solidFill>
                  <a:srgbClr val="0000FF"/>
                </a:solidFill>
              </a:rPr>
              <a:t>Neuro</a:t>
            </a:r>
            <a:r>
              <a:rPr lang="en-US" sz="3100" b="1" dirty="0" smtClean="0">
                <a:solidFill>
                  <a:srgbClr val="0000FF"/>
                </a:solidFill>
              </a:rPr>
              <a:t> Wilson disease </a:t>
            </a:r>
            <a:br>
              <a:rPr lang="en-US" sz="3100" b="1" dirty="0" smtClean="0">
                <a:solidFill>
                  <a:srgbClr val="0000FF"/>
                </a:solidFill>
              </a:rPr>
            </a:br>
            <a:r>
              <a:rPr lang="en-US" sz="3100" b="1" dirty="0" smtClean="0">
                <a:solidFill>
                  <a:srgbClr val="0000FF"/>
                </a:solidFill>
              </a:rPr>
              <a:t>–</a:t>
            </a:r>
            <a:br>
              <a:rPr lang="en-US" sz="3100" b="1" dirty="0" smtClean="0">
                <a:solidFill>
                  <a:srgbClr val="0000FF"/>
                </a:solidFill>
              </a:rPr>
            </a:br>
            <a:r>
              <a:rPr lang="en-US" sz="3100" b="1" dirty="0" smtClean="0">
                <a:solidFill>
                  <a:srgbClr val="0000FF"/>
                </a:solidFill>
              </a:rPr>
              <a:t> Is there a difference?</a:t>
            </a:r>
            <a:br>
              <a:rPr lang="en-US" sz="3100" b="1" dirty="0" smtClean="0">
                <a:solidFill>
                  <a:srgbClr val="0000FF"/>
                </a:solidFill>
              </a:rPr>
            </a:br>
            <a:r>
              <a:rPr lang="en-US" sz="3100" b="1" dirty="0" smtClean="0">
                <a:solidFill>
                  <a:srgbClr val="0000FF"/>
                </a:solidFill>
              </a:rPr>
              <a:t/>
            </a:r>
            <a:br>
              <a:rPr lang="en-US" sz="3100" b="1" dirty="0" smtClean="0">
                <a:solidFill>
                  <a:srgbClr val="0000FF"/>
                </a:solidFill>
              </a:rPr>
            </a:br>
            <a:r>
              <a:rPr lang="en-US" sz="3100" dirty="0" smtClean="0"/>
              <a:t> </a:t>
            </a:r>
            <a:br>
              <a:rPr lang="en-US" sz="31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r>
              <a:rPr lang="en-US" sz="2400" dirty="0" smtClean="0">
                <a:solidFill>
                  <a:srgbClr val="0000FF"/>
                </a:solidFill>
              </a:rPr>
              <a:t> of hepatic vs. </a:t>
            </a:r>
            <a:r>
              <a:rPr lang="en-US" sz="2400" dirty="0" err="1" smtClean="0">
                <a:solidFill>
                  <a:srgbClr val="0000FF"/>
                </a:solidFill>
              </a:rPr>
              <a:t>neuro</a:t>
            </a:r>
            <a:r>
              <a:rPr lang="en-US" sz="2400" dirty="0" smtClean="0">
                <a:solidFill>
                  <a:srgbClr val="0000FF"/>
                </a:solidFill>
              </a:rPr>
              <a:t>. involvement of WD :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                         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                                         not well understood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Some clinical observations : clues to </a:t>
            </a:r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 all copper overload syndromes result in hepatic and in neurological disease ?</a:t>
            </a:r>
          </a:p>
          <a:p>
            <a:pPr marL="342900" indent="-342900"/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04800"/>
          <a:ext cx="7848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515"/>
                <a:gridCol w="2793570"/>
                <a:gridCol w="25275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Copper overload  syndromes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Organs affected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Wilson’s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disease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  / Brain / both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04800"/>
          <a:ext cx="7848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515"/>
                <a:gridCol w="2793570"/>
                <a:gridCol w="25275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Copper overload  syndromes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Organs affected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Wilson’s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disease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  / Brain / both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Indian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Childhood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 cirrhosis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Patra</a:t>
                      </a:r>
                      <a:r>
                        <a:rPr lang="en-US" sz="2000" dirty="0" smtClean="0"/>
                        <a:t> et al. </a:t>
                      </a:r>
                    </a:p>
                    <a:p>
                      <a:pPr algn="ctr"/>
                      <a:r>
                        <a:rPr lang="en-US" sz="2000" dirty="0" smtClean="0"/>
                        <a:t>Indian</a:t>
                      </a:r>
                      <a:r>
                        <a:rPr lang="en-US" sz="2000" baseline="0" dirty="0" smtClean="0"/>
                        <a:t> J </a:t>
                      </a:r>
                      <a:r>
                        <a:rPr lang="en-US" sz="2000" baseline="0" dirty="0" err="1" smtClean="0"/>
                        <a:t>Pediatr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2013 Aug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Atypical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copper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cirrhosis 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Ramakrishna B et al. Ann </a:t>
                      </a:r>
                      <a:r>
                        <a:rPr lang="en-US" sz="2000" dirty="0" err="1" smtClean="0"/>
                        <a:t>Trop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Pediatr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Sep 1995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Endemic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</a:rPr>
                        <a:t>Tyrrolian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cirrhosis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Muller et al. </a:t>
                      </a:r>
                    </a:p>
                    <a:p>
                      <a:pPr algn="ctr"/>
                      <a:r>
                        <a:rPr lang="en-US" sz="2000" dirty="0" smtClean="0"/>
                        <a:t>Lancet </a:t>
                      </a:r>
                    </a:p>
                    <a:p>
                      <a:pPr algn="ctr"/>
                      <a:r>
                        <a:rPr lang="en-US" sz="2000" dirty="0" smtClean="0"/>
                        <a:t>1996 Mar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in chronic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</a:rPr>
                        <a:t>cholestasis</a:t>
                      </a:r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04800"/>
          <a:ext cx="7848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515"/>
                <a:gridCol w="2793570"/>
                <a:gridCol w="25275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Copper overload  syndromes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Organs affected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Wilson’s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disease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  / Brain / both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Indian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Childhood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 cirrhosis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Patra</a:t>
                      </a:r>
                      <a:r>
                        <a:rPr lang="en-US" sz="2000" dirty="0" smtClean="0"/>
                        <a:t> et al. </a:t>
                      </a:r>
                    </a:p>
                    <a:p>
                      <a:pPr algn="ctr"/>
                      <a:r>
                        <a:rPr lang="en-US" sz="2000" dirty="0" smtClean="0"/>
                        <a:t>Indian</a:t>
                      </a:r>
                      <a:r>
                        <a:rPr lang="en-US" sz="2000" baseline="0" dirty="0" smtClean="0"/>
                        <a:t> J </a:t>
                      </a:r>
                      <a:r>
                        <a:rPr lang="en-US" sz="2000" baseline="0" dirty="0" err="1" smtClean="0"/>
                        <a:t>Pediatr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2013 Aug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Atypical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copper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cirrhosis 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Ramakrishna B et al. Ann </a:t>
                      </a:r>
                      <a:r>
                        <a:rPr lang="en-US" sz="2000" dirty="0" err="1" smtClean="0"/>
                        <a:t>Trop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Pediatr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Sep 1995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Endemic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err="1" smtClean="0">
                          <a:solidFill>
                            <a:srgbClr val="0033CC"/>
                          </a:solidFill>
                        </a:rPr>
                        <a:t>Tyrrolian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cirrhosis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Muller et al. </a:t>
                      </a:r>
                    </a:p>
                    <a:p>
                      <a:pPr algn="ctr"/>
                      <a:r>
                        <a:rPr lang="en-US" sz="2000" dirty="0" smtClean="0"/>
                        <a:t>Lancet </a:t>
                      </a:r>
                    </a:p>
                    <a:p>
                      <a:pPr algn="ctr"/>
                      <a:r>
                        <a:rPr lang="en-US" sz="2000" dirty="0" smtClean="0"/>
                        <a:t>1996 Mar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in chronic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</a:rPr>
                        <a:t>cholestasis</a:t>
                      </a:r>
                      <a:endParaRPr lang="en-US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Liver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9353863">
            <a:off x="2357049" y="3782492"/>
            <a:ext cx="574685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No </a:t>
            </a:r>
            <a:r>
              <a:rPr lang="en-US" sz="2800" b="1" dirty="0" err="1" smtClean="0">
                <a:solidFill>
                  <a:srgbClr val="0000FF"/>
                </a:solidFill>
              </a:rPr>
              <a:t>neuro</a:t>
            </a:r>
            <a:r>
              <a:rPr lang="en-US" sz="2800" b="1" dirty="0" smtClean="0">
                <a:solidFill>
                  <a:srgbClr val="0000FF"/>
                </a:solidFill>
              </a:rPr>
              <a:t> involvement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WD  - clinical observations : clues to </a:t>
            </a:r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 all copper overload syndromes result in hepatic and in neurological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 In an individual WD patient, can neurological disease occur without hepatic disease 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WD  - clinical observations : clues to </a:t>
            </a:r>
            <a:r>
              <a:rPr lang="en-US" sz="2400" dirty="0" err="1" smtClean="0">
                <a:solidFill>
                  <a:srgbClr val="0000FF"/>
                </a:solidFill>
              </a:rPr>
              <a:t>pathophysiology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 all copper overload syndromes result in hepatic and in neurological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 In an individual WD patient, can neurological disease occur without hepatic disease 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Does copper chelating treatment improve hepatic and neurological involvement 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407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Office Theme</vt:lpstr>
      <vt:lpstr>PowerPoint Presentation</vt:lpstr>
      <vt:lpstr>Hepatic and Neuro Wilson disease  –  Is there a difference?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12.15 – 12.30 pm Hepatic and Neuro Wilson disease – Is there a difference? Talk: CE Eapen Chairpersons: Fazal Nabi, Rukmini Mridula   12.35 – 12.50 pm Wilson disease… beyond the liver and brain Talk: Ujjal Poddar Chairpersons: BR Thapa, Pravin Rathi </dc:title>
  <dc:creator>Eapen</dc:creator>
  <cp:lastModifiedBy>Kevin</cp:lastModifiedBy>
  <cp:revision>54</cp:revision>
  <dcterms:created xsi:type="dcterms:W3CDTF">2006-08-16T00:00:00Z</dcterms:created>
  <dcterms:modified xsi:type="dcterms:W3CDTF">2017-03-25T05:02:10Z</dcterms:modified>
</cp:coreProperties>
</file>