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329" r:id="rId2"/>
    <p:sldId id="273" r:id="rId3"/>
    <p:sldId id="288" r:id="rId4"/>
    <p:sldId id="286" r:id="rId5"/>
    <p:sldId id="308" r:id="rId6"/>
    <p:sldId id="307" r:id="rId7"/>
    <p:sldId id="302" r:id="rId8"/>
    <p:sldId id="289" r:id="rId9"/>
    <p:sldId id="287" r:id="rId10"/>
    <p:sldId id="301" r:id="rId11"/>
    <p:sldId id="290" r:id="rId12"/>
    <p:sldId id="293" r:id="rId13"/>
    <p:sldId id="300" r:id="rId14"/>
    <p:sldId id="309" r:id="rId15"/>
    <p:sldId id="311" r:id="rId16"/>
    <p:sldId id="312" r:id="rId17"/>
    <p:sldId id="313" r:id="rId18"/>
    <p:sldId id="314" r:id="rId19"/>
    <p:sldId id="315" r:id="rId20"/>
    <p:sldId id="316" r:id="rId21"/>
    <p:sldId id="317" r:id="rId22"/>
    <p:sldId id="318" r:id="rId23"/>
    <p:sldId id="319" r:id="rId24"/>
    <p:sldId id="320" r:id="rId25"/>
    <p:sldId id="321" r:id="rId26"/>
    <p:sldId id="322" r:id="rId27"/>
    <p:sldId id="323" r:id="rId28"/>
    <p:sldId id="324" r:id="rId29"/>
    <p:sldId id="325" r:id="rId30"/>
    <p:sldId id="326" r:id="rId31"/>
    <p:sldId id="327" r:id="rId32"/>
    <p:sldId id="328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423419-B1BD-4B1A-B7E2-A5CF264B50F2}" type="doc">
      <dgm:prSet loTypeId="urn:microsoft.com/office/officeart/2005/8/layout/vList2" loCatId="list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en-IN"/>
        </a:p>
      </dgm:t>
    </dgm:pt>
    <dgm:pt modelId="{2A9110BA-270D-4048-8E5C-2579858E3784}">
      <dgm:prSet/>
      <dgm:spPr/>
      <dgm:t>
        <a:bodyPr/>
        <a:lstStyle/>
        <a:p>
          <a:r>
            <a:rPr lang="en-US" dirty="0" smtClean="0">
              <a:sym typeface="Wingdings" pitchFamily="2" charset="2"/>
            </a:rPr>
            <a:t>Is genetic analysis needed???</a:t>
          </a:r>
        </a:p>
      </dgm:t>
    </dgm:pt>
    <dgm:pt modelId="{2BFF062D-675E-4204-B754-7B76AB9E48D8}" type="parTrans" cxnId="{3F12830D-F213-4A95-BE78-5626C9DB1611}">
      <dgm:prSet/>
      <dgm:spPr/>
      <dgm:t>
        <a:bodyPr/>
        <a:lstStyle/>
        <a:p>
          <a:endParaRPr lang="en-IN"/>
        </a:p>
      </dgm:t>
    </dgm:pt>
    <dgm:pt modelId="{0925A393-95B2-4975-B000-1DC9F75715C3}" type="sibTrans" cxnId="{3F12830D-F213-4A95-BE78-5626C9DB1611}">
      <dgm:prSet/>
      <dgm:spPr/>
      <dgm:t>
        <a:bodyPr/>
        <a:lstStyle/>
        <a:p>
          <a:endParaRPr lang="en-IN"/>
        </a:p>
      </dgm:t>
    </dgm:pt>
    <dgm:pt modelId="{12F2616C-C7FA-470A-9283-E89E8DA41DB1}" type="pres">
      <dgm:prSet presAssocID="{E6423419-B1BD-4B1A-B7E2-A5CF264B50F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6885291-6A93-44BB-AE24-C0D7DB3C7ECF}" type="pres">
      <dgm:prSet presAssocID="{2A9110BA-270D-4048-8E5C-2579858E3784}" presName="parentText" presStyleLbl="node1" presStyleIdx="0" presStyleCnt="1" custScaleY="32275" custLinFactNeighborX="-13282" custLinFactNeighborY="6483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7F4812A-ADEB-4406-99BD-5F84D7F6E6E9}" type="presOf" srcId="{E6423419-B1BD-4B1A-B7E2-A5CF264B50F2}" destId="{12F2616C-C7FA-470A-9283-E89E8DA41DB1}" srcOrd="0" destOrd="0" presId="urn:microsoft.com/office/officeart/2005/8/layout/vList2"/>
    <dgm:cxn modelId="{3F12830D-F213-4A95-BE78-5626C9DB1611}" srcId="{E6423419-B1BD-4B1A-B7E2-A5CF264B50F2}" destId="{2A9110BA-270D-4048-8E5C-2579858E3784}" srcOrd="0" destOrd="0" parTransId="{2BFF062D-675E-4204-B754-7B76AB9E48D8}" sibTransId="{0925A393-95B2-4975-B000-1DC9F75715C3}"/>
    <dgm:cxn modelId="{58BA010B-D7A8-4C78-A22F-26BEE5D72DEA}" type="presOf" srcId="{2A9110BA-270D-4048-8E5C-2579858E3784}" destId="{96885291-6A93-44BB-AE24-C0D7DB3C7ECF}" srcOrd="0" destOrd="0" presId="urn:microsoft.com/office/officeart/2005/8/layout/vList2"/>
    <dgm:cxn modelId="{60EEDC04-3A19-480C-8955-39D9DF64365B}" type="presParOf" srcId="{12F2616C-C7FA-470A-9283-E89E8DA41DB1}" destId="{96885291-6A93-44BB-AE24-C0D7DB3C7EC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423419-B1BD-4B1A-B7E2-A5CF264B50F2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IN"/>
        </a:p>
      </dgm:t>
    </dgm:pt>
    <dgm:pt modelId="{2A9110BA-270D-4048-8E5C-2579858E3784}">
      <dgm:prSet custT="1"/>
      <dgm:spPr/>
      <dgm:t>
        <a:bodyPr/>
        <a:lstStyle/>
        <a:p>
          <a:r>
            <a:rPr lang="en-US" sz="4000" dirty="0" smtClean="0">
              <a:sym typeface="Wingdings" pitchFamily="2" charset="2"/>
            </a:rPr>
            <a:t>Role of genetics in such a scenario??</a:t>
          </a:r>
        </a:p>
      </dgm:t>
    </dgm:pt>
    <dgm:pt modelId="{2BFF062D-675E-4204-B754-7B76AB9E48D8}" type="parTrans" cxnId="{3F12830D-F213-4A95-BE78-5626C9DB1611}">
      <dgm:prSet/>
      <dgm:spPr/>
      <dgm:t>
        <a:bodyPr/>
        <a:lstStyle/>
        <a:p>
          <a:endParaRPr lang="en-IN"/>
        </a:p>
      </dgm:t>
    </dgm:pt>
    <dgm:pt modelId="{0925A393-95B2-4975-B000-1DC9F75715C3}" type="sibTrans" cxnId="{3F12830D-F213-4A95-BE78-5626C9DB1611}">
      <dgm:prSet/>
      <dgm:spPr/>
      <dgm:t>
        <a:bodyPr/>
        <a:lstStyle/>
        <a:p>
          <a:endParaRPr lang="en-IN"/>
        </a:p>
      </dgm:t>
    </dgm:pt>
    <dgm:pt modelId="{12F2616C-C7FA-470A-9283-E89E8DA41DB1}" type="pres">
      <dgm:prSet presAssocID="{E6423419-B1BD-4B1A-B7E2-A5CF264B50F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6885291-6A93-44BB-AE24-C0D7DB3C7ECF}" type="pres">
      <dgm:prSet presAssocID="{2A9110BA-270D-4048-8E5C-2579858E3784}" presName="parentText" presStyleLbl="node1" presStyleIdx="0" presStyleCnt="1" custScaleY="89445" custLinFactY="27931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8107DAC-12CD-49C0-8EAB-6D63A6C2205C}" type="presOf" srcId="{2A9110BA-270D-4048-8E5C-2579858E3784}" destId="{96885291-6A93-44BB-AE24-C0D7DB3C7ECF}" srcOrd="0" destOrd="0" presId="urn:microsoft.com/office/officeart/2005/8/layout/vList2"/>
    <dgm:cxn modelId="{FA44652F-1221-457B-9052-0CE54726B930}" type="presOf" srcId="{E6423419-B1BD-4B1A-B7E2-A5CF264B50F2}" destId="{12F2616C-C7FA-470A-9283-E89E8DA41DB1}" srcOrd="0" destOrd="0" presId="urn:microsoft.com/office/officeart/2005/8/layout/vList2"/>
    <dgm:cxn modelId="{3F12830D-F213-4A95-BE78-5626C9DB1611}" srcId="{E6423419-B1BD-4B1A-B7E2-A5CF264B50F2}" destId="{2A9110BA-270D-4048-8E5C-2579858E3784}" srcOrd="0" destOrd="0" parTransId="{2BFF062D-675E-4204-B754-7B76AB9E48D8}" sibTransId="{0925A393-95B2-4975-B000-1DC9F75715C3}"/>
    <dgm:cxn modelId="{F43D054C-F5F8-4651-8CBF-ADA915436371}" type="presParOf" srcId="{12F2616C-C7FA-470A-9283-E89E8DA41DB1}" destId="{96885291-6A93-44BB-AE24-C0D7DB3C7EC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6423419-B1BD-4B1A-B7E2-A5CF264B50F2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IN"/>
        </a:p>
      </dgm:t>
    </dgm:pt>
    <dgm:pt modelId="{2A9110BA-270D-4048-8E5C-2579858E3784}">
      <dgm:prSet custT="1"/>
      <dgm:spPr/>
      <dgm:t>
        <a:bodyPr/>
        <a:lstStyle/>
        <a:p>
          <a:r>
            <a:rPr lang="en-US" sz="3400" dirty="0" smtClean="0">
              <a:sym typeface="Wingdings" pitchFamily="2" charset="2"/>
            </a:rPr>
            <a:t>Would genetic testing help in diagnosis??</a:t>
          </a:r>
        </a:p>
      </dgm:t>
    </dgm:pt>
    <dgm:pt modelId="{0925A393-95B2-4975-B000-1DC9F75715C3}" type="sibTrans" cxnId="{3F12830D-F213-4A95-BE78-5626C9DB1611}">
      <dgm:prSet/>
      <dgm:spPr/>
      <dgm:t>
        <a:bodyPr/>
        <a:lstStyle/>
        <a:p>
          <a:endParaRPr lang="en-IN"/>
        </a:p>
      </dgm:t>
    </dgm:pt>
    <dgm:pt modelId="{2BFF062D-675E-4204-B754-7B76AB9E48D8}" type="parTrans" cxnId="{3F12830D-F213-4A95-BE78-5626C9DB1611}">
      <dgm:prSet/>
      <dgm:spPr/>
      <dgm:t>
        <a:bodyPr/>
        <a:lstStyle/>
        <a:p>
          <a:endParaRPr lang="en-IN"/>
        </a:p>
      </dgm:t>
    </dgm:pt>
    <dgm:pt modelId="{12F2616C-C7FA-470A-9283-E89E8DA41DB1}" type="pres">
      <dgm:prSet presAssocID="{E6423419-B1BD-4B1A-B7E2-A5CF264B50F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6885291-6A93-44BB-AE24-C0D7DB3C7ECF}" type="pres">
      <dgm:prSet presAssocID="{2A9110BA-270D-4048-8E5C-2579858E3784}" presName="parentText" presStyleLbl="node1" presStyleIdx="0" presStyleCnt="1" custScaleY="310437" custLinFactY="27931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635EA16-1DCB-444E-ADDA-C292898E3C42}" type="presOf" srcId="{E6423419-B1BD-4B1A-B7E2-A5CF264B50F2}" destId="{12F2616C-C7FA-470A-9283-E89E8DA41DB1}" srcOrd="0" destOrd="0" presId="urn:microsoft.com/office/officeart/2005/8/layout/vList2"/>
    <dgm:cxn modelId="{E5A51F19-59AF-424D-A246-291C6CB1AA51}" type="presOf" srcId="{2A9110BA-270D-4048-8E5C-2579858E3784}" destId="{96885291-6A93-44BB-AE24-C0D7DB3C7ECF}" srcOrd="0" destOrd="0" presId="urn:microsoft.com/office/officeart/2005/8/layout/vList2"/>
    <dgm:cxn modelId="{3F12830D-F213-4A95-BE78-5626C9DB1611}" srcId="{E6423419-B1BD-4B1A-B7E2-A5CF264B50F2}" destId="{2A9110BA-270D-4048-8E5C-2579858E3784}" srcOrd="0" destOrd="0" parTransId="{2BFF062D-675E-4204-B754-7B76AB9E48D8}" sibTransId="{0925A393-95B2-4975-B000-1DC9F75715C3}"/>
    <dgm:cxn modelId="{96D06F14-A141-41F1-BD7E-D05E13F2E2B5}" type="presParOf" srcId="{12F2616C-C7FA-470A-9283-E89E8DA41DB1}" destId="{96885291-6A93-44BB-AE24-C0D7DB3C7EC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6423419-B1BD-4B1A-B7E2-A5CF264B50F2}" type="doc">
      <dgm:prSet loTypeId="urn:microsoft.com/office/officeart/2005/8/layout/vList2" loCatId="list" qsTypeId="urn:microsoft.com/office/officeart/2005/8/quickstyle/simple1" qsCatId="simple" csTypeId="urn:microsoft.com/office/officeart/2005/8/colors/colorful1#4" csCatId="colorful" phldr="1"/>
      <dgm:spPr/>
      <dgm:t>
        <a:bodyPr/>
        <a:lstStyle/>
        <a:p>
          <a:endParaRPr lang="en-IN"/>
        </a:p>
      </dgm:t>
    </dgm:pt>
    <dgm:pt modelId="{2A9110BA-270D-4048-8E5C-2579858E3784}">
      <dgm:prSet/>
      <dgm:spPr/>
      <dgm:t>
        <a:bodyPr/>
        <a:lstStyle/>
        <a:p>
          <a:r>
            <a:rPr lang="en-US" dirty="0" smtClean="0">
              <a:sym typeface="Wingdings" pitchFamily="2" charset="2"/>
            </a:rPr>
            <a:t>Does genetic analysis obviate the need for liver biopsy??</a:t>
          </a:r>
        </a:p>
      </dgm:t>
    </dgm:pt>
    <dgm:pt modelId="{2BFF062D-675E-4204-B754-7B76AB9E48D8}" type="parTrans" cxnId="{3F12830D-F213-4A95-BE78-5626C9DB1611}">
      <dgm:prSet/>
      <dgm:spPr/>
      <dgm:t>
        <a:bodyPr/>
        <a:lstStyle/>
        <a:p>
          <a:endParaRPr lang="en-IN"/>
        </a:p>
      </dgm:t>
    </dgm:pt>
    <dgm:pt modelId="{0925A393-95B2-4975-B000-1DC9F75715C3}" type="sibTrans" cxnId="{3F12830D-F213-4A95-BE78-5626C9DB1611}">
      <dgm:prSet/>
      <dgm:spPr/>
      <dgm:t>
        <a:bodyPr/>
        <a:lstStyle/>
        <a:p>
          <a:endParaRPr lang="en-IN"/>
        </a:p>
      </dgm:t>
    </dgm:pt>
    <dgm:pt modelId="{12F2616C-C7FA-470A-9283-E89E8DA41DB1}" type="pres">
      <dgm:prSet presAssocID="{E6423419-B1BD-4B1A-B7E2-A5CF264B50F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6885291-6A93-44BB-AE24-C0D7DB3C7ECF}" type="pres">
      <dgm:prSet presAssocID="{2A9110BA-270D-4048-8E5C-2579858E3784}" presName="parentText" presStyleLbl="node1" presStyleIdx="0" presStyleCnt="1" custScaleY="32275" custLinFactNeighborX="-13282" custLinFactNeighborY="6483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FD9FF0B-1C36-4FD3-928E-B3F80BD403B7}" type="presOf" srcId="{E6423419-B1BD-4B1A-B7E2-A5CF264B50F2}" destId="{12F2616C-C7FA-470A-9283-E89E8DA41DB1}" srcOrd="0" destOrd="0" presId="urn:microsoft.com/office/officeart/2005/8/layout/vList2"/>
    <dgm:cxn modelId="{8D96D5C4-49EC-4970-857F-B291718159D4}" type="presOf" srcId="{2A9110BA-270D-4048-8E5C-2579858E3784}" destId="{96885291-6A93-44BB-AE24-C0D7DB3C7ECF}" srcOrd="0" destOrd="0" presId="urn:microsoft.com/office/officeart/2005/8/layout/vList2"/>
    <dgm:cxn modelId="{3F12830D-F213-4A95-BE78-5626C9DB1611}" srcId="{E6423419-B1BD-4B1A-B7E2-A5CF264B50F2}" destId="{2A9110BA-270D-4048-8E5C-2579858E3784}" srcOrd="0" destOrd="0" parTransId="{2BFF062D-675E-4204-B754-7B76AB9E48D8}" sibTransId="{0925A393-95B2-4975-B000-1DC9F75715C3}"/>
    <dgm:cxn modelId="{3A14DB03-E479-41AF-9DA7-E5B05DE817EE}" type="presParOf" srcId="{12F2616C-C7FA-470A-9283-E89E8DA41DB1}" destId="{96885291-6A93-44BB-AE24-C0D7DB3C7EC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6423419-B1BD-4B1A-B7E2-A5CF264B50F2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IN"/>
        </a:p>
      </dgm:t>
    </dgm:pt>
    <dgm:pt modelId="{2A9110BA-270D-4048-8E5C-2579858E3784}">
      <dgm:prSet custT="1"/>
      <dgm:spPr/>
      <dgm:t>
        <a:bodyPr/>
        <a:lstStyle/>
        <a:p>
          <a:r>
            <a:rPr lang="en-US" sz="2800" b="1" dirty="0" smtClean="0"/>
            <a:t>Is it appropriate to start treatment on the basis of just presence of genetic mutations without evidence of abnormal biochemical parameters?</a:t>
          </a:r>
          <a:endParaRPr lang="en-US" sz="2800" b="1" dirty="0" smtClean="0">
            <a:sym typeface="Wingdings" pitchFamily="2" charset="2"/>
          </a:endParaRPr>
        </a:p>
      </dgm:t>
    </dgm:pt>
    <dgm:pt modelId="{0925A393-95B2-4975-B000-1DC9F75715C3}" type="sibTrans" cxnId="{3F12830D-F213-4A95-BE78-5626C9DB1611}">
      <dgm:prSet/>
      <dgm:spPr/>
      <dgm:t>
        <a:bodyPr/>
        <a:lstStyle/>
        <a:p>
          <a:endParaRPr lang="en-IN"/>
        </a:p>
      </dgm:t>
    </dgm:pt>
    <dgm:pt modelId="{2BFF062D-675E-4204-B754-7B76AB9E48D8}" type="parTrans" cxnId="{3F12830D-F213-4A95-BE78-5626C9DB1611}">
      <dgm:prSet/>
      <dgm:spPr/>
      <dgm:t>
        <a:bodyPr/>
        <a:lstStyle/>
        <a:p>
          <a:endParaRPr lang="en-IN"/>
        </a:p>
      </dgm:t>
    </dgm:pt>
    <dgm:pt modelId="{12F2616C-C7FA-470A-9283-E89E8DA41DB1}" type="pres">
      <dgm:prSet presAssocID="{E6423419-B1BD-4B1A-B7E2-A5CF264B50F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6885291-6A93-44BB-AE24-C0D7DB3C7ECF}" type="pres">
      <dgm:prSet presAssocID="{2A9110BA-270D-4048-8E5C-2579858E3784}" presName="parentText" presStyleLbl="node1" presStyleIdx="0" presStyleCnt="1" custScaleY="543266" custLinFactNeighborY="119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ECCFBD0-3D4D-49B8-AC87-33FA84A0396D}" type="presOf" srcId="{2A9110BA-270D-4048-8E5C-2579858E3784}" destId="{96885291-6A93-44BB-AE24-C0D7DB3C7ECF}" srcOrd="0" destOrd="0" presId="urn:microsoft.com/office/officeart/2005/8/layout/vList2"/>
    <dgm:cxn modelId="{6BBBFC8B-ED44-442E-96DC-ED2A374C6B21}" type="presOf" srcId="{E6423419-B1BD-4B1A-B7E2-A5CF264B50F2}" destId="{12F2616C-C7FA-470A-9283-E89E8DA41DB1}" srcOrd="0" destOrd="0" presId="urn:microsoft.com/office/officeart/2005/8/layout/vList2"/>
    <dgm:cxn modelId="{3F12830D-F213-4A95-BE78-5626C9DB1611}" srcId="{E6423419-B1BD-4B1A-B7E2-A5CF264B50F2}" destId="{2A9110BA-270D-4048-8E5C-2579858E3784}" srcOrd="0" destOrd="0" parTransId="{2BFF062D-675E-4204-B754-7B76AB9E48D8}" sibTransId="{0925A393-95B2-4975-B000-1DC9F75715C3}"/>
    <dgm:cxn modelId="{B70C2DEC-62D7-4F92-A20B-8E6B8A12CA65}" type="presParOf" srcId="{12F2616C-C7FA-470A-9283-E89E8DA41DB1}" destId="{96885291-6A93-44BB-AE24-C0D7DB3C7EC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6423419-B1BD-4B1A-B7E2-A5CF264B50F2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IN"/>
        </a:p>
      </dgm:t>
    </dgm:pt>
    <dgm:pt modelId="{2A9110BA-270D-4048-8E5C-2579858E3784}">
      <dgm:prSet custT="1"/>
      <dgm:spPr/>
      <dgm:t>
        <a:bodyPr/>
        <a:lstStyle/>
        <a:p>
          <a:r>
            <a:rPr lang="en-US" sz="2800" b="1" dirty="0" smtClean="0"/>
            <a:t>What is the role of genetic studies in donor evaluation for Liver Transplant?</a:t>
          </a:r>
          <a:r>
            <a:rPr lang="en-US" sz="2400" dirty="0" smtClean="0"/>
            <a:t> </a:t>
          </a:r>
          <a:endParaRPr lang="en-US" sz="2400" dirty="0" smtClean="0">
            <a:sym typeface="Wingdings" pitchFamily="2" charset="2"/>
          </a:endParaRPr>
        </a:p>
      </dgm:t>
    </dgm:pt>
    <dgm:pt modelId="{0925A393-95B2-4975-B000-1DC9F75715C3}" type="sibTrans" cxnId="{3F12830D-F213-4A95-BE78-5626C9DB1611}">
      <dgm:prSet/>
      <dgm:spPr/>
      <dgm:t>
        <a:bodyPr/>
        <a:lstStyle/>
        <a:p>
          <a:endParaRPr lang="en-IN"/>
        </a:p>
      </dgm:t>
    </dgm:pt>
    <dgm:pt modelId="{2BFF062D-675E-4204-B754-7B76AB9E48D8}" type="parTrans" cxnId="{3F12830D-F213-4A95-BE78-5626C9DB1611}">
      <dgm:prSet/>
      <dgm:spPr/>
      <dgm:t>
        <a:bodyPr/>
        <a:lstStyle/>
        <a:p>
          <a:endParaRPr lang="en-IN"/>
        </a:p>
      </dgm:t>
    </dgm:pt>
    <dgm:pt modelId="{12F2616C-C7FA-470A-9283-E89E8DA41DB1}" type="pres">
      <dgm:prSet presAssocID="{E6423419-B1BD-4B1A-B7E2-A5CF264B50F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6885291-6A93-44BB-AE24-C0D7DB3C7ECF}" type="pres">
      <dgm:prSet presAssocID="{2A9110BA-270D-4048-8E5C-2579858E3784}" presName="parentText" presStyleLbl="node1" presStyleIdx="0" presStyleCnt="1" custScaleY="437010" custLinFactY="100000" custLinFactNeighborY="11610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02A7117-B30D-41EC-AF93-F8C132F60E5C}" type="presOf" srcId="{2A9110BA-270D-4048-8E5C-2579858E3784}" destId="{96885291-6A93-44BB-AE24-C0D7DB3C7ECF}" srcOrd="0" destOrd="0" presId="urn:microsoft.com/office/officeart/2005/8/layout/vList2"/>
    <dgm:cxn modelId="{3F12830D-F213-4A95-BE78-5626C9DB1611}" srcId="{E6423419-B1BD-4B1A-B7E2-A5CF264B50F2}" destId="{2A9110BA-270D-4048-8E5C-2579858E3784}" srcOrd="0" destOrd="0" parTransId="{2BFF062D-675E-4204-B754-7B76AB9E48D8}" sibTransId="{0925A393-95B2-4975-B000-1DC9F75715C3}"/>
    <dgm:cxn modelId="{CF600AB7-7DD6-4C49-B86E-9AFB69AD0248}" type="presOf" srcId="{E6423419-B1BD-4B1A-B7E2-A5CF264B50F2}" destId="{12F2616C-C7FA-470A-9283-E89E8DA41DB1}" srcOrd="0" destOrd="0" presId="urn:microsoft.com/office/officeart/2005/8/layout/vList2"/>
    <dgm:cxn modelId="{D682B5EA-563F-453C-B3DA-64DB599A1D8C}" type="presParOf" srcId="{12F2616C-C7FA-470A-9283-E89E8DA41DB1}" destId="{96885291-6A93-44BB-AE24-C0D7DB3C7EC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4DF94-30CB-45EA-90FD-342E877A6ED4}" type="datetimeFigureOut">
              <a:rPr lang="en-IN" smtClean="0"/>
              <a:t>25-03-2017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77EEEF-2437-4B44-B259-08035E0C909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4508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14805-4191-4B49-AAB1-C8F4ED1E417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968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8A2BA-7FE7-4C43-903F-1A563D660C7F}" type="datetimeFigureOut">
              <a:rPr lang="en-US" smtClean="0"/>
              <a:pPr/>
              <a:t>3/25/2017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B23AF-9A35-4841-8EBE-65604693F4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8A2BA-7FE7-4C43-903F-1A563D660C7F}" type="datetimeFigureOut">
              <a:rPr lang="en-US" smtClean="0"/>
              <a:pPr/>
              <a:t>3/25/2017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B23AF-9A35-4841-8EBE-65604693F4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8A2BA-7FE7-4C43-903F-1A563D660C7F}" type="datetimeFigureOut">
              <a:rPr lang="en-US" smtClean="0"/>
              <a:pPr/>
              <a:t>3/25/2017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B23AF-9A35-4841-8EBE-65604693F4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8A2BA-7FE7-4C43-903F-1A563D660C7F}" type="datetimeFigureOut">
              <a:rPr lang="en-US" smtClean="0"/>
              <a:pPr/>
              <a:t>3/25/2017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B23AF-9A35-4841-8EBE-65604693F4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8A2BA-7FE7-4C43-903F-1A563D660C7F}" type="datetimeFigureOut">
              <a:rPr lang="en-US" smtClean="0"/>
              <a:pPr/>
              <a:t>3/25/2017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B23AF-9A35-4841-8EBE-65604693F4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8A2BA-7FE7-4C43-903F-1A563D660C7F}" type="datetimeFigureOut">
              <a:rPr lang="en-US" smtClean="0"/>
              <a:pPr/>
              <a:t>3/25/2017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B23AF-9A35-4841-8EBE-65604693F4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8A2BA-7FE7-4C43-903F-1A563D660C7F}" type="datetimeFigureOut">
              <a:rPr lang="en-US" smtClean="0"/>
              <a:pPr/>
              <a:t>3/25/2017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B23AF-9A35-4841-8EBE-65604693F4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8A2BA-7FE7-4C43-903F-1A563D660C7F}" type="datetimeFigureOut">
              <a:rPr lang="en-US" smtClean="0"/>
              <a:pPr/>
              <a:t>3/25/2017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B23AF-9A35-4841-8EBE-65604693F4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8A2BA-7FE7-4C43-903F-1A563D660C7F}" type="datetimeFigureOut">
              <a:rPr lang="en-US" smtClean="0"/>
              <a:pPr/>
              <a:t>3/25/2017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B23AF-9A35-4841-8EBE-65604693F4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8A2BA-7FE7-4C43-903F-1A563D660C7F}" type="datetimeFigureOut">
              <a:rPr lang="en-US" smtClean="0"/>
              <a:pPr/>
              <a:t>3/25/2017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B23AF-9A35-4841-8EBE-65604693F4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8A2BA-7FE7-4C43-903F-1A563D660C7F}" type="datetimeFigureOut">
              <a:rPr lang="en-US" smtClean="0"/>
              <a:pPr/>
              <a:t>3/25/2017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B23AF-9A35-4841-8EBE-65604693F4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8A2BA-7FE7-4C43-903F-1A563D660C7F}" type="datetimeFigureOut">
              <a:rPr lang="en-US" smtClean="0"/>
              <a:pPr/>
              <a:t>3/25/2017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B23AF-9A35-4841-8EBE-65604693F4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495800"/>
            <a:ext cx="8686800" cy="1981200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Moderator:</a:t>
            </a:r>
            <a:r>
              <a:rPr lang="en-US" sz="2400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Comic Sans MS" pitchFamily="66" charset="0"/>
              </a:rPr>
              <a:t>Seema</a:t>
            </a:r>
            <a:r>
              <a:rPr lang="en-US" sz="2400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Comic Sans MS" pitchFamily="66" charset="0"/>
              </a:rPr>
              <a:t>Alam</a:t>
            </a:r>
            <a:endParaRPr lang="en-US" sz="24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l"/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Panelists: 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Comic Sans MS" pitchFamily="66" charset="0"/>
              </a:rPr>
              <a:t>Ashish</a:t>
            </a:r>
            <a:r>
              <a:rPr lang="en-US" sz="2400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Comic Sans MS" pitchFamily="66" charset="0"/>
              </a:rPr>
              <a:t>Bavdekar</a:t>
            </a:r>
            <a:r>
              <a:rPr lang="en-US" sz="2400" b="1" dirty="0" smtClean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en-US" sz="2400" b="1" dirty="0" err="1" smtClean="0">
                <a:solidFill>
                  <a:schemeClr val="tx1"/>
                </a:solidFill>
                <a:latin typeface="Comic Sans MS" pitchFamily="66" charset="0"/>
              </a:rPr>
              <a:t>Malathi</a:t>
            </a:r>
            <a:r>
              <a:rPr lang="en-US" sz="2400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Comic Sans MS" pitchFamily="66" charset="0"/>
              </a:rPr>
              <a:t>Sathiyasekaran</a:t>
            </a:r>
            <a:r>
              <a:rPr lang="en-US" sz="2400" b="1" dirty="0" smtClean="0">
                <a:solidFill>
                  <a:schemeClr val="tx1"/>
                </a:solidFill>
                <a:latin typeface="Comic Sans MS" pitchFamily="66" charset="0"/>
              </a:rPr>
              <a:t>, </a:t>
            </a:r>
          </a:p>
          <a:p>
            <a:pPr algn="l"/>
            <a:r>
              <a:rPr lang="en-US" sz="2400" b="1" dirty="0" smtClean="0">
                <a:solidFill>
                  <a:schemeClr val="tx1"/>
                </a:solidFill>
                <a:latin typeface="Comic Sans MS" pitchFamily="66" charset="0"/>
              </a:rPr>
              <a:t>              </a:t>
            </a:r>
            <a:r>
              <a:rPr lang="en-US" sz="2400" b="1" dirty="0" err="1" smtClean="0">
                <a:solidFill>
                  <a:schemeClr val="tx1"/>
                </a:solidFill>
                <a:latin typeface="Comic Sans MS" pitchFamily="66" charset="0"/>
              </a:rPr>
              <a:t>Parag</a:t>
            </a:r>
            <a:r>
              <a:rPr lang="en-US" sz="2400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Comic Sans MS" pitchFamily="66" charset="0"/>
              </a:rPr>
              <a:t>Tamhankar</a:t>
            </a:r>
            <a:endParaRPr lang="en-IN" sz="24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l"/>
            <a:endParaRPr lang="en-IN" sz="24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l"/>
            <a:r>
              <a:rPr lang="en-US" sz="2400" b="1" dirty="0" smtClean="0">
                <a:solidFill>
                  <a:schemeClr val="tx1"/>
                </a:solidFill>
                <a:latin typeface="Comic Sans MS" pitchFamily="66" charset="0"/>
              </a:rPr>
              <a:t>  </a:t>
            </a:r>
            <a:endParaRPr lang="en-IN" sz="24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l"/>
            <a:endParaRPr lang="en-IN" sz="24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l"/>
            <a:endParaRPr lang="en-IN" sz="24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l"/>
            <a:endParaRPr lang="en-IN" sz="2400" b="1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79512" y="1752600"/>
            <a:ext cx="8838922" cy="2133600"/>
          </a:xfrm>
          <a:prstGeom prst="roundRect">
            <a:avLst/>
          </a:prstGeom>
          <a:solidFill>
            <a:srgbClr val="80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79512" y="2126519"/>
            <a:ext cx="8812088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FFFF00"/>
                </a:solidFill>
                <a:latin typeface="Comic Sans MS" pitchFamily="66" charset="0"/>
              </a:rPr>
              <a:t> Panel Discussion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chemeClr val="bg1"/>
                </a:solidFill>
                <a:latin typeface="Comic Sans MS" pitchFamily="66" charset="0"/>
              </a:rPr>
              <a:t> Genetics: Is there a role in clinical practice?</a:t>
            </a:r>
            <a:endParaRPr lang="en-IN" sz="32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 sz="32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 sz="32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omic Sans MS" pitchFamily="66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5541" y="183152"/>
            <a:ext cx="1177859" cy="1264648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4005" y="228599"/>
            <a:ext cx="1102995" cy="10668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8790" y="228600"/>
            <a:ext cx="2318210" cy="97165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24212" y="187035"/>
            <a:ext cx="851868" cy="1184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24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>
                <a:sym typeface="Wingdings" pitchFamily="2" charset="2"/>
              </a:rPr>
              <a:t>Role of genetics in such a scenario??</a:t>
            </a:r>
            <a:br>
              <a:rPr lang="en-US" dirty="0" smtClean="0">
                <a:sym typeface="Wingdings" pitchFamily="2" charset="2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800" dirty="0" smtClean="0"/>
              <a:t>Important for the screening of other family members 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If mutation not possible or no known mutation detected </a:t>
            </a:r>
            <a:r>
              <a:rPr lang="en-US" sz="2800" dirty="0" smtClean="0">
                <a:sym typeface="Wingdings" pitchFamily="2" charset="2"/>
              </a:rPr>
              <a:t></a:t>
            </a:r>
            <a:r>
              <a:rPr lang="en-US" sz="2800" dirty="0" smtClean="0"/>
              <a:t> Preserve DNA of the patient for linkage/</a:t>
            </a:r>
            <a:r>
              <a:rPr lang="en-US" sz="2800" dirty="0" err="1" smtClean="0"/>
              <a:t>haplotype</a:t>
            </a:r>
            <a:r>
              <a:rPr lang="en-US" sz="2800" dirty="0" smtClean="0"/>
              <a:t> analysis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90800"/>
            <a:ext cx="8229600" cy="1143000"/>
          </a:xfrm>
        </p:spPr>
        <p:txBody>
          <a:bodyPr/>
          <a:lstStyle/>
          <a:p>
            <a:r>
              <a:rPr lang="en-US" dirty="0" smtClean="0"/>
              <a:t>Case 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Asymptomatic 4 year old Sibling of Wilson disease</a:t>
            </a:r>
          </a:p>
          <a:p>
            <a:pPr lvl="1"/>
            <a:r>
              <a:rPr lang="en-US" dirty="0" smtClean="0"/>
              <a:t>Liver Function tests , USG normal</a:t>
            </a:r>
          </a:p>
          <a:p>
            <a:pPr lvl="1"/>
            <a:r>
              <a:rPr lang="en-US" dirty="0" err="1" smtClean="0"/>
              <a:t>Ceruloplasmin</a:t>
            </a:r>
            <a:r>
              <a:rPr lang="en-US" dirty="0" smtClean="0"/>
              <a:t>: </a:t>
            </a:r>
            <a:r>
              <a:rPr lang="en-US" b="1" dirty="0" smtClean="0"/>
              <a:t>18 mg/dl</a:t>
            </a:r>
          </a:p>
          <a:p>
            <a:pPr lvl="1"/>
            <a:r>
              <a:rPr lang="en-US" dirty="0" smtClean="0"/>
              <a:t>24 hour urinary copper: 40</a:t>
            </a:r>
            <a:r>
              <a:rPr lang="en-US" b="1" dirty="0" smtClean="0"/>
              <a:t> mcg/day</a:t>
            </a:r>
          </a:p>
          <a:p>
            <a:pPr lvl="1"/>
            <a:r>
              <a:rPr lang="en-US" dirty="0" smtClean="0"/>
              <a:t>No K-F ring</a:t>
            </a:r>
          </a:p>
          <a:p>
            <a:pPr lvl="1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533400" y="4876800"/>
          <a:ext cx="8191528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1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800" dirty="0" smtClean="0"/>
              <a:t>Genetic testing method of choice for screening in first degree family relatives</a:t>
            </a:r>
          </a:p>
          <a:p>
            <a:r>
              <a:rPr lang="en-US" sz="2800" dirty="0" smtClean="0"/>
              <a:t>If mutation for </a:t>
            </a:r>
            <a:r>
              <a:rPr lang="en-US" sz="2800" dirty="0" err="1" smtClean="0"/>
              <a:t>proband</a:t>
            </a:r>
            <a:r>
              <a:rPr lang="en-US" sz="2800" dirty="0" smtClean="0"/>
              <a:t> is positive, direct gene testing in </a:t>
            </a:r>
            <a:r>
              <a:rPr lang="en-US" sz="2800" dirty="0" err="1" smtClean="0"/>
              <a:t>famliy</a:t>
            </a:r>
            <a:endParaRPr lang="en-US" sz="2800" dirty="0" smtClean="0"/>
          </a:p>
          <a:p>
            <a:r>
              <a:rPr lang="en-US" sz="2800" dirty="0" smtClean="0"/>
              <a:t>If mutation is negative or unknown then </a:t>
            </a:r>
            <a:r>
              <a:rPr lang="en-US" sz="2800" dirty="0" err="1" smtClean="0"/>
              <a:t>haplotype</a:t>
            </a:r>
            <a:r>
              <a:rPr lang="en-US" sz="2800" dirty="0" smtClean="0"/>
              <a:t> analysis </a:t>
            </a:r>
          </a:p>
          <a:p>
            <a:pPr algn="r">
              <a:buNone/>
            </a:pPr>
            <a:r>
              <a:rPr lang="en-US" sz="2400" dirty="0" smtClean="0"/>
              <a:t>AASLD Class I, Level 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90800"/>
            <a:ext cx="8229600" cy="1143000"/>
          </a:xfrm>
        </p:spPr>
        <p:txBody>
          <a:bodyPr/>
          <a:lstStyle/>
          <a:p>
            <a:r>
              <a:rPr lang="en-US" dirty="0" smtClean="0"/>
              <a:t>Case 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3809999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</a:pPr>
            <a:r>
              <a:rPr lang="en-US" dirty="0" smtClean="0"/>
              <a:t>8 year old female 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Chronic hepatitis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Investigations</a:t>
            </a:r>
          </a:p>
          <a:p>
            <a:pPr lvl="1">
              <a:lnSpc>
                <a:spcPct val="170000"/>
              </a:lnSpc>
            </a:pPr>
            <a:r>
              <a:rPr lang="en-US" sz="3200" dirty="0" err="1" smtClean="0"/>
              <a:t>Ceruloplasmin</a:t>
            </a:r>
            <a:r>
              <a:rPr lang="en-US" sz="3200" dirty="0" smtClean="0"/>
              <a:t> 7mg/dl</a:t>
            </a:r>
          </a:p>
          <a:p>
            <a:pPr lvl="1">
              <a:lnSpc>
                <a:spcPct val="170000"/>
              </a:lnSpc>
            </a:pPr>
            <a:r>
              <a:rPr lang="en-US" sz="3200" dirty="0" smtClean="0"/>
              <a:t> 24 hour urinary copper 228 mcg/day, </a:t>
            </a:r>
          </a:p>
          <a:p>
            <a:pPr lvl="1">
              <a:lnSpc>
                <a:spcPct val="170000"/>
              </a:lnSpc>
            </a:pPr>
            <a:r>
              <a:rPr lang="en-US" sz="3200" dirty="0" smtClean="0"/>
              <a:t>KF Ring negative</a:t>
            </a:r>
          </a:p>
          <a:p>
            <a:pPr>
              <a:lnSpc>
                <a:spcPct val="170000"/>
              </a:lnSpc>
            </a:pPr>
            <a:r>
              <a:rPr lang="en-US" dirty="0" smtClean="0">
                <a:sym typeface="Wingdings" pitchFamily="2" charset="2"/>
              </a:rPr>
              <a:t>Diagnosis: Suspected Wilsons disease</a:t>
            </a:r>
          </a:p>
          <a:p>
            <a:endParaRPr lang="en-US" sz="2400" dirty="0" smtClean="0">
              <a:sym typeface="Wingdings" pitchFamily="2" charset="2"/>
            </a:endParaRPr>
          </a:p>
          <a:p>
            <a:endParaRPr lang="en-US" sz="2400" dirty="0" smtClean="0">
              <a:sym typeface="Wingdings" pitchFamily="2" charset="2"/>
            </a:endParaRPr>
          </a:p>
          <a:p>
            <a:endParaRPr lang="en-US" sz="2400" dirty="0" smtClean="0">
              <a:sym typeface="Wingdings" pitchFamily="2" charset="2"/>
            </a:endParaRPr>
          </a:p>
          <a:p>
            <a:pPr>
              <a:buNone/>
            </a:pPr>
            <a:endParaRPr lang="en-US" sz="2400" dirty="0" smtClean="0">
              <a:sym typeface="Wingdings" pitchFamily="2" charset="2"/>
            </a:endParaRPr>
          </a:p>
          <a:p>
            <a:endParaRPr lang="en-IN" dirty="0"/>
          </a:p>
        </p:txBody>
      </p:sp>
      <p:sp>
        <p:nvSpPr>
          <p:cNvPr id="4" name="Right Arrow 3"/>
          <p:cNvSpPr/>
          <p:nvPr/>
        </p:nvSpPr>
        <p:spPr>
          <a:xfrm rot="5400000">
            <a:off x="4174333" y="4402933"/>
            <a:ext cx="1023934" cy="685800"/>
          </a:xfrm>
          <a:prstGeom prst="rightArrow">
            <a:avLst>
              <a:gd name="adj1" fmla="val 50000"/>
              <a:gd name="adj2" fmla="val 50493"/>
            </a:avLst>
          </a:prstGeom>
          <a:gradFill flip="none" rotWithShape="1">
            <a:gsLst>
              <a:gs pos="0">
                <a:schemeClr val="accent2">
                  <a:lumMod val="40000"/>
                  <a:lumOff val="60000"/>
                </a:schemeClr>
              </a:gs>
              <a:gs pos="17999">
                <a:schemeClr val="accent6">
                  <a:lumMod val="40000"/>
                  <a:lumOff val="60000"/>
                </a:schemeClr>
              </a:gs>
              <a:gs pos="36000">
                <a:schemeClr val="accent4">
                  <a:lumMod val="40000"/>
                  <a:lumOff val="60000"/>
                </a:schemeClr>
              </a:gs>
              <a:gs pos="61000">
                <a:schemeClr val="accent6">
                  <a:lumMod val="60000"/>
                  <a:lumOff val="40000"/>
                </a:schemeClr>
              </a:gs>
              <a:gs pos="82001">
                <a:schemeClr val="accent2">
                  <a:lumMod val="60000"/>
                  <a:lumOff val="4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1371600" y="5257800"/>
          <a:ext cx="6096000" cy="121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Graphic spid="7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Genetic testing is  not cost effective</a:t>
            </a:r>
          </a:p>
          <a:p>
            <a:r>
              <a:rPr lang="en-US" dirty="0" smtClean="0"/>
              <a:t>Liver biopsy - provides additional information about the liver status </a:t>
            </a:r>
          </a:p>
          <a:p>
            <a:r>
              <a:rPr lang="en-US" dirty="0" smtClean="0"/>
              <a:t>Genetic testing maybe offered in inconclusive report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r>
              <a:rPr lang="en-US" dirty="0" smtClean="0"/>
              <a:t>Case 5</a:t>
            </a:r>
            <a:endParaRPr lang="en-US" dirty="0"/>
          </a:p>
        </p:txBody>
      </p:sp>
      <p:pic>
        <p:nvPicPr>
          <p:cNvPr id="3" name="Picture 2" descr="download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200431"/>
            <a:ext cx="1196975" cy="790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4304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7315200" cy="9906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10 year old diagnosed as Wilson Disease </a:t>
            </a:r>
            <a:br>
              <a:rPr lang="en-US" sz="3600" dirty="0" smtClean="0"/>
            </a:br>
            <a:r>
              <a:rPr lang="en-US" sz="3600" b="1" dirty="0" smtClean="0">
                <a:solidFill>
                  <a:srgbClr val="FF0000"/>
                </a:solidFill>
              </a:rPr>
              <a:t>Mutation detected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Asymptomatic sibling</a:t>
            </a:r>
            <a:endParaRPr lang="en-US" b="1" dirty="0" smtClean="0">
              <a:solidFill>
                <a:srgbClr val="FF0000"/>
              </a:solidFill>
            </a:endParaRPr>
          </a:p>
          <a:p>
            <a:pPr lvl="1">
              <a:lnSpc>
                <a:spcPct val="15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Same homozygous mutation present and </a:t>
            </a:r>
            <a:r>
              <a:rPr lang="en-US" dirty="0" smtClean="0"/>
              <a:t>started on </a:t>
            </a:r>
            <a:r>
              <a:rPr lang="en-US" dirty="0" err="1" smtClean="0"/>
              <a:t>chelation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Biochemical tests not done</a:t>
            </a:r>
          </a:p>
          <a:p>
            <a:pPr lvl="1">
              <a:lnSpc>
                <a:spcPct val="150000"/>
              </a:lnSpc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200431"/>
            <a:ext cx="1196975" cy="790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Diagram 4"/>
          <p:cNvGraphicFramePr/>
          <p:nvPr/>
        </p:nvGraphicFramePr>
        <p:xfrm>
          <a:off x="533400" y="4648200"/>
          <a:ext cx="8191528" cy="205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25218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Biochemical tests v/s Genetic Studies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IN" dirty="0" smtClean="0"/>
              <a:t>Biochemical tests help in diagnosis as well as monitoring patients on treatment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IN" dirty="0" smtClean="0"/>
              <a:t>Biochemical tests cannot be replaced by genetic studies.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IN" dirty="0" smtClean="0"/>
              <a:t>Phenotypic and genotypic heterogeneity is known with Wilson Disease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IN" dirty="0" smtClean="0"/>
              <a:t>Not enough data to prove genotype – phenotype correlation</a:t>
            </a:r>
          </a:p>
        </p:txBody>
      </p:sp>
    </p:spTree>
    <p:extLst>
      <p:ext uri="{BB962C8B-B14F-4D97-AF65-F5344CB8AC3E}">
        <p14:creationId xmlns:p14="http://schemas.microsoft.com/office/powerpoint/2010/main" val="125080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Role of Genetic Testing in   Wilson Disease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438400"/>
            <a:ext cx="8229600" cy="1143000"/>
          </a:xfrm>
        </p:spPr>
        <p:txBody>
          <a:bodyPr/>
          <a:lstStyle/>
          <a:p>
            <a:r>
              <a:rPr lang="en-US" dirty="0" smtClean="0"/>
              <a:t>Case 6</a:t>
            </a:r>
            <a:endParaRPr lang="en-US" dirty="0"/>
          </a:p>
        </p:txBody>
      </p:sp>
      <p:pic>
        <p:nvPicPr>
          <p:cNvPr id="3" name="Picture 2" descr="download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200431"/>
            <a:ext cx="1196975" cy="790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6103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4343400"/>
          </a:xfrm>
        </p:spPr>
        <p:txBody>
          <a:bodyPr>
            <a:noAutofit/>
          </a:bodyPr>
          <a:lstStyle/>
          <a:p>
            <a:r>
              <a:rPr lang="en-US" dirty="0" smtClean="0"/>
              <a:t>Master S / 7 year / Boy</a:t>
            </a:r>
          </a:p>
          <a:p>
            <a:r>
              <a:rPr lang="en-US" dirty="0" smtClean="0"/>
              <a:t>Acute </a:t>
            </a:r>
            <a:r>
              <a:rPr lang="en-US" dirty="0" err="1" smtClean="0"/>
              <a:t>Fulminant</a:t>
            </a:r>
            <a:r>
              <a:rPr lang="en-US" dirty="0" smtClean="0"/>
              <a:t> Wilson Disease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PELD- 30, NWI 12</a:t>
            </a:r>
            <a:r>
              <a:rPr lang="en-US" dirty="0" smtClean="0"/>
              <a:t>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Planned for liver transplant</a:t>
            </a:r>
          </a:p>
          <a:p>
            <a:r>
              <a:rPr lang="en-US" dirty="0" smtClean="0"/>
              <a:t>Probable donors- </a:t>
            </a:r>
          </a:p>
          <a:p>
            <a:pPr lvl="2"/>
            <a:r>
              <a:rPr lang="en-US" sz="2800" b="1" dirty="0" smtClean="0">
                <a:solidFill>
                  <a:srgbClr val="FF0000"/>
                </a:solidFill>
              </a:rPr>
              <a:t>18 year old elder sibling</a:t>
            </a:r>
          </a:p>
          <a:p>
            <a:pPr lvl="2"/>
            <a:r>
              <a:rPr lang="en-US" sz="2800" b="1" dirty="0" smtClean="0">
                <a:solidFill>
                  <a:srgbClr val="FF0000"/>
                </a:solidFill>
              </a:rPr>
              <a:t>Parent</a:t>
            </a:r>
          </a:p>
          <a:p>
            <a:endParaRPr lang="en-US" sz="3600" dirty="0"/>
          </a:p>
        </p:txBody>
      </p:sp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200431"/>
            <a:ext cx="1196975" cy="790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Diagram 4"/>
          <p:cNvGraphicFramePr/>
          <p:nvPr/>
        </p:nvGraphicFramePr>
        <p:xfrm>
          <a:off x="533400" y="4876800"/>
          <a:ext cx="8191528" cy="152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17742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Role of Genetic testing in donor evaluation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en-IN" dirty="0" smtClean="0"/>
              <a:t>In the 18 year old sibling:</a:t>
            </a:r>
          </a:p>
          <a:p>
            <a:pPr lvl="1" algn="just">
              <a:lnSpc>
                <a:spcPct val="120000"/>
              </a:lnSpc>
            </a:pPr>
            <a:r>
              <a:rPr lang="en-IN" dirty="0" smtClean="0"/>
              <a:t>Genetic mutations may be helpful in patients with low normal </a:t>
            </a:r>
            <a:r>
              <a:rPr lang="en-IN" dirty="0" err="1" smtClean="0"/>
              <a:t>ceruloplasmin</a:t>
            </a:r>
            <a:r>
              <a:rPr lang="en-IN" dirty="0" smtClean="0"/>
              <a:t> levels and normal phenotype </a:t>
            </a:r>
          </a:p>
          <a:p>
            <a:pPr lvl="1" algn="just">
              <a:lnSpc>
                <a:spcPct val="120000"/>
              </a:lnSpc>
            </a:pPr>
            <a:r>
              <a:rPr lang="en-IN" b="1" dirty="0" smtClean="0">
                <a:solidFill>
                  <a:srgbClr val="FF0000"/>
                </a:solidFill>
              </a:rPr>
              <a:t>Genetic tests </a:t>
            </a:r>
            <a:r>
              <a:rPr lang="en-IN" dirty="0" smtClean="0"/>
              <a:t>would help to identify specific gene mutations </a:t>
            </a:r>
            <a:r>
              <a:rPr lang="en-IN" dirty="0" smtClean="0">
                <a:solidFill>
                  <a:srgbClr val="FF0000"/>
                </a:solidFill>
              </a:rPr>
              <a:t>(homozygous/ heterozygous)</a:t>
            </a:r>
          </a:p>
          <a:p>
            <a:pPr lvl="1" algn="just">
              <a:lnSpc>
                <a:spcPct val="120000"/>
              </a:lnSpc>
              <a:buNone/>
            </a:pPr>
            <a:endParaRPr lang="en-IN" dirty="0" smtClean="0"/>
          </a:p>
          <a:p>
            <a:pPr algn="just">
              <a:lnSpc>
                <a:spcPct val="120000"/>
              </a:lnSpc>
            </a:pPr>
            <a:r>
              <a:rPr lang="en-IN" dirty="0" smtClean="0"/>
              <a:t>In the asymptomatic parent:</a:t>
            </a:r>
          </a:p>
          <a:p>
            <a:pPr lvl="1" algn="just">
              <a:lnSpc>
                <a:spcPct val="120000"/>
              </a:lnSpc>
            </a:pPr>
            <a:r>
              <a:rPr lang="en-IN" dirty="0" smtClean="0"/>
              <a:t>Identify homozygous and heterozygous mutation</a:t>
            </a:r>
          </a:p>
          <a:p>
            <a:pPr lvl="1" algn="just">
              <a:lnSpc>
                <a:spcPct val="120000"/>
              </a:lnSpc>
            </a:pPr>
            <a:r>
              <a:rPr lang="en-IN" b="1" dirty="0" smtClean="0">
                <a:solidFill>
                  <a:srgbClr val="FF0000"/>
                </a:solidFill>
              </a:rPr>
              <a:t>DNA linkage analysis and </a:t>
            </a:r>
            <a:r>
              <a:rPr lang="en-IN" b="1" dirty="0" err="1" smtClean="0">
                <a:solidFill>
                  <a:srgbClr val="FF0000"/>
                </a:solidFill>
              </a:rPr>
              <a:t>haplotype</a:t>
            </a:r>
            <a:r>
              <a:rPr lang="en-IN" b="1" dirty="0" smtClean="0">
                <a:solidFill>
                  <a:srgbClr val="FF0000"/>
                </a:solidFill>
              </a:rPr>
              <a:t> studies </a:t>
            </a:r>
            <a:r>
              <a:rPr lang="en-IN" dirty="0" smtClean="0"/>
              <a:t>in places where direct gene studies are not available. 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9482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/>
          <a:lstStyle/>
          <a:p>
            <a:r>
              <a:rPr lang="en-US" dirty="0" smtClean="0"/>
              <a:t>Case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62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1"/>
            <a:ext cx="8229600" cy="41910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70000"/>
              </a:lnSpc>
            </a:pPr>
            <a:r>
              <a:rPr lang="en-US" sz="3300" dirty="0" smtClean="0"/>
              <a:t>25 year old</a:t>
            </a:r>
          </a:p>
          <a:p>
            <a:pPr>
              <a:lnSpc>
                <a:spcPct val="170000"/>
              </a:lnSpc>
            </a:pPr>
            <a:r>
              <a:rPr lang="en-US" sz="3300" dirty="0" smtClean="0"/>
              <a:t>Chronic Liver Disease - Wilson Disease</a:t>
            </a:r>
          </a:p>
          <a:p>
            <a:pPr>
              <a:lnSpc>
                <a:spcPct val="170000"/>
              </a:lnSpc>
            </a:pPr>
            <a:r>
              <a:rPr lang="en-US" sz="3300" dirty="0" smtClean="0"/>
              <a:t>Compliant to diet and treatment</a:t>
            </a:r>
          </a:p>
          <a:p>
            <a:pPr>
              <a:lnSpc>
                <a:spcPct val="170000"/>
              </a:lnSpc>
            </a:pPr>
            <a:r>
              <a:rPr lang="en-US" sz="3300" dirty="0" smtClean="0"/>
              <a:t>Plans to start a family</a:t>
            </a:r>
          </a:p>
          <a:p>
            <a:pPr>
              <a:lnSpc>
                <a:spcPct val="200000"/>
              </a:lnSpc>
              <a:buNone/>
            </a:pP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200431"/>
            <a:ext cx="1196975" cy="790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4"/>
          <p:cNvGrpSpPr/>
          <p:nvPr/>
        </p:nvGrpSpPr>
        <p:grpSpPr>
          <a:xfrm>
            <a:off x="533400" y="3886200"/>
            <a:ext cx="8191528" cy="2286000"/>
            <a:chOff x="0" y="10546"/>
            <a:chExt cx="8191528" cy="1513453"/>
          </a:xfrm>
        </p:grpSpPr>
        <p:sp>
          <p:nvSpPr>
            <p:cNvPr id="6" name="Rounded Rectangle 5"/>
            <p:cNvSpPr/>
            <p:nvPr/>
          </p:nvSpPr>
          <p:spPr>
            <a:xfrm>
              <a:off x="0" y="10546"/>
              <a:ext cx="8191528" cy="1513453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73881" y="84427"/>
              <a:ext cx="8043766" cy="13656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b="1" dirty="0" smtClean="0"/>
                <a:t>What genetic counseling would you give to this patient?</a:t>
              </a:r>
              <a:r>
                <a:rPr lang="en-US" sz="3200" b="1" kern="1200" dirty="0" smtClean="0"/>
                <a:t> </a:t>
              </a:r>
            </a:p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b="1" dirty="0" smtClean="0">
                  <a:sym typeface="Wingdings" pitchFamily="2" charset="2"/>
                </a:rPr>
                <a:t>Is prenatal diagnosis possible?</a:t>
              </a:r>
              <a:endParaRPr lang="en-US" sz="3200" b="1" kern="1200" dirty="0" smtClean="0">
                <a:sym typeface="Wingdings" pitchFamily="2" charset="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54229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457200" y="2753747"/>
            <a:ext cx="8191528" cy="3570853"/>
            <a:chOff x="0" y="10546"/>
            <a:chExt cx="8191528" cy="1513453"/>
          </a:xfrm>
        </p:grpSpPr>
        <p:sp>
          <p:nvSpPr>
            <p:cNvPr id="6" name="Rounded Rectangle 5"/>
            <p:cNvSpPr/>
            <p:nvPr/>
          </p:nvSpPr>
          <p:spPr>
            <a:xfrm>
              <a:off x="0" y="10546"/>
              <a:ext cx="8191528" cy="1513453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73881" y="84427"/>
              <a:ext cx="8043766" cy="13656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400" kern="1200" dirty="0" smtClean="0">
                <a:sym typeface="Wingdings" pitchFamily="2" charset="2"/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1"/>
            <a:ext cx="8229600" cy="2209799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sz="2400" dirty="0" err="1" smtClean="0"/>
              <a:t>Autosomal</a:t>
            </a:r>
            <a:r>
              <a:rPr lang="en-US" sz="2400" dirty="0" smtClean="0"/>
              <a:t> Recessive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In a consanguineous marriage: </a:t>
            </a:r>
          </a:p>
          <a:p>
            <a:pPr lvl="1">
              <a:lnSpc>
                <a:spcPct val="150000"/>
              </a:lnSpc>
            </a:pPr>
            <a:r>
              <a:rPr lang="en-US" sz="2400" b="1" dirty="0"/>
              <a:t>B</a:t>
            </a:r>
            <a:r>
              <a:rPr lang="en-US" sz="2400" b="1" dirty="0" smtClean="0"/>
              <a:t>oth parents heterozygous: 25% affected  &amp; 50% would be carriers. </a:t>
            </a:r>
          </a:p>
          <a:p>
            <a:pPr lvl="1">
              <a:lnSpc>
                <a:spcPct val="150000"/>
              </a:lnSpc>
            </a:pPr>
            <a:r>
              <a:rPr lang="en-US" sz="2400" b="1" dirty="0">
                <a:solidFill>
                  <a:srgbClr val="FF0000"/>
                </a:solidFill>
              </a:rPr>
              <a:t>O</a:t>
            </a:r>
            <a:r>
              <a:rPr lang="en-US" sz="2400" b="1" dirty="0" smtClean="0">
                <a:solidFill>
                  <a:srgbClr val="FF0000"/>
                </a:solidFill>
              </a:rPr>
              <a:t>ne parent diseased and the other is heterozygous:  50% affected</a:t>
            </a:r>
          </a:p>
          <a:p>
            <a:pPr algn="just">
              <a:lnSpc>
                <a:spcPct val="150000"/>
              </a:lnSpc>
            </a:pPr>
            <a:endParaRPr lang="en-US" sz="24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endParaRPr lang="en-US" sz="2400" dirty="0"/>
          </a:p>
        </p:txBody>
      </p:sp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200431"/>
            <a:ext cx="1196975" cy="790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838200" y="2743200"/>
            <a:ext cx="7467600" cy="3257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</a:rPr>
              <a:t> Asymptomatic partner can be heterozygous for the mutation. Genetic testing should be advised.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</a:rPr>
              <a:t>Prenatal diagnosis can help in early diagnosis and treatment with good long term outcome.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8751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/>
          <a:lstStyle/>
          <a:p>
            <a:r>
              <a:rPr lang="en-US" dirty="0" smtClean="0"/>
              <a:t>Case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00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en-IN" dirty="0" smtClean="0"/>
              <a:t>15 year old boy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Neurological Wilson Disease </a:t>
            </a:r>
          </a:p>
        </p:txBody>
      </p:sp>
      <p:grpSp>
        <p:nvGrpSpPr>
          <p:cNvPr id="2" name="Group 4"/>
          <p:cNvGrpSpPr/>
          <p:nvPr/>
        </p:nvGrpSpPr>
        <p:grpSpPr>
          <a:xfrm>
            <a:off x="457200" y="2667000"/>
            <a:ext cx="8191528" cy="3647053"/>
            <a:chOff x="0" y="10546"/>
            <a:chExt cx="8191528" cy="1513453"/>
          </a:xfrm>
        </p:grpSpPr>
        <p:sp>
          <p:nvSpPr>
            <p:cNvPr id="6" name="Rounded Rectangle 5"/>
            <p:cNvSpPr/>
            <p:nvPr/>
          </p:nvSpPr>
          <p:spPr>
            <a:xfrm>
              <a:off x="0" y="10546"/>
              <a:ext cx="8191528" cy="1513453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73881" y="84427"/>
              <a:ext cx="8043766" cy="13656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400" kern="1200" dirty="0" smtClean="0">
                <a:sym typeface="Wingdings" pitchFamily="2" charset="2"/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914400" y="3160455"/>
            <a:ext cx="7543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en-IN" sz="3200" b="1" dirty="0" smtClean="0">
                <a:solidFill>
                  <a:schemeClr val="bg1"/>
                </a:solidFill>
              </a:rPr>
              <a:t>Role of genetic testing in Neurological Wilson Disease??</a:t>
            </a:r>
          </a:p>
          <a:p>
            <a:endParaRPr lang="en-IN" sz="3200" b="1" dirty="0" smtClean="0">
              <a:solidFill>
                <a:schemeClr val="bg1"/>
              </a:solidFill>
            </a:endParaRPr>
          </a:p>
          <a:p>
            <a:pPr>
              <a:buFont typeface="Courier New" pitchFamily="49" charset="0"/>
              <a:buChar char="o"/>
            </a:pPr>
            <a:r>
              <a:rPr lang="en-IN" sz="3200" b="1" dirty="0" smtClean="0">
                <a:solidFill>
                  <a:schemeClr val="bg1"/>
                </a:solidFill>
              </a:rPr>
              <a:t>Any specific gene mutation associated with Neurological Wilson Disease??</a:t>
            </a:r>
            <a:endParaRPr lang="en-IN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386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685800" y="2743200"/>
            <a:ext cx="8191528" cy="1066800"/>
            <a:chOff x="0" y="10546"/>
            <a:chExt cx="8191528" cy="1513453"/>
          </a:xfrm>
        </p:grpSpPr>
        <p:sp>
          <p:nvSpPr>
            <p:cNvPr id="9" name="Rounded Rectangle 8"/>
            <p:cNvSpPr/>
            <p:nvPr/>
          </p:nvSpPr>
          <p:spPr>
            <a:xfrm>
              <a:off x="0" y="10546"/>
              <a:ext cx="8191528" cy="1513453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73881" y="84427"/>
              <a:ext cx="8043766" cy="13656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400" kern="1200" dirty="0" smtClean="0">
                <a:sym typeface="Wingdings" pitchFamily="2" charset="2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Genotype- Phenotype correlation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2590800"/>
            <a:ext cx="8229600" cy="9906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2400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US" sz="2400" b="1" dirty="0" smtClean="0">
                <a:solidFill>
                  <a:schemeClr val="bg1"/>
                </a:solidFill>
              </a:rPr>
              <a:t>Correlation with age and neurological presentation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 t="20203" r="5511" b="37706"/>
          <a:stretch>
            <a:fillRect/>
          </a:stretch>
        </p:blipFill>
        <p:spPr bwMode="auto">
          <a:xfrm>
            <a:off x="609600" y="1066800"/>
            <a:ext cx="7924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 descr="download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2400" y="200431"/>
            <a:ext cx="1196975" cy="790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/>
          <a:srcRect l="1757" t="29167" r="32065" b="56250"/>
          <a:stretch>
            <a:fillRect/>
          </a:stretch>
        </p:blipFill>
        <p:spPr bwMode="auto">
          <a:xfrm>
            <a:off x="381000" y="3962400"/>
            <a:ext cx="8610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3" name="Group 12"/>
          <p:cNvGrpSpPr/>
          <p:nvPr/>
        </p:nvGrpSpPr>
        <p:grpSpPr>
          <a:xfrm>
            <a:off x="571472" y="5257800"/>
            <a:ext cx="8191528" cy="1066800"/>
            <a:chOff x="0" y="10546"/>
            <a:chExt cx="8191528" cy="1513453"/>
          </a:xfrm>
        </p:grpSpPr>
        <p:sp>
          <p:nvSpPr>
            <p:cNvPr id="14" name="Rounded Rectangle 13"/>
            <p:cNvSpPr/>
            <p:nvPr/>
          </p:nvSpPr>
          <p:spPr>
            <a:xfrm>
              <a:off x="0" y="10546"/>
              <a:ext cx="8191528" cy="1513453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ounded Rectangle 4"/>
            <p:cNvSpPr/>
            <p:nvPr/>
          </p:nvSpPr>
          <p:spPr>
            <a:xfrm>
              <a:off x="73881" y="84427"/>
              <a:ext cx="8043766" cy="1365691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400" kern="1200" dirty="0" smtClean="0">
                <a:sym typeface="Wingdings" pitchFamily="2" charset="2"/>
              </a:endParaRPr>
            </a:p>
          </p:txBody>
        </p:sp>
      </p:grpSp>
      <p:sp>
        <p:nvSpPr>
          <p:cNvPr id="19" name="Content Placeholder 4"/>
          <p:cNvSpPr txBox="1">
            <a:spLocks/>
          </p:cNvSpPr>
          <p:nvPr/>
        </p:nvSpPr>
        <p:spPr>
          <a:xfrm>
            <a:off x="533400" y="5105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600" b="1" dirty="0" smtClean="0">
                <a:solidFill>
                  <a:schemeClr val="bg1"/>
                </a:solidFill>
              </a:rPr>
              <a:t>NO</a:t>
            </a:r>
            <a:r>
              <a:rPr lang="en-US" sz="2400" b="1" dirty="0" smtClean="0">
                <a:solidFill>
                  <a:schemeClr val="bg1"/>
                </a:solidFill>
              </a:rPr>
              <a:t> correlation with a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neurological presentation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1219200" y="1219200"/>
            <a:ext cx="2362200" cy="6096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550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69342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Indian mutations in Wilson Disease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65237"/>
            <a:ext cx="4419600" cy="4983163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70000"/>
              </a:lnSpc>
              <a:buFont typeface="Wingdings" pitchFamily="2" charset="2"/>
              <a:buChar char="Ø"/>
            </a:pPr>
            <a:r>
              <a:rPr lang="en-US" sz="1800" dirty="0" smtClean="0"/>
              <a:t>Different centers screen for different allele panels</a:t>
            </a:r>
          </a:p>
          <a:p>
            <a:pPr algn="just">
              <a:lnSpc>
                <a:spcPct val="170000"/>
              </a:lnSpc>
              <a:buFont typeface="Wingdings" pitchFamily="2" charset="2"/>
              <a:buChar char="Ø"/>
            </a:pPr>
            <a:r>
              <a:rPr lang="en-US" sz="2000" dirty="0" smtClean="0"/>
              <a:t>No consistent results from the available studies</a:t>
            </a:r>
          </a:p>
          <a:p>
            <a:pPr lvl="1" algn="just">
              <a:lnSpc>
                <a:spcPct val="170000"/>
              </a:lnSpc>
            </a:pPr>
            <a:r>
              <a:rPr lang="en-US" sz="1600" dirty="0" smtClean="0"/>
              <a:t>Large population with genetic heterogeneity</a:t>
            </a:r>
          </a:p>
          <a:p>
            <a:pPr lvl="1" algn="just">
              <a:lnSpc>
                <a:spcPct val="170000"/>
              </a:lnSpc>
            </a:pPr>
            <a:r>
              <a:rPr lang="en-US" sz="1600" dirty="0" smtClean="0"/>
              <a:t>High rates of consanguineous marriages in some parts of the country</a:t>
            </a:r>
          </a:p>
          <a:p>
            <a:pPr lvl="1" algn="just">
              <a:lnSpc>
                <a:spcPct val="170000"/>
              </a:lnSpc>
            </a:pPr>
            <a:r>
              <a:rPr lang="en-US" sz="1600" dirty="0" smtClean="0"/>
              <a:t>No caste based/ community based studies to identify common mutations in a particular group. </a:t>
            </a:r>
            <a:endParaRPr lang="en-US" sz="1600" dirty="0"/>
          </a:p>
        </p:txBody>
      </p:sp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200431"/>
            <a:ext cx="1196975" cy="790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1676400"/>
            <a:ext cx="3998249" cy="398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4800600" y="5638800"/>
            <a:ext cx="3953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Aggarwal</a:t>
            </a:r>
            <a:r>
              <a:rPr lang="en-US" dirty="0" smtClean="0"/>
              <a:t> A, et al. Ann Hum Genet. 2010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9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90800"/>
            <a:ext cx="8229600" cy="1143000"/>
          </a:xfrm>
        </p:spPr>
        <p:txBody>
          <a:bodyPr/>
          <a:lstStyle/>
          <a:p>
            <a:r>
              <a:rPr lang="en-US" dirty="0" smtClean="0"/>
              <a:t>Case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457200" y="914400"/>
          <a:ext cx="8153400" cy="5291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6833"/>
                <a:gridCol w="1424967"/>
                <a:gridCol w="1249464"/>
                <a:gridCol w="1966068"/>
                <a:gridCol w="1966068"/>
              </a:tblGrid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Study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Place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Sample size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Common mutation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Phenotype</a:t>
                      </a:r>
                      <a:endParaRPr lang="en-US" sz="2000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</a:rPr>
                        <a:t>S. </a:t>
                      </a:r>
                      <a:r>
                        <a:rPr lang="en-US" sz="2000" dirty="0" err="1" smtClean="0">
                          <a:latin typeface="+mn-lt"/>
                        </a:rPr>
                        <a:t>Mukherjee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+mn-lt"/>
                        </a:rPr>
                        <a:t>Kolkota</a:t>
                      </a:r>
                      <a:r>
                        <a:rPr lang="en-US" sz="2000" baseline="0" dirty="0" smtClean="0">
                          <a:latin typeface="+mn-lt"/>
                        </a:rPr>
                        <a:t> and </a:t>
                      </a:r>
                      <a:r>
                        <a:rPr lang="en-US" sz="2000" baseline="0" dirty="0" err="1" smtClean="0">
                          <a:latin typeface="+mn-lt"/>
                        </a:rPr>
                        <a:t>Pune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</a:rPr>
                        <a:t>199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p.C271X  (24%)</a:t>
                      </a:r>
                    </a:p>
                    <a:p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p.G1101R (23%)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</a:tr>
              <a:tr h="654075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+mn-lt"/>
                        </a:rPr>
                        <a:t>Aggarwal</a:t>
                      </a:r>
                      <a:r>
                        <a:rPr lang="en-US" sz="2000" dirty="0" smtClean="0">
                          <a:latin typeface="+mn-lt"/>
                        </a:rPr>
                        <a:t> A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</a:rPr>
                        <a:t>Mumbai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</a:rPr>
                        <a:t>53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p.C271X (20.2%)</a:t>
                      </a:r>
                    </a:p>
                    <a:p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p.E122fs (10.6%)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</a:rPr>
                        <a:t>Hepatic</a:t>
                      </a:r>
                      <a:r>
                        <a:rPr lang="en-US" sz="2000" baseline="0" dirty="0" smtClean="0">
                          <a:latin typeface="+mn-lt"/>
                        </a:rPr>
                        <a:t>: 30%</a:t>
                      </a:r>
                    </a:p>
                    <a:p>
                      <a:r>
                        <a:rPr lang="en-US" sz="2000" baseline="0" dirty="0" err="1" smtClean="0">
                          <a:latin typeface="+mn-lt"/>
                        </a:rPr>
                        <a:t>Neuro</a:t>
                      </a:r>
                      <a:r>
                        <a:rPr lang="en-US" sz="2000" baseline="0" dirty="0" smtClean="0">
                          <a:latin typeface="+mn-lt"/>
                        </a:rPr>
                        <a:t>: 66%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</a:tr>
              <a:tr h="1035075">
                <a:tc>
                  <a:txBody>
                    <a:bodyPr/>
                    <a:lstStyle/>
                    <a:p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Kumar S.</a:t>
                      </a:r>
                      <a:endParaRPr lang="pl-PL" sz="20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</a:rPr>
                        <a:t>Chandigarh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</a:rPr>
                        <a:t>41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T33053 (6 %)</a:t>
                      </a:r>
                    </a:p>
                    <a:p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C2975A (6 %)</a:t>
                      </a:r>
                    </a:p>
                    <a:p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2977insA (6 %)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</a:rPr>
                        <a:t>Hepatic: 60%</a:t>
                      </a:r>
                    </a:p>
                    <a:p>
                      <a:r>
                        <a:rPr lang="en-US" sz="2000" dirty="0" err="1" smtClean="0">
                          <a:latin typeface="+mn-lt"/>
                        </a:rPr>
                        <a:t>Neuro</a:t>
                      </a:r>
                      <a:r>
                        <a:rPr lang="en-US" sz="2000" dirty="0" smtClean="0">
                          <a:latin typeface="+mn-lt"/>
                        </a:rPr>
                        <a:t>: 21%</a:t>
                      </a:r>
                      <a:endParaRPr lang="en-US" sz="20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92299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</a:rPr>
                        <a:t>Gupta A.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+mn-lt"/>
                        </a:rPr>
                        <a:t>Kolkota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</a:rPr>
                        <a:t>62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C813A (19 %)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</a:tr>
              <a:tr h="719586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+mn-lt"/>
                        </a:rPr>
                        <a:t>Santhosh</a:t>
                      </a:r>
                      <a:r>
                        <a:rPr lang="en-US" sz="2000" dirty="0" smtClean="0">
                          <a:latin typeface="+mn-lt"/>
                        </a:rPr>
                        <a:t> S. 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Vellore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</a:rPr>
                        <a:t>27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G3182A (16 %)</a:t>
                      </a:r>
                    </a:p>
                    <a:p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C813A (12 %)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</a:tr>
              <a:tr h="719586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</a:rPr>
                        <a:t>@ ILBS</a:t>
                      </a:r>
                      <a:endParaRPr lang="en-US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</a:rPr>
                        <a:t>New Delhi</a:t>
                      </a:r>
                      <a:endParaRPr lang="en-US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</a:rPr>
                        <a:t>16</a:t>
                      </a:r>
                      <a:endParaRPr lang="en-US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</a:rPr>
                        <a:t>G3182A (50%)</a:t>
                      </a:r>
                    </a:p>
                    <a:p>
                      <a:r>
                        <a:rPr lang="en-US" sz="2000" b="1" dirty="0" smtClean="0">
                          <a:latin typeface="+mn-lt"/>
                        </a:rPr>
                        <a:t>C813A (30%)</a:t>
                      </a:r>
                      <a:endParaRPr lang="en-US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</a:rPr>
                        <a:t>Hepatic : 11/16</a:t>
                      </a:r>
                    </a:p>
                    <a:p>
                      <a:r>
                        <a:rPr lang="en-US" sz="2000" b="1" dirty="0" err="1" smtClean="0">
                          <a:latin typeface="+mn-lt"/>
                        </a:rPr>
                        <a:t>Neuro</a:t>
                      </a:r>
                      <a:r>
                        <a:rPr lang="en-US" sz="2000" b="1" dirty="0" smtClean="0">
                          <a:latin typeface="+mn-lt"/>
                        </a:rPr>
                        <a:t>: 01/03</a:t>
                      </a:r>
                      <a:endParaRPr lang="en-US" sz="2000" b="1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200431"/>
            <a:ext cx="1196975" cy="790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8036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en-US" b="1" dirty="0" smtClean="0"/>
              <a:t>Definite role of genetic studies especially with negative/ inconclusive biochemical tests. 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en-US" b="1" dirty="0" smtClean="0"/>
              <a:t>Screening for genetic mutations is more effective with known mutation in the </a:t>
            </a:r>
            <a:r>
              <a:rPr lang="en-US" b="1" dirty="0" err="1" smtClean="0"/>
              <a:t>proband</a:t>
            </a:r>
            <a:r>
              <a:rPr lang="en-US" b="1" dirty="0" smtClean="0"/>
              <a:t>.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en-US" b="1" dirty="0" smtClean="0"/>
              <a:t>Genotype – Phenotype correlation is not consistent 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en-US" b="1" dirty="0" smtClean="0"/>
              <a:t>Lack of consistent data for mutations in India due to no uniformity in allele testing.</a:t>
            </a:r>
          </a:p>
          <a:p>
            <a:endParaRPr lang="en-US" b="1" dirty="0" smtClean="0"/>
          </a:p>
          <a:p>
            <a:endParaRPr lang="en-US" b="1" dirty="0"/>
          </a:p>
        </p:txBody>
      </p:sp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200431"/>
            <a:ext cx="1196975" cy="790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6292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143000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68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3809999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</a:pPr>
            <a:r>
              <a:rPr lang="en-US" dirty="0" smtClean="0"/>
              <a:t>7 year old boy 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Chronic hepatitis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Investigations</a:t>
            </a:r>
          </a:p>
          <a:p>
            <a:pPr lvl="1">
              <a:lnSpc>
                <a:spcPct val="170000"/>
              </a:lnSpc>
            </a:pPr>
            <a:r>
              <a:rPr lang="en-US" sz="3200" dirty="0" err="1" smtClean="0"/>
              <a:t>Ceruloplasmin</a:t>
            </a:r>
            <a:r>
              <a:rPr lang="en-US" sz="3200" dirty="0" smtClean="0"/>
              <a:t> 4mg/dl</a:t>
            </a:r>
          </a:p>
          <a:p>
            <a:pPr lvl="1">
              <a:lnSpc>
                <a:spcPct val="170000"/>
              </a:lnSpc>
            </a:pPr>
            <a:r>
              <a:rPr lang="en-US" sz="3200" dirty="0" smtClean="0"/>
              <a:t> 24 hour urinary copper 458 mcg/day, </a:t>
            </a:r>
          </a:p>
          <a:p>
            <a:pPr lvl="1">
              <a:lnSpc>
                <a:spcPct val="170000"/>
              </a:lnSpc>
            </a:pPr>
            <a:r>
              <a:rPr lang="en-US" sz="3200" dirty="0" smtClean="0"/>
              <a:t>KF Ring positive</a:t>
            </a:r>
          </a:p>
          <a:p>
            <a:pPr>
              <a:lnSpc>
                <a:spcPct val="170000"/>
              </a:lnSpc>
            </a:pPr>
            <a:r>
              <a:rPr lang="en-US" dirty="0" smtClean="0">
                <a:sym typeface="Wingdings" pitchFamily="2" charset="2"/>
              </a:rPr>
              <a:t>Diagnosis: Wilsons disease</a:t>
            </a:r>
          </a:p>
          <a:p>
            <a:endParaRPr lang="en-US" sz="2400" dirty="0" smtClean="0">
              <a:sym typeface="Wingdings" pitchFamily="2" charset="2"/>
            </a:endParaRPr>
          </a:p>
          <a:p>
            <a:endParaRPr lang="en-US" sz="2400" dirty="0" smtClean="0">
              <a:sym typeface="Wingdings" pitchFamily="2" charset="2"/>
            </a:endParaRPr>
          </a:p>
          <a:p>
            <a:endParaRPr lang="en-US" sz="2400" dirty="0" smtClean="0">
              <a:sym typeface="Wingdings" pitchFamily="2" charset="2"/>
            </a:endParaRPr>
          </a:p>
          <a:p>
            <a:pPr>
              <a:buNone/>
            </a:pPr>
            <a:endParaRPr lang="en-US" sz="2400" dirty="0" smtClean="0">
              <a:sym typeface="Wingdings" pitchFamily="2" charset="2"/>
            </a:endParaRPr>
          </a:p>
          <a:p>
            <a:endParaRPr lang="en-IN" dirty="0"/>
          </a:p>
        </p:txBody>
      </p:sp>
      <p:sp>
        <p:nvSpPr>
          <p:cNvPr id="4" name="Right Arrow 3"/>
          <p:cNvSpPr/>
          <p:nvPr/>
        </p:nvSpPr>
        <p:spPr>
          <a:xfrm rot="5400000">
            <a:off x="4174333" y="4402933"/>
            <a:ext cx="1023934" cy="685800"/>
          </a:xfrm>
          <a:prstGeom prst="rightArrow">
            <a:avLst>
              <a:gd name="adj1" fmla="val 50000"/>
              <a:gd name="adj2" fmla="val 50493"/>
            </a:avLst>
          </a:prstGeom>
          <a:gradFill flip="none" rotWithShape="1">
            <a:gsLst>
              <a:gs pos="0">
                <a:schemeClr val="accent2">
                  <a:lumMod val="40000"/>
                  <a:lumOff val="60000"/>
                </a:schemeClr>
              </a:gs>
              <a:gs pos="17999">
                <a:schemeClr val="accent6">
                  <a:lumMod val="40000"/>
                  <a:lumOff val="60000"/>
                </a:schemeClr>
              </a:gs>
              <a:gs pos="36000">
                <a:schemeClr val="accent4">
                  <a:lumMod val="40000"/>
                  <a:lumOff val="60000"/>
                </a:schemeClr>
              </a:gs>
              <a:gs pos="61000">
                <a:schemeClr val="accent6">
                  <a:lumMod val="60000"/>
                  <a:lumOff val="40000"/>
                </a:schemeClr>
              </a:gs>
              <a:gs pos="82001">
                <a:schemeClr val="accent2">
                  <a:lumMod val="60000"/>
                  <a:lumOff val="4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1371600" y="5257800"/>
          <a:ext cx="6096000" cy="121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Graphic spid="7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>
                <a:sym typeface="Wingdings" pitchFamily="2" charset="2"/>
              </a:rPr>
              <a:t>Is genetic analysis needed???</a:t>
            </a:r>
            <a:br>
              <a:rPr lang="en-US" dirty="0" smtClean="0">
                <a:sym typeface="Wingdings" pitchFamily="2" charset="2"/>
              </a:rPr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As per AASLD 2009 guidelines, diagnosis of WD is confirmed in this child</a:t>
            </a:r>
          </a:p>
          <a:p>
            <a:pPr>
              <a:lnSpc>
                <a:spcPct val="200000"/>
              </a:lnSpc>
            </a:pPr>
            <a:r>
              <a:rPr lang="en-US" sz="2800" dirty="0" smtClean="0"/>
              <a:t>Genetic test will not aid any further  for this child</a:t>
            </a:r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dirty="0" smtClean="0">
                <a:solidFill>
                  <a:prstClr val="black"/>
                </a:solidFill>
              </a:rPr>
              <a:t>Same child -  5 common mutations negative</a:t>
            </a:r>
            <a:br>
              <a:rPr lang="en-US" sz="2700" dirty="0" smtClean="0">
                <a:solidFill>
                  <a:prstClr val="black"/>
                </a:solidFill>
              </a:rPr>
            </a:br>
            <a:r>
              <a:rPr lang="en-US" sz="2700" dirty="0" smtClean="0">
                <a:solidFill>
                  <a:prstClr val="black"/>
                </a:solidFill>
              </a:rPr>
              <a:t>Is it not Wilson Disease ???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r="19444"/>
          <a:stretch>
            <a:fillRect/>
          </a:stretch>
        </p:blipFill>
        <p:spPr bwMode="auto">
          <a:xfrm>
            <a:off x="519259" y="2577901"/>
            <a:ext cx="8167541" cy="2603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solidFill>
                  <a:prstClr val="black"/>
                </a:solidFill>
              </a:rPr>
              <a:t>Is it not Wilson Disease 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400" dirty="0" smtClean="0"/>
              <a:t>&gt;500 ATP7B mutations - reported in WD</a:t>
            </a:r>
          </a:p>
          <a:p>
            <a:pPr>
              <a:lnSpc>
                <a:spcPct val="200000"/>
              </a:lnSpc>
            </a:pPr>
            <a:r>
              <a:rPr lang="en-US" sz="2400" dirty="0" smtClean="0"/>
              <a:t>Apart from mutations in the </a:t>
            </a:r>
            <a:r>
              <a:rPr lang="en-US" sz="2400" dirty="0" err="1" smtClean="0"/>
              <a:t>exons</a:t>
            </a:r>
            <a:r>
              <a:rPr lang="en-US" sz="2400" dirty="0" smtClean="0"/>
              <a:t>, mutations in regulatory elements as well</a:t>
            </a:r>
          </a:p>
          <a:p>
            <a:pPr>
              <a:lnSpc>
                <a:spcPct val="200000"/>
              </a:lnSpc>
            </a:pPr>
            <a:r>
              <a:rPr lang="en-US" sz="2400" b="1" dirty="0" smtClean="0"/>
              <a:t>A NEGATIVE GENETIC TEST DOES NOT RULE OUT WD</a:t>
            </a:r>
          </a:p>
          <a:p>
            <a:pPr algn="r">
              <a:lnSpc>
                <a:spcPct val="200000"/>
              </a:lnSpc>
            </a:pPr>
            <a:r>
              <a:rPr lang="en-US" sz="1700" dirty="0" smtClean="0"/>
              <a:t>Indian J </a:t>
            </a:r>
            <a:r>
              <a:rPr lang="en-US" sz="1700" dirty="0" err="1" smtClean="0"/>
              <a:t>Gastroenterol</a:t>
            </a:r>
            <a:r>
              <a:rPr lang="en-US" sz="1700" dirty="0" smtClean="0"/>
              <a:t> (November–December 2012)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90800"/>
            <a:ext cx="8229600" cy="1143000"/>
          </a:xfrm>
        </p:spPr>
        <p:txBody>
          <a:bodyPr/>
          <a:lstStyle/>
          <a:p>
            <a:r>
              <a:rPr lang="en-US" dirty="0" smtClean="0"/>
              <a:t>Case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41910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cs typeface="Times New Roman" pitchFamily="18" charset="0"/>
              </a:rPr>
              <a:t>10 year Boy - Acute-on-chronic liver failure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cs typeface="Times New Roman" pitchFamily="18" charset="0"/>
              </a:rPr>
              <a:t> Acute: Hepatitis E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cs typeface="Times New Roman" pitchFamily="18" charset="0"/>
              </a:rPr>
              <a:t>Chronic: Wilson Disease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cs typeface="Times New Roman" pitchFamily="18" charset="0"/>
              </a:rPr>
              <a:t>Coombs –</a:t>
            </a:r>
            <a:r>
              <a:rPr lang="en-US" sz="2800" dirty="0" err="1" smtClean="0">
                <a:cs typeface="Times New Roman" pitchFamily="18" charset="0"/>
              </a:rPr>
              <a:t>ve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hemolysis</a:t>
            </a:r>
            <a:endParaRPr lang="en-US" sz="2800" dirty="0" smtClean="0"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smtClean="0">
                <a:cs typeface="Times New Roman" pitchFamily="18" charset="0"/>
              </a:rPr>
              <a:t>Grade 3 Hepatic Encephalopathy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cs typeface="Times New Roman" pitchFamily="18" charset="0"/>
              </a:rPr>
              <a:t>PELD: 27, NWI: 16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cs typeface="Times New Roman" pitchFamily="18" charset="0"/>
              </a:rPr>
              <a:t>Diagnosis: Acute </a:t>
            </a:r>
            <a:r>
              <a:rPr lang="en-US" sz="2800" dirty="0" err="1" smtClean="0">
                <a:cs typeface="Times New Roman" pitchFamily="18" charset="0"/>
              </a:rPr>
              <a:t>Fulminant</a:t>
            </a:r>
            <a:r>
              <a:rPr lang="en-US" sz="2800" dirty="0" smtClean="0">
                <a:cs typeface="Times New Roman" pitchFamily="18" charset="0"/>
              </a:rPr>
              <a:t> Wilson Disease</a:t>
            </a:r>
          </a:p>
          <a:p>
            <a:endParaRPr lang="en-US" sz="2400" dirty="0" smtClean="0">
              <a:cs typeface="Times New Roman" pitchFamily="18" charset="0"/>
            </a:endParaRPr>
          </a:p>
          <a:p>
            <a:endParaRPr lang="en-US" sz="2400" dirty="0">
              <a:cs typeface="Times New Roman" pitchFamily="18" charset="0"/>
            </a:endParaRPr>
          </a:p>
          <a:p>
            <a:endParaRPr lang="en-US" sz="2400" dirty="0" smtClean="0">
              <a:cs typeface="Times New Roman" pitchFamily="18" charset="0"/>
            </a:endParaRPr>
          </a:p>
          <a:p>
            <a:endParaRPr lang="en-US" sz="2400" dirty="0"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cs typeface="Times New Roman" pitchFamily="18" charset="0"/>
            </a:endParaRPr>
          </a:p>
        </p:txBody>
      </p:sp>
      <p:graphicFrame>
        <p:nvGraphicFramePr>
          <p:cNvPr id="8" name="Diagram 7"/>
          <p:cNvGraphicFramePr/>
          <p:nvPr/>
        </p:nvGraphicFramePr>
        <p:xfrm>
          <a:off x="571472" y="5562600"/>
          <a:ext cx="8191528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Right Arrow 9"/>
          <p:cNvSpPr/>
          <p:nvPr/>
        </p:nvSpPr>
        <p:spPr>
          <a:xfrm rot="5400000">
            <a:off x="3840965" y="4736301"/>
            <a:ext cx="1023934" cy="628664"/>
          </a:xfrm>
          <a:prstGeom prst="rightArrow">
            <a:avLst>
              <a:gd name="adj1" fmla="val 50000"/>
              <a:gd name="adj2" fmla="val 50493"/>
            </a:avLst>
          </a:prstGeom>
          <a:gradFill flip="none" rotWithShape="1">
            <a:gsLst>
              <a:gs pos="0">
                <a:schemeClr val="accent2">
                  <a:lumMod val="40000"/>
                  <a:lumOff val="60000"/>
                </a:schemeClr>
              </a:gs>
              <a:gs pos="17999">
                <a:schemeClr val="accent6">
                  <a:lumMod val="40000"/>
                  <a:lumOff val="60000"/>
                </a:schemeClr>
              </a:gs>
              <a:gs pos="36000">
                <a:schemeClr val="accent4">
                  <a:lumMod val="40000"/>
                  <a:lumOff val="60000"/>
                </a:schemeClr>
              </a:gs>
              <a:gs pos="61000">
                <a:schemeClr val="accent6">
                  <a:lumMod val="60000"/>
                  <a:lumOff val="40000"/>
                </a:schemeClr>
              </a:gs>
              <a:gs pos="82001">
                <a:schemeClr val="accent2">
                  <a:lumMod val="60000"/>
                  <a:lumOff val="4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8" grpId="0">
        <p:bldAsOne/>
      </p:bldGraphic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1002</TotalTime>
  <Words>929</Words>
  <Application>Microsoft Office PowerPoint</Application>
  <PresentationFormat>On-screen Show (4:3)</PresentationFormat>
  <Paragraphs>183</Paragraphs>
  <Slides>32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Calibri</vt:lpstr>
      <vt:lpstr>Comic Sans MS</vt:lpstr>
      <vt:lpstr>Courier New</vt:lpstr>
      <vt:lpstr>Times New Roman</vt:lpstr>
      <vt:lpstr>Wingdings</vt:lpstr>
      <vt:lpstr>Office Theme</vt:lpstr>
      <vt:lpstr>PowerPoint Presentation</vt:lpstr>
      <vt:lpstr>Role of Genetic Testing in   Wilson Disease</vt:lpstr>
      <vt:lpstr>Case 1</vt:lpstr>
      <vt:lpstr>PowerPoint Presentation</vt:lpstr>
      <vt:lpstr>Is genetic analysis needed??? </vt:lpstr>
      <vt:lpstr>Same child -  5 common mutations negative Is it not Wilson Disease ???</vt:lpstr>
      <vt:lpstr>Is it not Wilson Disease ???</vt:lpstr>
      <vt:lpstr>Case 2</vt:lpstr>
      <vt:lpstr>PowerPoint Presentation</vt:lpstr>
      <vt:lpstr>Role of genetics in such a scenario?? </vt:lpstr>
      <vt:lpstr>Case 3</vt:lpstr>
      <vt:lpstr>PowerPoint Presentation</vt:lpstr>
      <vt:lpstr>PowerPoint Presentation</vt:lpstr>
      <vt:lpstr>Case 4</vt:lpstr>
      <vt:lpstr>PowerPoint Presentation</vt:lpstr>
      <vt:lpstr>PowerPoint Presentation</vt:lpstr>
      <vt:lpstr>Case 5</vt:lpstr>
      <vt:lpstr> 10 year old diagnosed as Wilson Disease  Mutation detected </vt:lpstr>
      <vt:lpstr>Biochemical tests v/s Genetic Studies</vt:lpstr>
      <vt:lpstr>Case 6</vt:lpstr>
      <vt:lpstr>PowerPoint Presentation</vt:lpstr>
      <vt:lpstr>Role of Genetic testing in donor evaluation</vt:lpstr>
      <vt:lpstr>Case 7</vt:lpstr>
      <vt:lpstr>PowerPoint Presentation</vt:lpstr>
      <vt:lpstr>PowerPoint Presentation</vt:lpstr>
      <vt:lpstr>Case 8</vt:lpstr>
      <vt:lpstr>PowerPoint Presentation</vt:lpstr>
      <vt:lpstr>Genotype- Phenotype correlation</vt:lpstr>
      <vt:lpstr>Indian mutations in Wilson Disease</vt:lpstr>
      <vt:lpstr>PowerPoint Presentation</vt:lpstr>
      <vt:lpstr>Key Messages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1</dc:title>
  <dc:creator>user</dc:creator>
  <cp:lastModifiedBy>Kevin</cp:lastModifiedBy>
  <cp:revision>73</cp:revision>
  <dcterms:created xsi:type="dcterms:W3CDTF">2017-03-19T16:50:28Z</dcterms:created>
  <dcterms:modified xsi:type="dcterms:W3CDTF">2017-03-25T05:09:21Z</dcterms:modified>
</cp:coreProperties>
</file>