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759" r:id="rId2"/>
    <p:sldId id="542" r:id="rId3"/>
    <p:sldId id="667" r:id="rId4"/>
    <p:sldId id="543" r:id="rId5"/>
    <p:sldId id="658" r:id="rId6"/>
    <p:sldId id="567" r:id="rId7"/>
    <p:sldId id="659" r:id="rId8"/>
    <p:sldId id="725" r:id="rId9"/>
    <p:sldId id="562" r:id="rId10"/>
    <p:sldId id="638" r:id="rId11"/>
    <p:sldId id="706" r:id="rId12"/>
    <p:sldId id="568" r:id="rId13"/>
    <p:sldId id="678" r:id="rId14"/>
    <p:sldId id="679" r:id="rId15"/>
    <p:sldId id="733" r:id="rId16"/>
    <p:sldId id="734" r:id="rId17"/>
    <p:sldId id="735" r:id="rId18"/>
    <p:sldId id="736" r:id="rId19"/>
    <p:sldId id="740" r:id="rId20"/>
    <p:sldId id="741" r:id="rId21"/>
    <p:sldId id="742" r:id="rId22"/>
    <p:sldId id="743" r:id="rId23"/>
    <p:sldId id="744" r:id="rId24"/>
    <p:sldId id="745" r:id="rId25"/>
    <p:sldId id="747" r:id="rId26"/>
    <p:sldId id="737" r:id="rId27"/>
    <p:sldId id="757" r:id="rId28"/>
    <p:sldId id="738" r:id="rId29"/>
    <p:sldId id="748" r:id="rId30"/>
    <p:sldId id="749" r:id="rId31"/>
    <p:sldId id="750" r:id="rId32"/>
    <p:sldId id="751" r:id="rId33"/>
    <p:sldId id="752" r:id="rId34"/>
    <p:sldId id="753" r:id="rId35"/>
    <p:sldId id="754" r:id="rId36"/>
    <p:sldId id="755" r:id="rId37"/>
    <p:sldId id="756" r:id="rId38"/>
    <p:sldId id="739" r:id="rId39"/>
    <p:sldId id="758" r:id="rId40"/>
    <p:sldId id="698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000066"/>
    <a:srgbClr val="990000"/>
    <a:srgbClr val="FF0000"/>
    <a:srgbClr val="FFFF00"/>
    <a:srgbClr val="D1D9C5"/>
    <a:srgbClr val="800000"/>
    <a:srgbClr val="1C1C1C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0588" autoAdjust="0"/>
  </p:normalViewPr>
  <p:slideViewPr>
    <p:cSldViewPr>
      <p:cViewPr varScale="1">
        <p:scale>
          <a:sx n="67" d="100"/>
          <a:sy n="67" d="100"/>
        </p:scale>
        <p:origin x="70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eya%20Bondre\Downloads\wilson%20codi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eya%20Bondre\Downloads\wilson%20coding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meya%20Bondre\Downloads\wilson%20coding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meya%20Bondre\Downloads\wilson%20cod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baseline="0"/>
              <a:t> What were the earliest symptoms you noticed in your child? (n=21)</a:t>
            </a:r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6242715423283952E-2"/>
          <c:y val="8.7661581364829461E-2"/>
          <c:w val="0.81517749899906577"/>
          <c:h val="0.43155019685039381"/>
        </c:manualLayout>
      </c:layout>
      <c:barChart>
        <c:barDir val="col"/>
        <c:grouping val="clustered"/>
        <c:varyColors val="0"/>
        <c:ser>
          <c:idx val="0"/>
          <c:order val="0"/>
          <c:tx>
            <c:v>Symptoms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Sheet2!$B$1:$S$1</c:f>
              <c:strCache>
                <c:ptCount val="18"/>
                <c:pt idx="0">
                  <c:v> Fatigue, GI problems</c:v>
                </c:pt>
                <c:pt idx="1">
                  <c:v>Jaundice</c:v>
                </c:pt>
                <c:pt idx="2">
                  <c:v>Tendency to bruise easily</c:v>
                </c:pt>
                <c:pt idx="3">
                  <c:v>Noticeable weight loss</c:v>
                </c:pt>
                <c:pt idx="4">
                  <c:v>Falling sick very often</c:v>
                </c:pt>
                <c:pt idx="5">
                  <c:v>Problems in swallowing food</c:v>
                </c:pt>
                <c:pt idx="6">
                  <c:v>fluid build up in legs, abdomen</c:v>
                </c:pt>
                <c:pt idx="7">
                  <c:v>problems in speech</c:v>
                </c:pt>
                <c:pt idx="8">
                  <c:v> Incoordination, clumsiness</c:v>
                </c:pt>
                <c:pt idx="9">
                  <c:v>uncontrolled movements/ stiffness</c:v>
                </c:pt>
                <c:pt idx="10">
                  <c:v>sustained shivering/tremors</c:v>
                </c:pt>
                <c:pt idx="11">
                  <c:v>episodes of fits/seizures</c:v>
                </c:pt>
                <c:pt idx="12">
                  <c:v>disturbed sleep</c:v>
                </c:pt>
                <c:pt idx="13">
                  <c:v>difficulties in vision</c:v>
                </c:pt>
                <c:pt idx="14">
                  <c:v>behavioral concerns </c:v>
                </c:pt>
                <c:pt idx="15">
                  <c:v>academic concerns </c:v>
                </c:pt>
                <c:pt idx="16">
                  <c:v>Others</c:v>
                </c:pt>
                <c:pt idx="17">
                  <c:v>no symptoms noticed</c:v>
                </c:pt>
              </c:strCache>
            </c:strRef>
          </c:cat>
          <c:val>
            <c:numRef>
              <c:f>Sheet2!$B$2:$S$2</c:f>
              <c:numCache>
                <c:formatCode>General</c:formatCode>
                <c:ptCount val="18"/>
                <c:pt idx="0">
                  <c:v>6</c:v>
                </c:pt>
                <c:pt idx="1">
                  <c:v>10</c:v>
                </c:pt>
                <c:pt idx="2">
                  <c:v>0</c:v>
                </c:pt>
                <c:pt idx="3">
                  <c:v>2</c:v>
                </c:pt>
                <c:pt idx="4">
                  <c:v>5</c:v>
                </c:pt>
                <c:pt idx="5">
                  <c:v>1</c:v>
                </c:pt>
                <c:pt idx="6">
                  <c:v>4</c:v>
                </c:pt>
                <c:pt idx="7">
                  <c:v>5</c:v>
                </c:pt>
                <c:pt idx="8">
                  <c:v>8</c:v>
                </c:pt>
                <c:pt idx="9">
                  <c:v>7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  <c:pt idx="13">
                  <c:v>3</c:v>
                </c:pt>
                <c:pt idx="14">
                  <c:v>6</c:v>
                </c:pt>
                <c:pt idx="15">
                  <c:v>4</c:v>
                </c:pt>
                <c:pt idx="16">
                  <c:v>2</c:v>
                </c:pt>
                <c:pt idx="1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779680"/>
        <c:axId val="396770664"/>
      </c:barChart>
      <c:catAx>
        <c:axId val="39677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800"/>
            </a:pPr>
            <a:endParaRPr lang="en-US"/>
          </a:p>
        </c:txPr>
        <c:crossAx val="396770664"/>
        <c:crosses val="autoZero"/>
        <c:auto val="1"/>
        <c:lblAlgn val="ctr"/>
        <c:lblOffset val="100"/>
        <c:noMultiLvlLbl val="0"/>
      </c:catAx>
      <c:valAx>
        <c:axId val="396770664"/>
        <c:scaling>
          <c:orientation val="minMax"/>
          <c:max val="2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IN" sz="1200"/>
                </a:pPr>
                <a:r>
                  <a:rPr lang="en-IN" sz="1200"/>
                  <a:t>Number</a:t>
                </a:r>
                <a:r>
                  <a:rPr lang="en-IN" sz="1200" baseline="0"/>
                  <a:t> of respondents</a:t>
                </a:r>
                <a:endParaRPr lang="en-IN" sz="1200"/>
              </a:p>
            </c:rich>
          </c:tx>
          <c:layout>
            <c:manualLayout>
              <c:xMode val="edge"/>
              <c:yMode val="edge"/>
              <c:x val="2.8248587570621479E-2"/>
              <c:y val="0.194056430446194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396779680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7136371724720842"/>
          <c:y val="0.21342929790026258"/>
          <c:w val="8.4568486142622093E-2"/>
          <c:h val="3.7672736220472458E-2"/>
        </c:manualLayout>
      </c:layout>
      <c:overlay val="0"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en-US" sz="2000" baseline="0"/>
              <a:t>What were these symptoms mainly related to? (N=21)</a:t>
            </a:r>
            <a:endParaRPr lang="en-US" sz="20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Domains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Sheet3!$C$1:$G$1</c:f>
              <c:strCache>
                <c:ptCount val="5"/>
                <c:pt idx="0">
                  <c:v>Daily activities</c:v>
                </c:pt>
                <c:pt idx="1">
                  <c:v>Behavioral concerns</c:v>
                </c:pt>
                <c:pt idx="2">
                  <c:v>Academic concerns</c:v>
                </c:pt>
                <c:pt idx="3">
                  <c:v>Asymptomatic</c:v>
                </c:pt>
                <c:pt idx="4">
                  <c:v>No responses</c:v>
                </c:pt>
              </c:strCache>
            </c:strRef>
          </c:cat>
          <c:val>
            <c:numRef>
              <c:f>Sheet3!$C$2:$G$2</c:f>
              <c:numCache>
                <c:formatCode>General</c:formatCode>
                <c:ptCount val="5"/>
                <c:pt idx="0">
                  <c:v>13</c:v>
                </c:pt>
                <c:pt idx="1">
                  <c:v>4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777720"/>
        <c:axId val="396778112"/>
      </c:barChart>
      <c:catAx>
        <c:axId val="396777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/>
          <a:lstStyle/>
          <a:p>
            <a:pPr>
              <a:defRPr lang="en-US" sz="1600"/>
            </a:pPr>
            <a:endParaRPr lang="en-US"/>
          </a:p>
        </c:txPr>
        <c:crossAx val="396778112"/>
        <c:crosses val="autoZero"/>
        <c:auto val="1"/>
        <c:lblAlgn val="ctr"/>
        <c:lblOffset val="100"/>
        <c:noMultiLvlLbl val="0"/>
      </c:catAx>
      <c:valAx>
        <c:axId val="396778112"/>
        <c:scaling>
          <c:orientation val="minMax"/>
          <c:max val="2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IN" sz="1600"/>
                </a:pPr>
                <a:r>
                  <a:rPr lang="en-IN" sz="1600"/>
                  <a:t>Number</a:t>
                </a:r>
                <a:r>
                  <a:rPr lang="en-IN" sz="1600" baseline="0"/>
                  <a:t> of respondents</a:t>
                </a:r>
                <a:endParaRPr lang="en-IN" sz="16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400"/>
            </a:pPr>
            <a:endParaRPr lang="en-US"/>
          </a:p>
        </c:txPr>
        <c:crossAx val="396777720"/>
        <c:crosses val="autoZero"/>
        <c:crossBetween val="between"/>
        <c:majorUnit val="2"/>
      </c:valAx>
    </c:plotArea>
    <c:legend>
      <c:legendPos val="r"/>
      <c:overlay val="0"/>
      <c:txPr>
        <a:bodyPr/>
        <a:lstStyle/>
        <a:p>
          <a:pPr>
            <a:defRPr lang="en-US"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IN" sz="1400"/>
            </a:pPr>
            <a:r>
              <a:rPr lang="en-IN" sz="1400" dirty="0"/>
              <a:t>Age</a:t>
            </a:r>
            <a:r>
              <a:rPr lang="en-IN" sz="1400" baseline="0" dirty="0"/>
              <a:t>s at </a:t>
            </a:r>
            <a:r>
              <a:rPr lang="en-IN" sz="1400" baseline="0" dirty="0" smtClean="0"/>
              <a:t>which – 1) symptoms </a:t>
            </a:r>
            <a:r>
              <a:rPr lang="en-IN" sz="1400" baseline="0" dirty="0"/>
              <a:t>were </a:t>
            </a:r>
            <a:r>
              <a:rPr lang="en-IN" sz="1400" baseline="0" dirty="0" smtClean="0"/>
              <a:t>first noticed</a:t>
            </a:r>
            <a:r>
              <a:rPr lang="en-IN" sz="1400" baseline="0" dirty="0"/>
              <a:t>, </a:t>
            </a:r>
            <a:r>
              <a:rPr lang="en-IN" sz="1400" baseline="0" dirty="0" smtClean="0"/>
              <a:t>2) child </a:t>
            </a:r>
            <a:r>
              <a:rPr lang="en-IN" sz="1400" baseline="0" dirty="0"/>
              <a:t>was reported, </a:t>
            </a:r>
            <a:r>
              <a:rPr lang="en-IN" sz="1400" baseline="0" dirty="0" smtClean="0"/>
              <a:t>3) diagnosed </a:t>
            </a:r>
            <a:r>
              <a:rPr lang="en-IN" sz="1400" baseline="0" dirty="0"/>
              <a:t>and </a:t>
            </a:r>
            <a:r>
              <a:rPr lang="en-IN" sz="1400" baseline="0" dirty="0" smtClean="0"/>
              <a:t>4) received intervention (Note: Some data missing for each of the plots)</a:t>
            </a:r>
            <a:endParaRPr lang="en-IN" sz="14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684142607174103"/>
          <c:y val="0.11881020143566394"/>
          <c:w val="0.67699190726159286"/>
          <c:h val="0.72414998576985101"/>
        </c:manualLayout>
      </c:layout>
      <c:lineChart>
        <c:grouping val="standard"/>
        <c:varyColors val="0"/>
        <c:ser>
          <c:idx val="0"/>
          <c:order val="0"/>
          <c:tx>
            <c:strRef>
              <c:f>Sheet4!$C$1</c:f>
              <c:strCache>
                <c:ptCount val="1"/>
                <c:pt idx="0">
                  <c:v>Age at which symptoms were first noticed</c:v>
                </c:pt>
              </c:strCache>
            </c:strRef>
          </c:tx>
          <c:val>
            <c:numRef>
              <c:f>Sheet4!$C$2:$C$22</c:f>
              <c:numCache>
                <c:formatCode>General</c:formatCode>
                <c:ptCount val="21"/>
                <c:pt idx="4">
                  <c:v>15</c:v>
                </c:pt>
                <c:pt idx="7">
                  <c:v>10</c:v>
                </c:pt>
                <c:pt idx="8">
                  <c:v>12</c:v>
                </c:pt>
                <c:pt idx="9">
                  <c:v>6</c:v>
                </c:pt>
                <c:pt idx="10">
                  <c:v>8</c:v>
                </c:pt>
                <c:pt idx="11">
                  <c:v>10</c:v>
                </c:pt>
                <c:pt idx="12">
                  <c:v>13</c:v>
                </c:pt>
                <c:pt idx="13">
                  <c:v>6</c:v>
                </c:pt>
                <c:pt idx="14">
                  <c:v>7</c:v>
                </c:pt>
                <c:pt idx="15">
                  <c:v>3</c:v>
                </c:pt>
                <c:pt idx="16">
                  <c:v>14</c:v>
                </c:pt>
                <c:pt idx="17">
                  <c:v>11</c:v>
                </c:pt>
                <c:pt idx="18">
                  <c:v>10</c:v>
                </c:pt>
                <c:pt idx="19">
                  <c:v>17</c:v>
                </c:pt>
                <c:pt idx="20">
                  <c:v>15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Sheet4!$D$1</c:f>
              <c:strCache>
                <c:ptCount val="1"/>
                <c:pt idx="0">
                  <c:v>Age at which the child was reported to a Pediatrician</c:v>
                </c:pt>
              </c:strCache>
            </c:strRef>
          </c:tx>
          <c:val>
            <c:numRef>
              <c:f>Sheet4!$D$2:$D$22</c:f>
              <c:numCache>
                <c:formatCode>General</c:formatCode>
                <c:ptCount val="21"/>
                <c:pt idx="0">
                  <c:v>8</c:v>
                </c:pt>
                <c:pt idx="1">
                  <c:v>7</c:v>
                </c:pt>
                <c:pt idx="2">
                  <c:v>5</c:v>
                </c:pt>
                <c:pt idx="3">
                  <c:v>9</c:v>
                </c:pt>
                <c:pt idx="4">
                  <c:v>16</c:v>
                </c:pt>
                <c:pt idx="5">
                  <c:v>9.06</c:v>
                </c:pt>
                <c:pt idx="6">
                  <c:v>11</c:v>
                </c:pt>
                <c:pt idx="7">
                  <c:v>10</c:v>
                </c:pt>
                <c:pt idx="8">
                  <c:v>12</c:v>
                </c:pt>
                <c:pt idx="9">
                  <c:v>6</c:v>
                </c:pt>
                <c:pt idx="10">
                  <c:v>8</c:v>
                </c:pt>
                <c:pt idx="11">
                  <c:v>10</c:v>
                </c:pt>
                <c:pt idx="12">
                  <c:v>13</c:v>
                </c:pt>
                <c:pt idx="13">
                  <c:v>6</c:v>
                </c:pt>
                <c:pt idx="14">
                  <c:v>7</c:v>
                </c:pt>
                <c:pt idx="15">
                  <c:v>10</c:v>
                </c:pt>
                <c:pt idx="16">
                  <c:v>12</c:v>
                </c:pt>
                <c:pt idx="17">
                  <c:v>11</c:v>
                </c:pt>
                <c:pt idx="18">
                  <c:v>10</c:v>
                </c:pt>
                <c:pt idx="19">
                  <c:v>17</c:v>
                </c:pt>
                <c:pt idx="20">
                  <c:v>18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Sheet4!$E$1</c:f>
              <c:strCache>
                <c:ptCount val="1"/>
                <c:pt idx="0">
                  <c:v>Age at which the child was diagnosed with Wilson Disease</c:v>
                </c:pt>
              </c:strCache>
            </c:strRef>
          </c:tx>
          <c:val>
            <c:numRef>
              <c:f>Sheet4!$E$2:$E$22</c:f>
              <c:numCache>
                <c:formatCode>General</c:formatCode>
                <c:ptCount val="21"/>
                <c:pt idx="0">
                  <c:v>8</c:v>
                </c:pt>
                <c:pt idx="1">
                  <c:v>7</c:v>
                </c:pt>
                <c:pt idx="2">
                  <c:v>5</c:v>
                </c:pt>
                <c:pt idx="3">
                  <c:v>9</c:v>
                </c:pt>
                <c:pt idx="4">
                  <c:v>16</c:v>
                </c:pt>
                <c:pt idx="5">
                  <c:v>10</c:v>
                </c:pt>
                <c:pt idx="6">
                  <c:v>11.06</c:v>
                </c:pt>
                <c:pt idx="7">
                  <c:v>10</c:v>
                </c:pt>
                <c:pt idx="8">
                  <c:v>12</c:v>
                </c:pt>
                <c:pt idx="9">
                  <c:v>6</c:v>
                </c:pt>
                <c:pt idx="10">
                  <c:v>8.06</c:v>
                </c:pt>
                <c:pt idx="11">
                  <c:v>10.1</c:v>
                </c:pt>
                <c:pt idx="12">
                  <c:v>13</c:v>
                </c:pt>
                <c:pt idx="13">
                  <c:v>6</c:v>
                </c:pt>
                <c:pt idx="14">
                  <c:v>7</c:v>
                </c:pt>
                <c:pt idx="15">
                  <c:v>10</c:v>
                </c:pt>
                <c:pt idx="16">
                  <c:v>14</c:v>
                </c:pt>
                <c:pt idx="17">
                  <c:v>11</c:v>
                </c:pt>
                <c:pt idx="18">
                  <c:v>10</c:v>
                </c:pt>
                <c:pt idx="19">
                  <c:v>17</c:v>
                </c:pt>
                <c:pt idx="20">
                  <c:v>18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Sheet4!$F$1</c:f>
              <c:strCache>
                <c:ptCount val="1"/>
                <c:pt idx="0">
                  <c:v>Age at which treatment was initiated for the chld's concerns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val>
            <c:numRef>
              <c:f>Sheet4!$F$2:$F$22</c:f>
              <c:numCache>
                <c:formatCode>General</c:formatCode>
                <c:ptCount val="21"/>
                <c:pt idx="1">
                  <c:v>7</c:v>
                </c:pt>
                <c:pt idx="3">
                  <c:v>9</c:v>
                </c:pt>
                <c:pt idx="5">
                  <c:v>10</c:v>
                </c:pt>
                <c:pt idx="6">
                  <c:v>11.09</c:v>
                </c:pt>
                <c:pt idx="8">
                  <c:v>12</c:v>
                </c:pt>
                <c:pt idx="10">
                  <c:v>8.06</c:v>
                </c:pt>
                <c:pt idx="11">
                  <c:v>10.09</c:v>
                </c:pt>
                <c:pt idx="12">
                  <c:v>14</c:v>
                </c:pt>
                <c:pt idx="13">
                  <c:v>6.3</c:v>
                </c:pt>
                <c:pt idx="14">
                  <c:v>7</c:v>
                </c:pt>
                <c:pt idx="16">
                  <c:v>14</c:v>
                </c:pt>
                <c:pt idx="17">
                  <c:v>11</c:v>
                </c:pt>
                <c:pt idx="18">
                  <c:v>10.050000000000002</c:v>
                </c:pt>
                <c:pt idx="19">
                  <c:v>17</c:v>
                </c:pt>
                <c:pt idx="20">
                  <c:v>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6780464"/>
        <c:axId val="396774584"/>
      </c:lineChart>
      <c:catAx>
        <c:axId val="3967804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IN" sz="1600"/>
                </a:pPr>
                <a:r>
                  <a:rPr lang="en-IN" sz="1600" dirty="0" smtClean="0"/>
                  <a:t>Children</a:t>
                </a:r>
                <a:r>
                  <a:rPr lang="en-IN" sz="1600" baseline="0" dirty="0" smtClean="0"/>
                  <a:t> from # 1 to # 21</a:t>
                </a:r>
                <a:endParaRPr lang="en-IN" sz="1600" dirty="0"/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lang="en-IN" sz="1800"/>
            </a:pPr>
            <a:endParaRPr lang="en-US"/>
          </a:p>
        </c:txPr>
        <c:crossAx val="396774584"/>
        <c:crosses val="autoZero"/>
        <c:auto val="1"/>
        <c:lblAlgn val="ctr"/>
        <c:lblOffset val="100"/>
        <c:noMultiLvlLbl val="0"/>
      </c:catAx>
      <c:valAx>
        <c:axId val="3967745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IN" sz="1800"/>
                </a:pPr>
                <a:r>
                  <a:rPr lang="en-IN" sz="1800" dirty="0" smtClean="0"/>
                  <a:t>Age</a:t>
                </a:r>
                <a:r>
                  <a:rPr lang="en-IN" sz="1800" baseline="0" dirty="0" smtClean="0"/>
                  <a:t> in years</a:t>
                </a:r>
                <a:endParaRPr lang="en-IN" sz="18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IN" sz="1800"/>
            </a:pPr>
            <a:endParaRPr lang="en-US"/>
          </a:p>
        </c:txPr>
        <c:crossAx val="39678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50000000000019"/>
          <c:y val="0.54067941055560875"/>
          <c:w val="0.327277777777778"/>
          <c:h val="0.24229579736267912"/>
        </c:manualLayout>
      </c:layout>
      <c:overlay val="0"/>
      <c:txPr>
        <a:bodyPr/>
        <a:lstStyle/>
        <a:p>
          <a:pPr>
            <a:defRPr lang="en-IN"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2000"/>
            </a:pPr>
            <a:r>
              <a:rPr lang="en-US" sz="2000" dirty="0" smtClean="0"/>
              <a:t>Who</a:t>
            </a:r>
            <a:r>
              <a:rPr lang="en-US" sz="2000" baseline="0" dirty="0" smtClean="0"/>
              <a:t> noticed or reported these s</a:t>
            </a:r>
            <a:r>
              <a:rPr lang="en-US" sz="2000" dirty="0" smtClean="0"/>
              <a:t>ymptoms</a:t>
            </a:r>
            <a:r>
              <a:rPr lang="en-US" sz="2000" baseline="0" dirty="0" smtClean="0"/>
              <a:t>? (n=21</a:t>
            </a:r>
            <a:r>
              <a:rPr lang="en-US" sz="2000" baseline="0" dirty="0"/>
              <a:t>)</a:t>
            </a:r>
            <a:endParaRPr lang="en-US" sz="2000" dirty="0"/>
          </a:p>
        </c:rich>
      </c:tx>
      <c:layout>
        <c:manualLayout>
          <c:xMode val="edge"/>
          <c:yMode val="edge"/>
          <c:x val="0.20742486581069264"/>
          <c:y val="2.564102564102565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33096876403963"/>
          <c:y val="0.11337606837606838"/>
          <c:w val="0.74293253883805066"/>
          <c:h val="0.73352395854364361"/>
        </c:manualLayout>
      </c:layout>
      <c:barChart>
        <c:barDir val="col"/>
        <c:grouping val="clustered"/>
        <c:varyColors val="0"/>
        <c:ser>
          <c:idx val="0"/>
          <c:order val="0"/>
          <c:tx>
            <c:v>frequency</c:v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IN"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Sheet6!$E$3:$I$3</c:f>
              <c:strCache>
                <c:ptCount val="5"/>
                <c:pt idx="0">
                  <c:v>Parents</c:v>
                </c:pt>
                <c:pt idx="1">
                  <c:v>Teachers</c:v>
                </c:pt>
                <c:pt idx="2">
                  <c:v>Family Physician</c:v>
                </c:pt>
                <c:pt idx="3">
                  <c:v>Friends</c:v>
                </c:pt>
                <c:pt idx="4">
                  <c:v>No responses</c:v>
                </c:pt>
              </c:strCache>
            </c:strRef>
          </c:cat>
          <c:val>
            <c:numRef>
              <c:f>Sheet6!$E$4:$I$4</c:f>
              <c:numCache>
                <c:formatCode>General</c:formatCode>
                <c:ptCount val="5"/>
                <c:pt idx="0">
                  <c:v>17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780072"/>
        <c:axId val="396781640"/>
      </c:barChart>
      <c:catAx>
        <c:axId val="396780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n-US" sz="1800"/>
            </a:pPr>
            <a:endParaRPr lang="en-US"/>
          </a:p>
        </c:txPr>
        <c:crossAx val="396781640"/>
        <c:crosses val="autoZero"/>
        <c:auto val="1"/>
        <c:lblAlgn val="ctr"/>
        <c:lblOffset val="100"/>
        <c:noMultiLvlLbl val="0"/>
      </c:catAx>
      <c:valAx>
        <c:axId val="396781640"/>
        <c:scaling>
          <c:orientation val="minMax"/>
          <c:max val="2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en-IN" sz="2000"/>
                </a:pPr>
                <a:r>
                  <a:rPr lang="en-IN" sz="2000" dirty="0" smtClean="0"/>
                  <a:t>Number</a:t>
                </a:r>
                <a:r>
                  <a:rPr lang="en-IN" sz="2000" baseline="0" dirty="0" smtClean="0"/>
                  <a:t> of respondents</a:t>
                </a:r>
                <a:endParaRPr lang="en-IN" sz="20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 sz="1600"/>
            </a:pPr>
            <a:endParaRPr lang="en-US"/>
          </a:p>
        </c:txPr>
        <c:crossAx val="396780072"/>
        <c:crosses val="autoZero"/>
        <c:crossBetween val="between"/>
        <c:majorUnit val="2"/>
      </c:valAx>
    </c:plotArea>
    <c:legend>
      <c:legendPos val="r"/>
      <c:overlay val="0"/>
      <c:txPr>
        <a:bodyPr/>
        <a:lstStyle/>
        <a:p>
          <a:pPr>
            <a:defRPr lang="en-US"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0.16667</cdr:x>
      <cdr:y>0.16867</cdr:y>
    </cdr:from>
    <cdr:to>
      <cdr:x>0.175</cdr:x>
      <cdr:y>0.74699</cdr:y>
    </cdr:to>
    <cdr:sp macro="" textlink="">
      <cdr:nvSpPr>
        <cdr:cNvPr id="3" name="Straight Connector 2"/>
        <cdr:cNvSpPr/>
      </cdr:nvSpPr>
      <cdr:spPr>
        <a:xfrm xmlns:a="http://schemas.openxmlformats.org/drawingml/2006/main" flipH="1">
          <a:off x="1524000" y="1066800"/>
          <a:ext cx="76200" cy="365760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0.11667</cdr:x>
      <cdr:y>0.27711</cdr:y>
    </cdr:from>
    <cdr:to>
      <cdr:x>0.2</cdr:x>
      <cdr:y>0.3494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1066800" y="1752600"/>
          <a:ext cx="762000" cy="45719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algn="ctr"/>
          <a:r>
            <a:rPr lang="en-US" dirty="0" smtClean="0"/>
            <a:t>TIME</a:t>
          </a:r>
        </a:p>
        <a:p xmlns:a="http://schemas.openxmlformats.org/drawingml/2006/main">
          <a:pPr algn="ctr"/>
          <a:r>
            <a:rPr lang="en-US" dirty="0" smtClean="0"/>
            <a:t>SPAN</a:t>
          </a:r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6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6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6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A364A4-C7AD-43BE-B47F-08E984EB95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21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14805-4191-4B49-AAB1-C8F4ED1E41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58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40E7C2-2719-48AE-B0D7-61A1D31C71C0}" type="slidenum">
              <a:rPr lang="en-US"/>
              <a:pPr/>
              <a:t>12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497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5BEB4E-E318-4D8C-A21A-FE9869BD0C86}" type="slidenum">
              <a:rPr lang="en-US"/>
              <a:pPr/>
              <a:t>16</a:t>
            </a:fld>
            <a:endParaRPr lang="en-US"/>
          </a:p>
        </p:txBody>
      </p:sp>
      <p:sp>
        <p:nvSpPr>
          <p:cNvPr id="76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238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9600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7488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No one symptom, except</a:t>
            </a:r>
            <a:r>
              <a:rPr lang="en-IN" baseline="0" dirty="0" smtClean="0"/>
              <a:t> jaundice, has been substantially reported. Coordination problems and uncontrolled muscle movements were also noticeable.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6433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Most concerns</a:t>
            </a:r>
            <a:r>
              <a:rPr lang="en-IN" baseline="0" dirty="0" smtClean="0"/>
              <a:t> pertain to routine activities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29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All four plots are roughly concurrent</a:t>
            </a:r>
          </a:p>
          <a:p>
            <a:r>
              <a:rPr lang="en-IN" dirty="0" smtClean="0"/>
              <a:t>Children diagnosed at widely varying</a:t>
            </a:r>
            <a:r>
              <a:rPr lang="en-IN" baseline="0" dirty="0" smtClean="0"/>
              <a:t> ages</a:t>
            </a:r>
          </a:p>
          <a:p>
            <a:r>
              <a:rPr lang="en-IN" baseline="0" dirty="0" smtClean="0"/>
              <a:t>Diagnosed children tend to promptly receive intervention</a:t>
            </a:r>
          </a:p>
          <a:p>
            <a:r>
              <a:rPr lang="en-IN" baseline="0" dirty="0" smtClean="0"/>
              <a:t>The time-span is wide i.e. From 5 to 18 years!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091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648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6712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48880-40F7-4C9E-9DCB-98A677142655}" type="slidenum">
              <a:rPr lang="en-IN" smtClean="0"/>
              <a:pPr/>
              <a:t>36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813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32EAF4-4D7D-437C-8FBB-7D0044EA2D54}" type="slidenum">
              <a:rPr lang="en-US"/>
              <a:pPr/>
              <a:t>2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42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F47065-5F7A-4873-B33B-BA26229B74D9}" type="slidenum">
              <a:rPr lang="en-US"/>
              <a:pPr/>
              <a:t>3</a:t>
            </a:fld>
            <a:endParaRPr lang="en-US"/>
          </a:p>
        </p:txBody>
      </p:sp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3524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4999F4-F770-4F50-B8B0-4AF346827787}" type="slidenum">
              <a:rPr lang="en-US"/>
              <a:pPr/>
              <a:t>4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06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E848E-6D75-47E8-91CC-F3EFD1C53356}" type="slidenum">
              <a:rPr lang="en-US"/>
              <a:pPr/>
              <a:t>5</a:t>
            </a:fld>
            <a:endParaRPr lang="en-US"/>
          </a:p>
        </p:txBody>
      </p:sp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972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78067-81B0-4D36-86E6-F3F4017ACF2D}" type="slidenum">
              <a:rPr lang="en-US"/>
              <a:pPr/>
              <a:t>6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032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72DF0-40A0-429D-9A8E-D0EE7F45FEEA}" type="slidenum">
              <a:rPr lang="en-US"/>
              <a:pPr/>
              <a:t>7</a:t>
            </a:fld>
            <a:endParaRPr lang="en-US"/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6640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12731-15F7-4D9E-BA95-EDC112150012}" type="slidenum">
              <a:rPr lang="en-US"/>
              <a:pPr/>
              <a:t>9</a:t>
            </a:fld>
            <a:endParaRPr lang="en-US"/>
          </a:p>
        </p:txBody>
      </p:sp>
      <p:sp>
        <p:nvSpPr>
          <p:cNvPr id="626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0658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6BD87-B49F-42B8-989C-DE6F211E09DA}" type="slidenum">
              <a:rPr lang="en-US"/>
              <a:pPr/>
              <a:t>10</a:t>
            </a:fld>
            <a:endParaRPr lang="en-US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925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28D6C-7AD8-4E46-A597-7998D79CB9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5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36764-56CE-4B8C-AE24-39A09397B7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1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D48A7-BD7E-4E01-AAE1-14D115B29A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1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F5C060-026B-4A3D-9E18-8466587CAB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20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EDC810-160F-4B42-80C8-5E3042BD4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98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4F15AC-BBEC-4639-949C-1A2539EC21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14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850A07-2CB4-42B7-A013-7C4E87D6E1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C5C0F3F-C5AD-4E43-90AA-DA3F199D5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6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ABB43E5-33DB-466A-B7B1-8B1DF9F0E9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13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A45591-7285-4FE7-888C-F4B2CA2518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5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83904-A9A8-4EB6-B0ED-22408FDE2C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80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01D42-1CD2-4844-B2E1-4F6B846EA0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77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A56FA-5877-40EA-BAA0-413F0E6399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43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F34AA-F0AC-4C50-A0E1-F1CC21534F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9F2CF-F40C-4159-8016-5C4D848C07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15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65787-4444-4E71-BEB0-D6405F109A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D2442-9EC0-432E-9642-8DC4F05DAF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2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A63E01-5226-49B3-A6CC-A1F4E2257A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8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A60C49D-B778-4C2C-BEBF-9EA1EC9A6B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media" Target="../media/media3.wmv"/><Relationship Id="rId7" Type="http://schemas.openxmlformats.org/officeDocument/2006/relationships/image" Target="../media/image3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495800"/>
            <a:ext cx="8686800" cy="1981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Moderator: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Sanjib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Sinha</a:t>
            </a:r>
            <a:endParaRPr lang="en-US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Panelists:   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John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Matthai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, N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Shivashankar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  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Prashanth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LK,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Samir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Dalwai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,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            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Sohini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Chatterjee</a:t>
            </a:r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 </a:t>
            </a:r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" y="1752600"/>
            <a:ext cx="8610600" cy="2133600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85786" y="1928802"/>
            <a:ext cx="823264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FF00"/>
                </a:solidFill>
                <a:latin typeface="Comic Sans MS" pitchFamily="66" charset="0"/>
              </a:rPr>
              <a:t>Panel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Developmental, speech, psychiatric and counseling issues</a:t>
            </a:r>
            <a:endParaRPr lang="en-IN" sz="32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41" y="183152"/>
            <a:ext cx="1177859" cy="126464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5" y="228599"/>
            <a:ext cx="1102995" cy="1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90" y="228600"/>
            <a:ext cx="2318210" cy="971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212" y="187035"/>
            <a:ext cx="851868" cy="11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8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3" name="Text Box 7"/>
          <p:cNvSpPr txBox="1">
            <a:spLocks noChangeArrowheads="1"/>
          </p:cNvSpPr>
          <p:nvPr/>
        </p:nvSpPr>
        <p:spPr bwMode="auto">
          <a:xfrm>
            <a:off x="838200" y="76200"/>
            <a:ext cx="79248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800000"/>
                </a:solidFill>
              </a:rPr>
              <a:t>Dominant Psychiatric Manifestation in Wilson’s disease</a:t>
            </a:r>
          </a:p>
          <a:p>
            <a:pPr algn="ctr"/>
            <a:r>
              <a:rPr lang="en-US" sz="1600" b="1">
                <a:solidFill>
                  <a:srgbClr val="800000"/>
                </a:solidFill>
              </a:rPr>
              <a:t>(n=</a:t>
            </a:r>
            <a:r>
              <a:rPr lang="en-US" sz="1400" b="1"/>
              <a:t>15)</a:t>
            </a:r>
            <a:endParaRPr lang="en-IN" sz="1600" b="1">
              <a:solidFill>
                <a:srgbClr val="800000"/>
              </a:solidFill>
            </a:endParaRPr>
          </a:p>
        </p:txBody>
      </p:sp>
      <p:sp>
        <p:nvSpPr>
          <p:cNvPr id="459786" name="Text Box 10"/>
          <p:cNvSpPr txBox="1">
            <a:spLocks noChangeArrowheads="1"/>
          </p:cNvSpPr>
          <p:nvPr/>
        </p:nvSpPr>
        <p:spPr bwMode="auto">
          <a:xfrm>
            <a:off x="4164013" y="6604000"/>
            <a:ext cx="4979987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99"/>
                </a:solidFill>
              </a:rPr>
              <a:t>Sreenivas K, Sinha S, Taly AB et al. J Neurol Sci; 2007 </a:t>
            </a:r>
            <a:r>
              <a:rPr lang="en-IN" sz="1000">
                <a:solidFill>
                  <a:srgbClr val="000099"/>
                </a:solidFill>
              </a:rPr>
              <a:t>Sep 26; [Epub ahead of print] </a:t>
            </a:r>
          </a:p>
        </p:txBody>
      </p:sp>
      <p:pic>
        <p:nvPicPr>
          <p:cNvPr id="460306" name="Picture 5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4" b="7617"/>
          <a:stretch>
            <a:fillRect/>
          </a:stretch>
        </p:blipFill>
        <p:spPr bwMode="auto">
          <a:xfrm>
            <a:off x="0" y="914400"/>
            <a:ext cx="9144000" cy="279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308" name="Rectangle 53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810000"/>
            <a:ext cx="9144000" cy="2743200"/>
          </a:xfrm>
          <a:noFill/>
          <a:ln/>
        </p:spPr>
        <p:txBody>
          <a:bodyPr/>
          <a:lstStyle/>
          <a:p>
            <a:pPr lvl="1">
              <a:buFontTx/>
              <a:buNone/>
            </a:pPr>
            <a:r>
              <a:rPr lang="en-US" sz="2400" b="1">
                <a:solidFill>
                  <a:srgbClr val="800000"/>
                </a:solidFill>
              </a:rPr>
              <a:t>Consider WD in all young patients presenting with </a:t>
            </a:r>
            <a:endParaRPr lang="en-US" sz="2400">
              <a:solidFill>
                <a:srgbClr val="800000"/>
              </a:solidFill>
            </a:endParaRPr>
          </a:p>
          <a:p>
            <a:pPr lvl="1"/>
            <a:r>
              <a:rPr lang="en-US" sz="1800"/>
              <a:t>Family &amp; past h/o jaundice, neuropsychiatric disorder &amp; premature deaths </a:t>
            </a:r>
          </a:p>
          <a:p>
            <a:pPr lvl="1"/>
            <a:r>
              <a:rPr lang="en-US" sz="1800"/>
              <a:t>Recent onset behavioral &amp; personality changes, &amp; extrapyramidal features</a:t>
            </a:r>
          </a:p>
          <a:p>
            <a:pPr lvl="1"/>
            <a:r>
              <a:rPr lang="en-US" sz="1800"/>
              <a:t>Sensitivity to neuroleptics </a:t>
            </a:r>
          </a:p>
          <a:p>
            <a:pPr lvl="1"/>
            <a:r>
              <a:rPr lang="en-US" sz="1800"/>
              <a:t>Poor therapeutic response to symptomatic therapy including ECTs! </a:t>
            </a:r>
          </a:p>
          <a:p>
            <a:pPr lvl="1"/>
            <a:r>
              <a:rPr lang="en-US" sz="1800"/>
              <a:t>Undiagnosed bleeding symptoms</a:t>
            </a:r>
          </a:p>
          <a:p>
            <a:pPr lvl="1"/>
            <a:r>
              <a:rPr lang="en-US" sz="1800"/>
              <a:t>Recurrent or pathological fractures   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9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4" b="2769"/>
          <a:stretch>
            <a:fillRect/>
          </a:stretch>
        </p:blipFill>
        <p:spPr bwMode="auto">
          <a:xfrm>
            <a:off x="2665413" y="0"/>
            <a:ext cx="6478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8902" name="Picture 6" descr="lk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2" t="10736" r="16629" b="7056"/>
          <a:stretch>
            <a:fillRect/>
          </a:stretch>
        </p:blipFill>
        <p:spPr bwMode="auto">
          <a:xfrm>
            <a:off x="304800" y="2895600"/>
            <a:ext cx="136525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905" name="Picture 9" descr="MVC-018F"/>
          <p:cNvPicPr>
            <a:picLocks noChangeAspect="1" noChangeArrowheads="1"/>
          </p:cNvPicPr>
          <p:nvPr/>
        </p:nvPicPr>
        <p:blipFill>
          <a:blip r:embed="rId4">
            <a:lum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11440" r="26888" b="11349"/>
          <a:stretch>
            <a:fillRect/>
          </a:stretch>
        </p:blipFill>
        <p:spPr bwMode="auto">
          <a:xfrm>
            <a:off x="1219200" y="4419600"/>
            <a:ext cx="1270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8907" name="Rectangle 11"/>
          <p:cNvSpPr>
            <a:spLocks noChangeArrowheads="1"/>
          </p:cNvSpPr>
          <p:nvPr/>
        </p:nvSpPr>
        <p:spPr bwMode="auto">
          <a:xfrm>
            <a:off x="2971800" y="152400"/>
            <a:ext cx="26670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000" b="1">
                <a:solidFill>
                  <a:schemeClr val="tx2"/>
                </a:solidFill>
              </a:rPr>
              <a:t>J Neuropsychiatry Clin Neurosci 2008; 20(1)</a:t>
            </a:r>
            <a:endParaRPr lang="en-IN" sz="1000" b="1">
              <a:solidFill>
                <a:schemeClr val="tx2"/>
              </a:solidFill>
            </a:endParaRPr>
          </a:p>
        </p:txBody>
      </p:sp>
      <p:sp>
        <p:nvSpPr>
          <p:cNvPr id="848909" name="Text Box 13"/>
          <p:cNvSpPr txBox="1">
            <a:spLocks noChangeArrowheads="1"/>
          </p:cNvSpPr>
          <p:nvPr/>
        </p:nvSpPr>
        <p:spPr bwMode="auto">
          <a:xfrm>
            <a:off x="457200" y="533400"/>
            <a:ext cx="5181600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/>
              <a:t>Prospective study:        50 patients </a:t>
            </a:r>
          </a:p>
          <a:p>
            <a:r>
              <a:rPr lang="en-US" sz="1400" b="1"/>
              <a:t>Tools:		   SCID                                  Frequency:      	   12 (24%) </a:t>
            </a:r>
          </a:p>
          <a:p>
            <a:r>
              <a:rPr lang="en-US" sz="1400" b="1"/>
              <a:t>Psychopathology	   BPAD		: 9</a:t>
            </a:r>
          </a:p>
          <a:p>
            <a:r>
              <a:rPr lang="en-US" sz="1400" b="1"/>
              <a:t>		   Depression	: 2	</a:t>
            </a:r>
          </a:p>
          <a:p>
            <a:r>
              <a:rPr lang="en-US" sz="1400" b="1"/>
              <a:t>		   Dysthymia	: 1	</a:t>
            </a:r>
          </a:p>
          <a:p>
            <a:endParaRPr lang="en-US" sz="1400" b="1"/>
          </a:p>
        </p:txBody>
      </p:sp>
      <p:sp>
        <p:nvSpPr>
          <p:cNvPr id="848911" name="Rectangle 15"/>
          <p:cNvSpPr>
            <a:spLocks noChangeArrowheads="1"/>
          </p:cNvSpPr>
          <p:nvPr/>
        </p:nvSpPr>
        <p:spPr bwMode="auto">
          <a:xfrm>
            <a:off x="5943600" y="2286000"/>
            <a:ext cx="2667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848912" name="Line 16"/>
          <p:cNvSpPr>
            <a:spLocks noChangeShapeType="1"/>
          </p:cNvSpPr>
          <p:nvPr/>
        </p:nvSpPr>
        <p:spPr bwMode="auto">
          <a:xfrm>
            <a:off x="0" y="2362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763000" cy="5029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2800" b="1">
                <a:latin typeface="Arial Unicode MS" pitchFamily="34" charset="-128"/>
              </a:rPr>
              <a:t>Prevalence: 6-7% (8 to 10 fold higher than in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2800" b="1">
                <a:latin typeface="Arial Unicode MS" pitchFamily="34" charset="-128"/>
              </a:rPr>
              <a:t>                                  general population)</a:t>
            </a:r>
          </a:p>
          <a:p>
            <a:pPr>
              <a:lnSpc>
                <a:spcPct val="110000"/>
              </a:lnSpc>
            </a:pPr>
            <a:r>
              <a:rPr lang="en-US" sz="2800" b="1">
                <a:latin typeface="Arial Unicode MS" pitchFamily="34" charset="-128"/>
              </a:rPr>
              <a:t> Pathophysiology: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2800" b="1">
                <a:latin typeface="Arial Unicode MS" pitchFamily="34" charset="-128"/>
              </a:rPr>
              <a:t>		Unknown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2800" b="1">
                <a:latin typeface="Arial Unicode MS" pitchFamily="34" charset="-128"/>
              </a:rPr>
              <a:t>   		Deafferentation of White matter Fiber Tracts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2800" b="1">
                <a:latin typeface="Arial Unicode MS" pitchFamily="34" charset="-128"/>
              </a:rPr>
              <a:t>   		Metabolic Dysfunction of Cortex</a:t>
            </a:r>
          </a:p>
          <a:p>
            <a:pPr lvl="1">
              <a:lnSpc>
                <a:spcPct val="110000"/>
              </a:lnSpc>
              <a:buFontTx/>
              <a:buNone/>
            </a:pPr>
            <a:r>
              <a:rPr lang="en-US" b="1">
                <a:latin typeface="Arial Unicode MS" pitchFamily="34" charset="-128"/>
              </a:rPr>
              <a:t>    - Copper Deposition in Brain (</a:t>
            </a:r>
            <a:r>
              <a:rPr lang="en-US" b="1">
                <a:solidFill>
                  <a:schemeClr val="tx2"/>
                </a:solidFill>
                <a:latin typeface="Arial Unicode MS" pitchFamily="34" charset="-128"/>
              </a:rPr>
              <a:t>Peteras, 1965)</a:t>
            </a:r>
            <a:endParaRPr lang="en-US" b="1">
              <a:latin typeface="Arial Unicode MS" pitchFamily="34" charset="-128"/>
            </a:endParaRPr>
          </a:p>
          <a:p>
            <a:r>
              <a:rPr lang="en-US" sz="2800" b="1">
                <a:latin typeface="Arial Unicode MS" pitchFamily="34" charset="-128"/>
              </a:rPr>
              <a:t>Drug Induced (</a:t>
            </a:r>
            <a:r>
              <a:rPr lang="en-US" sz="2800" b="1">
                <a:solidFill>
                  <a:schemeClr val="tx2"/>
                </a:solidFill>
                <a:latin typeface="Arial Unicode MS" pitchFamily="34" charset="-128"/>
              </a:rPr>
              <a:t>Denning, 1988; Gibbs, 1968</a:t>
            </a:r>
            <a:r>
              <a:rPr lang="en-US" sz="2800">
                <a:latin typeface="Arial Unicode MS" pitchFamily="34" charset="-128"/>
              </a:rPr>
              <a:t>)</a:t>
            </a:r>
            <a:endParaRPr lang="en-US" sz="2800" b="1">
              <a:latin typeface="Arial Unicode MS" pitchFamily="34" charset="-128"/>
            </a:endParaRPr>
          </a:p>
          <a:p>
            <a:pPr lvl="1">
              <a:lnSpc>
                <a:spcPct val="110000"/>
              </a:lnSpc>
            </a:pPr>
            <a:r>
              <a:rPr lang="en-US" b="1">
                <a:latin typeface="Arial Unicode MS" pitchFamily="34" charset="-128"/>
              </a:rPr>
              <a:t>Pyridoxine Deficiency</a:t>
            </a:r>
          </a:p>
          <a:p>
            <a:pPr>
              <a:lnSpc>
                <a:spcPct val="110000"/>
              </a:lnSpc>
            </a:pPr>
            <a:endParaRPr lang="en-US" sz="2800" b="1">
              <a:latin typeface="Arial Unicode MS" pitchFamily="34" charset="-128"/>
            </a:endParaRPr>
          </a:p>
        </p:txBody>
      </p:sp>
      <p:sp>
        <p:nvSpPr>
          <p:cNvPr id="354310" name="Rectangle 6"/>
          <p:cNvSpPr>
            <a:spLocks noChangeArrowheads="1"/>
          </p:cNvSpPr>
          <p:nvPr/>
        </p:nvSpPr>
        <p:spPr bwMode="auto">
          <a:xfrm>
            <a:off x="1873250" y="127000"/>
            <a:ext cx="502285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800000"/>
                </a:solidFill>
                <a:latin typeface="Verdana" pitchFamily="34" charset="0"/>
              </a:rPr>
              <a:t>Seizures in Wilson’s disease</a:t>
            </a:r>
          </a:p>
        </p:txBody>
      </p:sp>
      <p:sp>
        <p:nvSpPr>
          <p:cNvPr id="354312" name="Text Box 8"/>
          <p:cNvSpPr txBox="1">
            <a:spLocks noChangeArrowheads="1"/>
          </p:cNvSpPr>
          <p:nvPr/>
        </p:nvSpPr>
        <p:spPr bwMode="auto">
          <a:xfrm>
            <a:off x="3581400" y="6527800"/>
            <a:ext cx="5301451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dirty="0" err="1">
                <a:solidFill>
                  <a:srgbClr val="000099"/>
                </a:solidFill>
              </a:rPr>
              <a:t>Prashanth</a:t>
            </a:r>
            <a:r>
              <a:rPr lang="en-US" sz="1000" dirty="0">
                <a:solidFill>
                  <a:srgbClr val="000099"/>
                </a:solidFill>
              </a:rPr>
              <a:t> LK, </a:t>
            </a:r>
            <a:r>
              <a:rPr lang="en-US" sz="1000" dirty="0" err="1">
                <a:solidFill>
                  <a:srgbClr val="000099"/>
                </a:solidFill>
              </a:rPr>
              <a:t>Sinha</a:t>
            </a:r>
            <a:r>
              <a:rPr lang="en-US" sz="1000" dirty="0">
                <a:solidFill>
                  <a:srgbClr val="000099"/>
                </a:solidFill>
              </a:rPr>
              <a:t> , </a:t>
            </a:r>
            <a:r>
              <a:rPr lang="en-US" sz="1000" dirty="0" err="1">
                <a:solidFill>
                  <a:srgbClr val="000099"/>
                </a:solidFill>
              </a:rPr>
              <a:t>Taly</a:t>
            </a:r>
            <a:r>
              <a:rPr lang="en-US" sz="1000" dirty="0">
                <a:solidFill>
                  <a:srgbClr val="000099"/>
                </a:solidFill>
              </a:rPr>
              <a:t> AB. </a:t>
            </a:r>
            <a:r>
              <a:rPr lang="en-US" sz="1000" dirty="0" smtClean="0">
                <a:solidFill>
                  <a:srgbClr val="000099"/>
                </a:solidFill>
              </a:rPr>
              <a:t>Seizures </a:t>
            </a:r>
            <a:r>
              <a:rPr lang="en-US" sz="1000" dirty="0">
                <a:solidFill>
                  <a:srgbClr val="000099"/>
                </a:solidFill>
              </a:rPr>
              <a:t>in Wilson’s Disease. </a:t>
            </a:r>
            <a:r>
              <a:rPr lang="en-US" sz="1000" dirty="0" smtClean="0">
                <a:solidFill>
                  <a:srgbClr val="000099"/>
                </a:solidFill>
              </a:rPr>
              <a:t>J </a:t>
            </a:r>
            <a:r>
              <a:rPr lang="en-US" sz="1000" dirty="0" smtClean="0"/>
              <a:t>Neurol </a:t>
            </a:r>
            <a:r>
              <a:rPr lang="en-US" sz="1000" dirty="0" err="1"/>
              <a:t>Sci</a:t>
            </a:r>
            <a:r>
              <a:rPr lang="en-US" sz="1000" dirty="0"/>
              <a:t> 2010; 291:44-51</a:t>
            </a:r>
            <a:endParaRPr lang="en-IN" sz="1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solidFill>
                  <a:srgbClr val="800000"/>
                </a:solidFill>
              </a:rPr>
              <a:t>Neuropsychiatric aspects </a:t>
            </a:r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8392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800"/>
              <a:t>Cognitive &amp; behavioral changes may be initial and dominant symptom and frequently pose diagnostic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2800"/>
              <a:t>	&amp; therapeutic challenges </a:t>
            </a:r>
          </a:p>
          <a:p>
            <a:pPr>
              <a:lnSpc>
                <a:spcPct val="120000"/>
              </a:lnSpc>
            </a:pPr>
            <a:r>
              <a:rPr lang="en-US" sz="2800"/>
              <a:t>Affective Symptoms are common</a:t>
            </a:r>
          </a:p>
          <a:p>
            <a:pPr>
              <a:lnSpc>
                <a:spcPct val="120000"/>
              </a:lnSpc>
            </a:pPr>
            <a:r>
              <a:rPr lang="en-US" sz="2800"/>
              <a:t>Precise structural correlate needs exploration </a:t>
            </a:r>
          </a:p>
          <a:p>
            <a:pPr>
              <a:lnSpc>
                <a:spcPct val="120000"/>
              </a:lnSpc>
            </a:pPr>
            <a:r>
              <a:rPr lang="en-US" sz="2800"/>
              <a:t>While patient often have clues to diagnosis, a high Index of suspicion is necessary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solidFill>
                  <a:srgbClr val="800000"/>
                </a:solidFill>
              </a:rPr>
              <a:t>Neuropsychological Profile in Wilson’s Disease</a:t>
            </a:r>
            <a:br>
              <a:rPr lang="en-US" sz="2800">
                <a:solidFill>
                  <a:srgbClr val="800000"/>
                </a:solidFill>
              </a:rPr>
            </a:br>
            <a:r>
              <a:rPr lang="en-US" sz="1600">
                <a:solidFill>
                  <a:srgbClr val="800000"/>
                </a:solidFill>
              </a:rPr>
              <a:t>(n=12)</a:t>
            </a:r>
            <a:endParaRPr lang="en-IN" sz="1600">
              <a:solidFill>
                <a:srgbClr val="800000"/>
              </a:solidFill>
            </a:endParaRPr>
          </a:p>
        </p:txBody>
      </p:sp>
      <p:sp>
        <p:nvSpPr>
          <p:cNvPr id="79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534400" cy="45259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00000"/>
                </a:solidFill>
              </a:rPr>
              <a:t>Tools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1800" dirty="0"/>
              <a:t>	NIMHANS Neuropsychology Battery (2004): Administered with norms considering age, education &amp; gender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00000"/>
                </a:solidFill>
              </a:rPr>
              <a:t>Observations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1800" dirty="0"/>
              <a:t>	Universal and variable deficits in domains of motor speed, sustained attention, executive functions- in working memory, verbal fluency, set-shifting ability, verbal learning &amp; visual memory, information processing &amp; encoding </a:t>
            </a:r>
          </a:p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800000"/>
                </a:solidFill>
              </a:rPr>
              <a:t>Putative Substrate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1800" dirty="0"/>
              <a:t>		Frontal-subcortical &amp; Frontal lobe involvement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en-US" sz="1800" dirty="0"/>
              <a:t>		Temporal lobe involvement: Rare</a:t>
            </a:r>
          </a:p>
          <a:p>
            <a:pPr>
              <a:lnSpc>
                <a:spcPct val="110000"/>
              </a:lnSpc>
            </a:pPr>
            <a:endParaRPr lang="en-US" sz="1800" b="1" dirty="0"/>
          </a:p>
          <a:p>
            <a:pPr>
              <a:lnSpc>
                <a:spcPct val="110000"/>
              </a:lnSpc>
              <a:buFontTx/>
              <a:buNone/>
            </a:pPr>
            <a:endParaRPr lang="en-US" sz="1800" dirty="0"/>
          </a:p>
          <a:p>
            <a:pPr>
              <a:lnSpc>
                <a:spcPct val="110000"/>
              </a:lnSpc>
              <a:buFontTx/>
              <a:buNone/>
            </a:pPr>
            <a:endParaRPr lang="en-IN" sz="1800" dirty="0"/>
          </a:p>
        </p:txBody>
      </p:sp>
      <p:sp>
        <p:nvSpPr>
          <p:cNvPr id="794628" name="Text Box 4"/>
          <p:cNvSpPr txBox="1">
            <a:spLocks noChangeArrowheads="1"/>
          </p:cNvSpPr>
          <p:nvPr/>
        </p:nvSpPr>
        <p:spPr bwMode="auto">
          <a:xfrm>
            <a:off x="990600" y="6510338"/>
            <a:ext cx="795705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0099"/>
                </a:solidFill>
              </a:rPr>
              <a:t>Hegde</a:t>
            </a:r>
            <a:r>
              <a:rPr lang="en-US" sz="1200" dirty="0">
                <a:solidFill>
                  <a:srgbClr val="000099"/>
                </a:solidFill>
              </a:rPr>
              <a:t> S, </a:t>
            </a:r>
            <a:r>
              <a:rPr lang="en-US" sz="1200" dirty="0" err="1">
                <a:solidFill>
                  <a:srgbClr val="000099"/>
                </a:solidFill>
              </a:rPr>
              <a:t>Sinha</a:t>
            </a:r>
            <a:r>
              <a:rPr lang="en-US" sz="1200" dirty="0">
                <a:solidFill>
                  <a:srgbClr val="000099"/>
                </a:solidFill>
              </a:rPr>
              <a:t> S, Rao S, </a:t>
            </a:r>
            <a:r>
              <a:rPr lang="en-US" sz="1200" dirty="0" err="1">
                <a:solidFill>
                  <a:srgbClr val="000099"/>
                </a:solidFill>
              </a:rPr>
              <a:t>Taly</a:t>
            </a:r>
            <a:r>
              <a:rPr lang="en-US" sz="1200" dirty="0">
                <a:solidFill>
                  <a:srgbClr val="000099"/>
                </a:solidFill>
              </a:rPr>
              <a:t> AB. Cognitive evaluation in Wilson’s disease. </a:t>
            </a:r>
            <a:r>
              <a:rPr lang="en-US" sz="1200" dirty="0"/>
              <a:t>Neurology India 2010; 58(5): 708-713</a:t>
            </a:r>
            <a:endParaRPr lang="en-IN" sz="1200" dirty="0">
              <a:solidFill>
                <a:srgbClr val="000099"/>
              </a:solidFill>
            </a:endParaRPr>
          </a:p>
        </p:txBody>
      </p:sp>
      <p:pic>
        <p:nvPicPr>
          <p:cNvPr id="794629" name="Picture 5"/>
          <p:cNvPicPr>
            <a:picLocks noChangeAspect="1" noChangeArrowheads="1"/>
          </p:cNvPicPr>
          <p:nvPr/>
        </p:nvPicPr>
        <p:blipFill>
          <a:blip r:embed="rId2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7619" r="12122" b="2477"/>
          <a:stretch>
            <a:fillRect/>
          </a:stretch>
        </p:blipFill>
        <p:spPr bwMode="auto">
          <a:xfrm>
            <a:off x="3403600" y="4572000"/>
            <a:ext cx="1549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46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15237" r="19698" b="11620"/>
          <a:stretch>
            <a:fillRect/>
          </a:stretch>
        </p:blipFill>
        <p:spPr bwMode="auto">
          <a:xfrm>
            <a:off x="6096000" y="4572000"/>
            <a:ext cx="1562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46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9143" r="18182" b="5524"/>
          <a:stretch>
            <a:fillRect/>
          </a:stretch>
        </p:blipFill>
        <p:spPr bwMode="auto">
          <a:xfrm>
            <a:off x="990600" y="4572000"/>
            <a:ext cx="140493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C00000"/>
                </a:solidFill>
              </a:rPr>
              <a:t>Rehabilitation 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 dirty="0"/>
              <a:t>Rehabilitation and psychological support is required for the patients as the treatment is life long</a:t>
            </a:r>
          </a:p>
          <a:p>
            <a:r>
              <a:rPr lang="en-US" altLang="en-US" sz="2800" dirty="0"/>
              <a:t>Rehabilitation includes physiotherapy, vocational rehabilitation for the disabled persons</a:t>
            </a:r>
          </a:p>
          <a:p>
            <a:r>
              <a:rPr lang="en-US" altLang="en-US" sz="2800" dirty="0" smtClean="0"/>
              <a:t>Speech therapy</a:t>
            </a:r>
          </a:p>
          <a:p>
            <a:r>
              <a:rPr lang="en-US" altLang="en-US" sz="2800" dirty="0" smtClean="0"/>
              <a:t>Psychological </a:t>
            </a:r>
            <a:r>
              <a:rPr lang="en-US" altLang="en-US" sz="2800" dirty="0"/>
              <a:t>support is not only required for the patient but also for the family members who are the caretakers of the patient</a:t>
            </a: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1417638"/>
            <a:ext cx="9144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5" name="Picture 2" descr="http://www.orissapost.com/wp-content/uploads/2015/09/NIMHA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23973"/>
            <a:ext cx="381000" cy="3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68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58674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>
                <a:solidFill>
                  <a:srgbClr val="800000"/>
                </a:solidFill>
              </a:rPr>
              <a:t>QoL &amp; Wilson’s disease</a:t>
            </a:r>
            <a:br>
              <a:rPr lang="en-US" sz="3200">
                <a:solidFill>
                  <a:srgbClr val="800000"/>
                </a:solidFill>
              </a:rPr>
            </a:br>
            <a:r>
              <a:rPr lang="en-US" sz="2000">
                <a:solidFill>
                  <a:srgbClr val="800000"/>
                </a:solidFill>
              </a:rPr>
              <a:t>(n=30)</a:t>
            </a:r>
            <a:endParaRPr lang="en-IN" sz="2000">
              <a:solidFill>
                <a:srgbClr val="800000"/>
              </a:solidFill>
            </a:endParaRPr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7150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US" sz="1400" b="1" dirty="0"/>
              <a:t>Background:</a:t>
            </a:r>
            <a:r>
              <a:rPr lang="en-US" sz="1400" dirty="0"/>
              <a:t>  Assessment of Quality of life (</a:t>
            </a:r>
            <a:r>
              <a:rPr lang="en-US" sz="1400" dirty="0" err="1"/>
              <a:t>QoL</a:t>
            </a:r>
            <a:r>
              <a:rPr lang="en-US" sz="1400" dirty="0"/>
              <a:t>) is fast assuming significant as a measure of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dirty="0"/>
              <a:t>health in many disorders. </a:t>
            </a:r>
            <a:endParaRPr lang="en-US" sz="1400" b="1" dirty="0"/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b="1" dirty="0"/>
              <a:t>Aim: </a:t>
            </a:r>
            <a:r>
              <a:rPr lang="en-US" sz="1400" dirty="0"/>
              <a:t>To correlate clinical severity and </a:t>
            </a:r>
            <a:r>
              <a:rPr lang="en-US" sz="1400" dirty="0" err="1"/>
              <a:t>QoL</a:t>
            </a:r>
            <a:r>
              <a:rPr lang="en-US" sz="1400" dirty="0"/>
              <a:t> in patients with Wilson’s disease (WD).</a:t>
            </a:r>
            <a:endParaRPr lang="en-US" sz="1400" b="1" dirty="0"/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b="1" dirty="0"/>
              <a:t>Subjects and Methods:</a:t>
            </a:r>
            <a:r>
              <a:rPr lang="en-US" sz="1400" dirty="0"/>
              <a:t> We evaluated patients of WD on regular follow up for at least two years and aged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dirty="0"/>
              <a:t>over 18 years, using Neurological Symptom Score (NSS) for clinical severity and WHO-BREF for </a:t>
            </a:r>
            <a:r>
              <a:rPr lang="en-US" sz="1400" dirty="0" err="1"/>
              <a:t>QoL</a:t>
            </a:r>
            <a:r>
              <a:rPr lang="en-US" sz="1400" dirty="0"/>
              <a:t> at a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dirty="0"/>
              <a:t>university teaching hospital. Patients with inability to respond to questionnaire due to behavioral problems, low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dirty="0"/>
              <a:t>IQ or other disease related factors were excluded. These 30 patients (M: F:: 23:7) had mean age of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400" dirty="0"/>
              <a:t>27.97±11.16 years and mean duration of treatment of 9.2±6.4 years.</a:t>
            </a:r>
            <a:endParaRPr lang="en-US" sz="1400" b="1" dirty="0"/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b="1" dirty="0"/>
              <a:t>Results:</a:t>
            </a:r>
            <a:r>
              <a:rPr lang="en-US" sz="1800" dirty="0"/>
              <a:t>  </a:t>
            </a:r>
            <a:r>
              <a:rPr lang="en-US" sz="1800" dirty="0">
                <a:solidFill>
                  <a:srgbClr val="800000"/>
                </a:solidFill>
              </a:rPr>
              <a:t>All four domains of WHO-</a:t>
            </a:r>
            <a:r>
              <a:rPr lang="en-US" sz="1800" dirty="0" err="1">
                <a:solidFill>
                  <a:srgbClr val="800000"/>
                </a:solidFill>
              </a:rPr>
              <a:t>QoL</a:t>
            </a:r>
            <a:r>
              <a:rPr lang="en-US" sz="1800" dirty="0">
                <a:solidFill>
                  <a:srgbClr val="800000"/>
                </a:solidFill>
              </a:rPr>
              <a:t>-BREF </a:t>
            </a:r>
            <a:r>
              <a:rPr lang="en-US" sz="1800" dirty="0" err="1">
                <a:solidFill>
                  <a:srgbClr val="800000"/>
                </a:solidFill>
              </a:rPr>
              <a:t>viz</a:t>
            </a:r>
            <a:r>
              <a:rPr lang="en-US" sz="1800" dirty="0">
                <a:solidFill>
                  <a:srgbClr val="800000"/>
                </a:solidFill>
              </a:rPr>
              <a:t>, Physical, Psychological, Social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dirty="0">
                <a:solidFill>
                  <a:srgbClr val="800000"/>
                </a:solidFill>
              </a:rPr>
              <a:t>and Environmental correlated well with each other (p&lt;0.01).</a:t>
            </a:r>
            <a:r>
              <a:rPr lang="en-US" sz="1800" dirty="0"/>
              <a:t> The NSS correlated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dirty="0"/>
              <a:t>inversely with physical domain (p&lt;0.02) while duration of treatment had a positive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dirty="0"/>
              <a:t>correlation with physical domain (p&lt;0.01).  None of the other features of </a:t>
            </a:r>
            <a:r>
              <a:rPr lang="en-US" sz="1800" dirty="0" err="1"/>
              <a:t>QoL</a:t>
            </a:r>
            <a:r>
              <a:rPr lang="en-US" sz="1800" dirty="0"/>
              <a:t> showed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dirty="0"/>
              <a:t>any significant correlation with age, NSS or duration of treatment.</a:t>
            </a:r>
            <a:endParaRPr lang="en-US" sz="1800" b="1" dirty="0"/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b="1" dirty="0">
                <a:solidFill>
                  <a:srgbClr val="800000"/>
                </a:solidFill>
              </a:rPr>
              <a:t>Conclusion:</a:t>
            </a:r>
            <a:r>
              <a:rPr lang="en-US" sz="1800" dirty="0">
                <a:solidFill>
                  <a:srgbClr val="800000"/>
                </a:solidFill>
              </a:rPr>
              <a:t>  </a:t>
            </a:r>
            <a:r>
              <a:rPr lang="en-US" sz="1800" dirty="0" err="1">
                <a:solidFill>
                  <a:srgbClr val="800000"/>
                </a:solidFill>
              </a:rPr>
              <a:t>QoL</a:t>
            </a:r>
            <a:r>
              <a:rPr lang="en-US" sz="1800" dirty="0">
                <a:solidFill>
                  <a:srgbClr val="800000"/>
                </a:solidFill>
              </a:rPr>
              <a:t> is complementary to formal neurological assessment &amp; should be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sz="1800" dirty="0">
                <a:solidFill>
                  <a:srgbClr val="800000"/>
                </a:solidFill>
              </a:rPr>
              <a:t>routinely incorporated in the evaluation of outcome of patients with WD</a:t>
            </a:r>
            <a:endParaRPr lang="en-US" sz="1800" b="1" dirty="0"/>
          </a:p>
        </p:txBody>
      </p:sp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4495800" y="6553200"/>
            <a:ext cx="4419600" cy="246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000099"/>
                </a:solidFill>
              </a:rPr>
              <a:t>Komalkumar</a:t>
            </a:r>
            <a:r>
              <a:rPr lang="en-US" sz="1000" dirty="0">
                <a:solidFill>
                  <a:srgbClr val="000099"/>
                </a:solidFill>
              </a:rPr>
              <a:t> RN, </a:t>
            </a:r>
            <a:r>
              <a:rPr lang="en-US" sz="1000" dirty="0" err="1">
                <a:solidFill>
                  <a:srgbClr val="000099"/>
                </a:solidFill>
              </a:rPr>
              <a:t>Taly</a:t>
            </a:r>
            <a:r>
              <a:rPr lang="en-US" sz="1000" dirty="0">
                <a:solidFill>
                  <a:srgbClr val="000099"/>
                </a:solidFill>
              </a:rPr>
              <a:t> AB, Nair </a:t>
            </a:r>
            <a:r>
              <a:rPr lang="en-US" sz="1000" dirty="0" smtClean="0">
                <a:solidFill>
                  <a:srgbClr val="000099"/>
                </a:solidFill>
              </a:rPr>
              <a:t>S, </a:t>
            </a:r>
            <a:r>
              <a:rPr lang="en-US" sz="1000" dirty="0" err="1" smtClean="0">
                <a:solidFill>
                  <a:srgbClr val="000099"/>
                </a:solidFill>
              </a:rPr>
              <a:t>Sinha</a:t>
            </a:r>
            <a:r>
              <a:rPr lang="en-US" sz="1000" dirty="0" smtClean="0">
                <a:solidFill>
                  <a:srgbClr val="000099"/>
                </a:solidFill>
              </a:rPr>
              <a:t> S  </a:t>
            </a:r>
            <a:r>
              <a:rPr lang="en-US" sz="1000" dirty="0">
                <a:solidFill>
                  <a:srgbClr val="000099"/>
                </a:solidFill>
              </a:rPr>
              <a:t>et al, </a:t>
            </a:r>
            <a:r>
              <a:rPr lang="en-US" sz="1000" i="1" dirty="0" smtClean="0"/>
              <a:t>AIAN </a:t>
            </a:r>
            <a:r>
              <a:rPr lang="en-US" sz="1000" dirty="0" smtClean="0"/>
              <a:t>2008</a:t>
            </a:r>
            <a:r>
              <a:rPr lang="en-US" sz="1000" dirty="0"/>
              <a:t>; </a:t>
            </a:r>
            <a:r>
              <a:rPr lang="en-US" sz="1000" dirty="0" smtClean="0"/>
              <a:t>11(1</a:t>
            </a:r>
            <a:r>
              <a:rPr lang="en-US" sz="1000" dirty="0"/>
              <a:t>): </a:t>
            </a:r>
            <a:r>
              <a:rPr lang="en-US" sz="1000" dirty="0" smtClean="0"/>
              <a:t>37-40</a:t>
            </a:r>
            <a:endParaRPr lang="en-US" sz="1000" dirty="0">
              <a:solidFill>
                <a:srgbClr val="000099"/>
              </a:solidFill>
            </a:endParaRPr>
          </a:p>
        </p:txBody>
      </p:sp>
      <p:sp>
        <p:nvSpPr>
          <p:cNvPr id="5" name="Line 344"/>
          <p:cNvSpPr>
            <a:spLocks noChangeShapeType="1"/>
          </p:cNvSpPr>
          <p:nvPr/>
        </p:nvSpPr>
        <p:spPr bwMode="auto">
          <a:xfrm>
            <a:off x="0" y="859536"/>
            <a:ext cx="9144000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76200" y="3429000"/>
            <a:ext cx="8763000" cy="6858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52400" y="5334000"/>
            <a:ext cx="8763000" cy="762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pic>
        <p:nvPicPr>
          <p:cNvPr id="8" name="Picture 2" descr="http://www.orissapost.com/wp-content/uploads/2015/09/NIMHA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" y="23973"/>
            <a:ext cx="381000" cy="3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"/>
            <a:ext cx="8534400" cy="5943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9"/>
                </a:solidFill>
              </a:rPr>
              <a:t>Child has come with new onset Neuro-behavioral syndrome – What to suspect Wilson’s Disease ?</a:t>
            </a:r>
          </a:p>
          <a:p>
            <a:endParaRPr lang="en-US" sz="4000" dirty="0" smtClean="0">
              <a:solidFill>
                <a:srgbClr val="000099"/>
              </a:solidFill>
            </a:endParaRPr>
          </a:p>
          <a:p>
            <a:r>
              <a:rPr lang="en-US" sz="4000" dirty="0" smtClean="0">
                <a:solidFill>
                  <a:srgbClr val="000099"/>
                </a:solidFill>
              </a:rPr>
              <a:t>Patient of WD on Treatment develops behavioral disturbances – What to do?</a:t>
            </a:r>
          </a:p>
          <a:p>
            <a:endParaRPr lang="en-US" sz="4000" dirty="0" smtClean="0">
              <a:solidFill>
                <a:srgbClr val="000099"/>
              </a:solidFill>
            </a:endParaRPr>
          </a:p>
          <a:p>
            <a:endParaRPr lang="en-IN" sz="4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4800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0099"/>
                </a:solidFill>
              </a:rPr>
              <a:t>Patients with Dysarthria – Never improves completely – Role of Speech Evaluation &amp; Therapy</a:t>
            </a:r>
          </a:p>
          <a:p>
            <a:pPr marL="0" indent="0" algn="ctr">
              <a:buNone/>
            </a:pPr>
            <a:endParaRPr lang="en-IN" sz="6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6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5730" y="147877"/>
            <a:ext cx="8001000" cy="1299923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IN" sz="18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NATIONAL </a:t>
            </a:r>
            <a:r>
              <a:rPr lang="en-IN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INSTITUTE OF MENTAL HEALTH AND NEUROSCIENCES </a:t>
            </a:r>
            <a:br>
              <a:rPr lang="en-IN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IN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IN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IN" sz="1800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Shivashankar</a:t>
            </a:r>
            <a:r>
              <a:rPr lang="en-IN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Professor, Department of Speech Pathology &amp; Audiology</a:t>
            </a:r>
            <a:br>
              <a:rPr lang="en-IN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IN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en-IN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IN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Wilson’s </a:t>
            </a:r>
            <a:r>
              <a:rPr lang="en-IN" sz="1800" i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Disease Seminar-Mumbai, 25th March </a:t>
            </a:r>
            <a:r>
              <a:rPr lang="en-IN" sz="18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2017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NIMHANS%20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925" y="381000"/>
            <a:ext cx="1143000" cy="111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28472" y="19050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Dysarthria is a Motor Speech Disorder (MSD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It results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impairment in the neuromuscular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472" y="30480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Dysarthria </a:t>
            </a:r>
            <a:r>
              <a:rPr lang="en-I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is the </a:t>
            </a:r>
            <a:r>
              <a:rPr lang="en-I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most common neurologic manifestation </a:t>
            </a:r>
            <a:r>
              <a:rPr lang="en-I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 85-90% patients with Wilson’s </a:t>
            </a:r>
            <a:r>
              <a:rPr lang="en-I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disease. </a:t>
            </a:r>
            <a:endParaRPr lang="en-IN" sz="2400" dirty="0"/>
          </a:p>
        </p:txBody>
      </p:sp>
      <p:sp>
        <p:nvSpPr>
          <p:cNvPr id="10" name="Rectangle 9"/>
          <p:cNvSpPr/>
          <p:nvPr/>
        </p:nvSpPr>
        <p:spPr>
          <a:xfrm>
            <a:off x="828472" y="4114800"/>
            <a:ext cx="7620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I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Wilson’s Dysarthria  </a:t>
            </a:r>
            <a:r>
              <a:rPr lang="en-I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is most frequently of the mixed type with varying spastic, ataxic, hypokinetic, and dystonic </a:t>
            </a:r>
            <a:r>
              <a:rPr lang="en-IN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components.</a:t>
            </a:r>
            <a:endParaRPr lang="en-IN" sz="2400" dirty="0">
              <a:solidFill>
                <a:prstClr val="black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3868" y="5557528"/>
            <a:ext cx="7736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Besides speech being affected in MSD, other oral movements for swallowing or smiling may be impaired.</a:t>
            </a:r>
          </a:p>
        </p:txBody>
      </p:sp>
    </p:spTree>
    <p:extLst>
      <p:ext uri="{BB962C8B-B14F-4D97-AF65-F5344CB8AC3E}">
        <p14:creationId xmlns:p14="http://schemas.microsoft.com/office/powerpoint/2010/main" val="22635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Graphic1"/>
          <p:cNvPicPr>
            <a:picLocks noChangeAspect="1" noChangeArrowheads="1"/>
          </p:cNvPicPr>
          <p:nvPr/>
        </p:nvPicPr>
        <p:blipFill>
          <a:blip r:embed="rId3">
            <a:lum bright="76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0"/>
            <a:ext cx="672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7" name="Picture 3" descr="Graphic1"/>
          <p:cNvPicPr>
            <a:picLocks noChangeAspect="1" noChangeArrowheads="1"/>
          </p:cNvPicPr>
          <p:nvPr/>
        </p:nvPicPr>
        <p:blipFill>
          <a:blip r:embed="rId3">
            <a:lum bright="76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672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8" name="Rectangle 4"/>
          <p:cNvSpPr>
            <a:spLocks noChangeArrowheads="1"/>
          </p:cNvSpPr>
          <p:nvPr/>
        </p:nvSpPr>
        <p:spPr bwMode="auto">
          <a:xfrm>
            <a:off x="1143000" y="30797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990000"/>
                </a:solidFill>
                <a:latin typeface="Verdana" pitchFamily="34" charset="0"/>
              </a:rPr>
              <a:t>Wilson’s Disease: </a:t>
            </a:r>
            <a:r>
              <a:rPr lang="en-US" sz="2800" b="1" dirty="0" smtClean="0">
                <a:solidFill>
                  <a:srgbClr val="990000"/>
                </a:solidFill>
                <a:latin typeface="Verdana" pitchFamily="34" charset="0"/>
              </a:rPr>
              <a:t>Developmental, Speech, Psychiatric &amp; Counselling Issues</a:t>
            </a:r>
            <a:endParaRPr lang="en-US" sz="4000" b="1" dirty="0">
              <a:solidFill>
                <a:srgbClr val="990000"/>
              </a:solidFill>
              <a:latin typeface="Verdana" pitchFamily="34" charset="0"/>
            </a:endParaRPr>
          </a:p>
        </p:txBody>
      </p:sp>
      <p:sp>
        <p:nvSpPr>
          <p:cNvPr id="313349" name="Rectangle 5"/>
          <p:cNvSpPr>
            <a:spLocks noChangeArrowheads="1"/>
          </p:cNvSpPr>
          <p:nvPr/>
        </p:nvSpPr>
        <p:spPr bwMode="auto">
          <a:xfrm>
            <a:off x="174625" y="1998663"/>
            <a:ext cx="8969375" cy="38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170000"/>
              </a:lnSpc>
              <a:spcBef>
                <a:spcPct val="20000"/>
              </a:spcBef>
            </a:pPr>
            <a:r>
              <a:rPr lang="en-US" sz="1600" b="1" dirty="0" err="1">
                <a:latin typeface="Verdana" pitchFamily="34" charset="0"/>
              </a:rPr>
              <a:t>Sanjib</a:t>
            </a:r>
            <a:r>
              <a:rPr lang="en-US" sz="1600" b="1" dirty="0">
                <a:latin typeface="Verdana" pitchFamily="34" charset="0"/>
              </a:rPr>
              <a:t> </a:t>
            </a:r>
            <a:r>
              <a:rPr lang="en-US" sz="1600" b="1" dirty="0" smtClean="0">
                <a:latin typeface="Verdana" pitchFamily="34" charset="0"/>
              </a:rPr>
              <a:t>Sinha</a:t>
            </a:r>
          </a:p>
          <a:p>
            <a:pPr marL="342900" indent="-342900">
              <a:lnSpc>
                <a:spcPct val="170000"/>
              </a:lnSpc>
              <a:spcBef>
                <a:spcPct val="20000"/>
              </a:spcBef>
            </a:pPr>
            <a:r>
              <a:rPr lang="en-US" sz="1600" b="1" dirty="0" smtClean="0">
                <a:latin typeface="Verdana" pitchFamily="34" charset="0"/>
              </a:rPr>
              <a:t>Panelists : </a:t>
            </a:r>
          </a:p>
          <a:p>
            <a:pPr marL="742950" indent="-742950">
              <a:lnSpc>
                <a:spcPct val="170000"/>
              </a:lnSpc>
              <a:spcBef>
                <a:spcPct val="20000"/>
              </a:spcBef>
              <a:buAutoNum type="arabicPeriod"/>
            </a:pPr>
            <a:r>
              <a:rPr lang="en-US" sz="1600" b="1" dirty="0" smtClean="0">
                <a:latin typeface="Verdana" pitchFamily="34" charset="0"/>
              </a:rPr>
              <a:t>John Mathai</a:t>
            </a:r>
          </a:p>
          <a:p>
            <a:pPr marL="742950" indent="-742950">
              <a:lnSpc>
                <a:spcPct val="170000"/>
              </a:lnSpc>
              <a:spcBef>
                <a:spcPct val="20000"/>
              </a:spcBef>
              <a:buAutoNum type="arabicPeriod"/>
            </a:pPr>
            <a:r>
              <a:rPr lang="en-US" sz="1600" b="1" dirty="0" smtClean="0">
                <a:latin typeface="Verdana" pitchFamily="34" charset="0"/>
              </a:rPr>
              <a:t>N. </a:t>
            </a:r>
            <a:r>
              <a:rPr lang="en-US" sz="1600" b="1" dirty="0" err="1" smtClean="0">
                <a:latin typeface="Verdana" pitchFamily="34" charset="0"/>
              </a:rPr>
              <a:t>Shivshankar</a:t>
            </a:r>
            <a:endParaRPr lang="en-US" sz="1600" b="1" dirty="0" smtClean="0">
              <a:latin typeface="Verdana" pitchFamily="34" charset="0"/>
            </a:endParaRPr>
          </a:p>
          <a:p>
            <a:pPr marL="742950" indent="-742950">
              <a:lnSpc>
                <a:spcPct val="170000"/>
              </a:lnSpc>
              <a:spcBef>
                <a:spcPct val="20000"/>
              </a:spcBef>
              <a:buAutoNum type="arabicPeriod"/>
            </a:pPr>
            <a:r>
              <a:rPr lang="en-US" sz="1600" b="1" dirty="0" err="1" smtClean="0">
                <a:latin typeface="Verdana" pitchFamily="34" charset="0"/>
              </a:rPr>
              <a:t>Prashanth</a:t>
            </a:r>
            <a:r>
              <a:rPr lang="en-US" sz="1600" b="1" dirty="0" smtClean="0">
                <a:latin typeface="Verdana" pitchFamily="34" charset="0"/>
              </a:rPr>
              <a:t> LK</a:t>
            </a:r>
          </a:p>
          <a:p>
            <a:pPr marL="742950" indent="-742950">
              <a:lnSpc>
                <a:spcPct val="170000"/>
              </a:lnSpc>
              <a:spcBef>
                <a:spcPct val="20000"/>
              </a:spcBef>
              <a:buAutoNum type="arabicPeriod"/>
            </a:pPr>
            <a:r>
              <a:rPr lang="en-US" sz="1600" b="1" dirty="0" smtClean="0">
                <a:latin typeface="Verdana" pitchFamily="34" charset="0"/>
              </a:rPr>
              <a:t>Samir </a:t>
            </a:r>
            <a:r>
              <a:rPr lang="en-US" sz="1600" b="1" dirty="0" err="1" smtClean="0">
                <a:latin typeface="Verdana" pitchFamily="34" charset="0"/>
              </a:rPr>
              <a:t>Dalwai</a:t>
            </a:r>
            <a:endParaRPr lang="en-US" sz="1600" b="1" dirty="0" smtClean="0">
              <a:latin typeface="Verdana" pitchFamily="34" charset="0"/>
            </a:endParaRPr>
          </a:p>
          <a:p>
            <a:pPr marL="742950" indent="-742950">
              <a:lnSpc>
                <a:spcPct val="170000"/>
              </a:lnSpc>
              <a:spcBef>
                <a:spcPct val="20000"/>
              </a:spcBef>
              <a:buAutoNum type="arabicPeriod"/>
            </a:pPr>
            <a:r>
              <a:rPr lang="en-US" sz="1600" b="1" dirty="0" err="1" smtClean="0">
                <a:latin typeface="Verdana" pitchFamily="34" charset="0"/>
              </a:rPr>
              <a:t>Sohini</a:t>
            </a:r>
            <a:r>
              <a:rPr lang="en-US" sz="1600" b="1" dirty="0" smtClean="0">
                <a:latin typeface="Verdana" pitchFamily="34" charset="0"/>
              </a:rPr>
              <a:t> Chatterjee</a:t>
            </a:r>
            <a:endParaRPr lang="en-IN" sz="1600" b="1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78277" y="10668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 (voice quality) universally affected in these patients.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altLang="en-US" sz="2400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u="sng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Acoustic analysis</a:t>
            </a:r>
            <a:r>
              <a:rPr lang="en-US" altLang="en-US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revealed that the neuromuscular control over the vibratory pattern of the vocal cords is altered.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1" y="3810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NIMHANS Study on acoustic analysis</a:t>
            </a:r>
            <a:endParaRPr lang="en-I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232745"/>
              </p:ext>
            </p:extLst>
          </p:nvPr>
        </p:nvGraphicFramePr>
        <p:xfrm>
          <a:off x="2819400" y="2514600"/>
          <a:ext cx="6001966" cy="1447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Bitmap Image" r:id="rId3" imgW="5525271" imgH="914286" progId="PBrush">
                  <p:embed/>
                </p:oleObj>
              </mc:Choice>
              <mc:Fallback>
                <p:oleObj name="Bitmap Image" r:id="rId3" imgW="5525271" imgH="91428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14600"/>
                        <a:ext cx="6001966" cy="1447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30220" y="317667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kern="0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en-US" altLang="en-US" u="sng" kern="0" dirty="0">
                <a:solidFill>
                  <a:srgbClr val="000000"/>
                </a:solidFill>
                <a:latin typeface="Arial" charset="0"/>
              </a:rPr>
              <a:t>ontrol, Male,24yrs</a:t>
            </a:r>
            <a:r>
              <a:rPr lang="en-US" altLang="en-US" kern="0" dirty="0">
                <a:solidFill>
                  <a:srgbClr val="000000"/>
                </a:solidFill>
                <a:latin typeface="Arial" charset="0"/>
              </a:rPr>
              <a:t> 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90208" y="4451335"/>
            <a:ext cx="19050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u="sng" kern="0" dirty="0" smtClean="0">
                <a:solidFill>
                  <a:srgbClr val="000000"/>
                </a:solidFill>
              </a:rPr>
              <a:t>Case N, Male</a:t>
            </a:r>
            <a:endParaRPr lang="en-US" altLang="en-US" kern="0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4600" y="5891374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dirty="0">
                <a:solidFill>
                  <a:srgbClr val="000000"/>
                </a:solidFill>
                <a:latin typeface="Arial" charset="0"/>
              </a:rPr>
              <a:t>Abnormal morphology-Abrupt glottal onset (a), prolonged closing gesture (b); Lower </a:t>
            </a:r>
            <a:r>
              <a:rPr lang="en-US" altLang="en-US" kern="0" dirty="0" smtClean="0">
                <a:solidFill>
                  <a:srgbClr val="000000"/>
                </a:solidFill>
                <a:latin typeface="Arial" charset="0"/>
              </a:rPr>
              <a:t>Speed </a:t>
            </a:r>
            <a:r>
              <a:rPr lang="en-US" altLang="en-US" kern="0" dirty="0">
                <a:solidFill>
                  <a:srgbClr val="000000"/>
                </a:solidFill>
                <a:latin typeface="Arial" charset="0"/>
              </a:rPr>
              <a:t>quotient  </a:t>
            </a: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7282702"/>
              </p:ext>
            </p:extLst>
          </p:nvPr>
        </p:nvGraphicFramePr>
        <p:xfrm>
          <a:off x="3124200" y="3886200"/>
          <a:ext cx="5638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Bitmap Image" r:id="rId5" imgW="2228571" imgH="1066667" progId="Paint.Picture">
                  <p:embed/>
                </p:oleObj>
              </mc:Choice>
              <mc:Fallback>
                <p:oleObj name="Bitmap Image" r:id="rId5" imgW="2228571" imgH="106666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86200"/>
                        <a:ext cx="56388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1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891" y="762000"/>
            <a:ext cx="2637006" cy="120032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 of Speech Intervention  (Therapy)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2723" y="685800"/>
            <a:ext cx="5105400" cy="1200329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Reacquiring and generalization of the skills.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social participation.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3800" y="2671464"/>
            <a:ext cx="5063247" cy="830997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Targeting simple to complex </a:t>
            </a:r>
            <a:r>
              <a:rPr lang="en-I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</a:t>
            </a:r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-motor 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799" y="3516868"/>
            <a:ext cx="3950079" cy="46166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Targeting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891" y="2685871"/>
            <a:ext cx="2637006" cy="83099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Focus of Speech Intervention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6556" y="4894023"/>
            <a:ext cx="1790700" cy="830997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Phonatory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Resonatory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62200" y="3978533"/>
            <a:ext cx="1379706" cy="83874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600" y="4894023"/>
            <a:ext cx="1619354" cy="46166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65498" y="4847856"/>
            <a:ext cx="1686680" cy="46166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Articulatory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599" y="4847855"/>
            <a:ext cx="1194558" cy="461665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Prosody</a:t>
            </a:r>
            <a:endParaRPr lang="en-I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12723" y="3978533"/>
            <a:ext cx="630677" cy="838745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38800" y="4055278"/>
            <a:ext cx="0" cy="76200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400800" y="3978533"/>
            <a:ext cx="990600" cy="74586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1447800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85800"/>
            <a:ext cx="2365442" cy="59400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support – postural adjustments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Increase</a:t>
            </a:r>
          </a:p>
          <a:p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inhalation and exhalation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Prolongation of vowel during exhalation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Respiratory flexibility – Use of breath support to produce various stress patterns on words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9647" y="624430"/>
            <a:ext cx="2851016" cy="594008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Improving Voice Quality: Postural adjustment and relaxation therapy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I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optimizing </a:t>
            </a:r>
            <a:r>
              <a:rPr lang="en-I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function of vocal </a:t>
            </a:r>
            <a:r>
              <a:rPr lang="en-IN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chords: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on voiced vs voiceless components (voice vs whisper) to 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Prolongation of vowel during exhalation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Velo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-pharyngeal competency – nasal vs oral air flow pattern; nasal vs non-nasal sound production</a:t>
            </a:r>
          </a:p>
          <a:p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Voice modulation training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9647" y="152400"/>
            <a:ext cx="3013953" cy="4001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Phonatory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Resonatory</a:t>
            </a:r>
            <a:endParaRPr lang="en-I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50779"/>
            <a:ext cx="1371600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Articulatory</a:t>
            </a:r>
            <a:endParaRPr lang="en-IN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1888" y="685800"/>
            <a:ext cx="2667000" cy="563231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Accuracy, direction and range of speech movements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Modelling speech production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Cueing techniques for placement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Perceptual judgement training 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Speech pacing – syllabication</a:t>
            </a:r>
          </a:p>
          <a:p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Pitch and loudness processing</a:t>
            </a:r>
          </a:p>
        </p:txBody>
      </p:sp>
    </p:spTree>
    <p:extLst>
      <p:ext uri="{BB962C8B-B14F-4D97-AF65-F5344CB8AC3E}">
        <p14:creationId xmlns:p14="http://schemas.microsoft.com/office/powerpoint/2010/main" val="63269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245" y="1828800"/>
            <a:ext cx="3562349" cy="30511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IN" dirty="0" smtClean="0"/>
              <a:t>                       </a:t>
            </a:r>
          </a:p>
          <a:p>
            <a:r>
              <a:rPr lang="en-IN" dirty="0" smtClean="0">
                <a:solidFill>
                  <a:srgbClr val="00B050"/>
                </a:solidFill>
              </a:rPr>
              <a:t>Dysarthria profile: </a:t>
            </a:r>
          </a:p>
          <a:p>
            <a:pPr marL="0" indent="0">
              <a:buNone/>
            </a:pPr>
            <a:r>
              <a:rPr lang="en-IN" dirty="0"/>
              <a:t>Prosodic insufficiency </a:t>
            </a:r>
          </a:p>
          <a:p>
            <a:pPr marL="0" indent="0">
              <a:buNone/>
            </a:pPr>
            <a:r>
              <a:rPr lang="en-IN" dirty="0"/>
              <a:t>Articulatory – resonatory incompetence</a:t>
            </a:r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dirty="0" smtClean="0"/>
              <a:t>Greater  component of hyperkinetic dysarthria </a:t>
            </a:r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4" name="140806-131857_ Spe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"/>
          </a:blip>
          <a:stretch>
            <a:fillRect/>
          </a:stretch>
        </p:blipFill>
        <p:spPr>
          <a:xfrm>
            <a:off x="5794132" y="2378964"/>
            <a:ext cx="3296187" cy="3244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4132" y="4419600"/>
            <a:ext cx="3242508" cy="8382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4131" y="2378964"/>
            <a:ext cx="3296187" cy="143103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1828800" cy="729609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IN" sz="27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C1: 18 Y/M </a:t>
            </a:r>
            <a:endParaRPr lang="en-IN" b="1" dirty="0">
              <a:solidFill>
                <a:srgbClr val="00B050"/>
              </a:solidFill>
            </a:endParaRPr>
          </a:p>
        </p:txBody>
      </p:sp>
      <p:pic>
        <p:nvPicPr>
          <p:cNvPr id="8" name="Picture 7" descr="NIMHANS 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5860"/>
            <a:ext cx="1307704" cy="138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219200"/>
            <a:ext cx="369479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IN" sz="2800" b="1" dirty="0">
                <a:solidFill>
                  <a:prstClr val="black"/>
                </a:solidFill>
              </a:rPr>
              <a:t>Speech </a:t>
            </a:r>
            <a:r>
              <a:rPr lang="en-IN" sz="2800" b="1" dirty="0" smtClean="0">
                <a:solidFill>
                  <a:prstClr val="black"/>
                </a:solidFill>
              </a:rPr>
              <a:t>Status: Baseline</a:t>
            </a:r>
            <a:endParaRPr lang="en-IN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85800"/>
            <a:ext cx="5293005" cy="533400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Speech Status with Management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40807-16343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2664" y="2561591"/>
            <a:ext cx="3718256" cy="3717917"/>
          </a:xfrm>
        </p:spPr>
      </p:pic>
      <p:pic>
        <p:nvPicPr>
          <p:cNvPr id="5" name="140806-132506 _Therapy bilabial Word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901" y="1750441"/>
            <a:ext cx="3059212" cy="3059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12192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Auditory and visual feed back</a:t>
            </a:r>
            <a:endParaRPr lang="en-I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2514600"/>
            <a:ext cx="3756319" cy="137159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76800" y="4680467"/>
            <a:ext cx="3770911" cy="164413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4901" y="3168763"/>
            <a:ext cx="3081474" cy="164413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639" y="1750441"/>
            <a:ext cx="3081474" cy="84846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152400"/>
            <a:ext cx="1828800" cy="729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spcBef>
                <a:spcPts val="1000"/>
              </a:spcBef>
            </a:pPr>
            <a:r>
              <a:rPr lang="en-IN" sz="27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C1: 18 Y/M </a:t>
            </a:r>
            <a:endParaRPr lang="en-IN" b="1" dirty="0">
              <a:solidFill>
                <a:srgbClr val="00B050"/>
              </a:solidFill>
            </a:endParaRPr>
          </a:p>
        </p:txBody>
      </p:sp>
      <p:pic>
        <p:nvPicPr>
          <p:cNvPr id="13" name="Picture 12" descr="NIMHANS log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5860"/>
            <a:ext cx="1307704" cy="138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04264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Speech is difficult to produce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1288223"/>
            <a:ext cx="942887" cy="52322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</a:t>
            </a:r>
            <a:endParaRPr lang="en-I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2846961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2846961"/>
            <a:ext cx="1966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Gadget based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5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534400" cy="3810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0099"/>
                </a:solidFill>
              </a:rPr>
              <a:t>What is Role of Child Psychologist in WD?</a:t>
            </a:r>
          </a:p>
        </p:txBody>
      </p:sp>
    </p:spTree>
    <p:extLst>
      <p:ext uri="{BB962C8B-B14F-4D97-AF65-F5344CB8AC3E}">
        <p14:creationId xmlns:p14="http://schemas.microsoft.com/office/powerpoint/2010/main" val="28510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9600" cy="3200400"/>
          </a:xfrm>
        </p:spPr>
        <p:txBody>
          <a:bodyPr/>
          <a:lstStyle/>
          <a:p>
            <a:r>
              <a:rPr lang="en-US" sz="5400" dirty="0" smtClean="0">
                <a:solidFill>
                  <a:srgbClr val="000099"/>
                </a:solidFill>
              </a:rPr>
              <a:t>A Survey of Knowledge &amp; Understanding of the Disease</a:t>
            </a:r>
            <a:endParaRPr lang="en-IN" sz="5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99"/>
                </a:solidFill>
              </a:rPr>
              <a:t>Children has motor </a:t>
            </a:r>
            <a:r>
              <a:rPr lang="en-US" sz="6000" dirty="0" smtClean="0">
                <a:solidFill>
                  <a:srgbClr val="000099"/>
                </a:solidFill>
              </a:rPr>
              <a:t>disability – Role of Rehabilitative Measures</a:t>
            </a:r>
            <a:endParaRPr lang="en-IN" sz="6000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endParaRPr lang="en-IN" sz="6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200400"/>
            <a:ext cx="8077200" cy="1600200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Children’s Liver Foundation,</a:t>
            </a:r>
          </a:p>
          <a:p>
            <a:r>
              <a:rPr lang="en-IN" sz="2800" dirty="0" smtClean="0">
                <a:solidFill>
                  <a:srgbClr val="C00000"/>
                </a:solidFill>
              </a:rPr>
              <a:t>New Horizons Health and Research Foundation,</a:t>
            </a:r>
          </a:p>
          <a:p>
            <a:r>
              <a:rPr lang="en-IN" sz="2800" dirty="0" smtClean="0">
                <a:solidFill>
                  <a:srgbClr val="C00000"/>
                </a:solidFill>
              </a:rPr>
              <a:t>Indian Academy of Pediatrics, Mumbai</a:t>
            </a:r>
          </a:p>
          <a:p>
            <a:r>
              <a:rPr lang="en-IN" sz="2800" dirty="0" smtClean="0">
                <a:solidFill>
                  <a:srgbClr val="C00000"/>
                </a:solidFill>
              </a:rPr>
              <a:t>March 2017</a:t>
            </a:r>
          </a:p>
          <a:p>
            <a:r>
              <a:rPr lang="en-IN" sz="2800" i="1" dirty="0" err="1" smtClean="0">
                <a:solidFill>
                  <a:srgbClr val="C00000"/>
                </a:solidFill>
              </a:rPr>
              <a:t>Aabha</a:t>
            </a:r>
            <a:r>
              <a:rPr lang="en-IN" sz="2800" i="1" dirty="0" smtClean="0">
                <a:solidFill>
                  <a:srgbClr val="C00000"/>
                </a:solidFill>
              </a:rPr>
              <a:t> </a:t>
            </a:r>
            <a:r>
              <a:rPr lang="en-IN" sz="2800" i="1" dirty="0" err="1" smtClean="0">
                <a:solidFill>
                  <a:srgbClr val="C00000"/>
                </a:solidFill>
              </a:rPr>
              <a:t>Nagral</a:t>
            </a:r>
            <a:r>
              <a:rPr lang="en-IN" sz="2800" i="1" dirty="0" smtClean="0">
                <a:solidFill>
                  <a:srgbClr val="C00000"/>
                </a:solidFill>
              </a:rPr>
              <a:t>, Samir Dalwai, Rashid Merchant, </a:t>
            </a:r>
            <a:r>
              <a:rPr lang="en-IN" sz="2800" i="1" dirty="0" err="1" smtClean="0">
                <a:solidFill>
                  <a:srgbClr val="C00000"/>
                </a:solidFill>
              </a:rPr>
              <a:t>Ameya</a:t>
            </a:r>
            <a:r>
              <a:rPr lang="en-IN" sz="2800" i="1" dirty="0" smtClean="0">
                <a:solidFill>
                  <a:srgbClr val="C00000"/>
                </a:solidFill>
              </a:rPr>
              <a:t> </a:t>
            </a:r>
            <a:r>
              <a:rPr lang="en-IN" sz="2800" i="1" dirty="0" err="1" smtClean="0">
                <a:solidFill>
                  <a:srgbClr val="C00000"/>
                </a:solidFill>
              </a:rPr>
              <a:t>Bondre</a:t>
            </a:r>
            <a:r>
              <a:rPr lang="en-IN" sz="2800" i="1" dirty="0" smtClean="0">
                <a:solidFill>
                  <a:srgbClr val="C00000"/>
                </a:solidFill>
              </a:rPr>
              <a:t>, </a:t>
            </a:r>
            <a:r>
              <a:rPr lang="en-IN" sz="2800" i="1" dirty="0" err="1" smtClean="0">
                <a:solidFill>
                  <a:srgbClr val="C00000"/>
                </a:solidFill>
              </a:rPr>
              <a:t>Krittika</a:t>
            </a:r>
            <a:r>
              <a:rPr lang="en-IN" sz="2800" i="1" dirty="0" smtClean="0">
                <a:solidFill>
                  <a:srgbClr val="C00000"/>
                </a:solidFill>
              </a:rPr>
              <a:t> </a:t>
            </a:r>
            <a:r>
              <a:rPr lang="en-IN" sz="2800" i="1" dirty="0" err="1" smtClean="0">
                <a:solidFill>
                  <a:srgbClr val="C00000"/>
                </a:solidFill>
              </a:rPr>
              <a:t>Malhotra</a:t>
            </a:r>
            <a:r>
              <a:rPr lang="en-IN" sz="2800" i="1" dirty="0" smtClean="0">
                <a:solidFill>
                  <a:srgbClr val="C00000"/>
                </a:solidFill>
              </a:rPr>
              <a:t>, Sohini Chatterjee</a:t>
            </a:r>
            <a:endParaRPr lang="en-IN" sz="2800" i="1" dirty="0">
              <a:solidFill>
                <a:srgbClr val="C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/>
          <a:lstStyle/>
          <a:p>
            <a:r>
              <a:rPr lang="en-IN" dirty="0" smtClean="0"/>
              <a:t>Wilson Disease:</a:t>
            </a:r>
            <a:br>
              <a:rPr lang="en-IN" dirty="0" smtClean="0"/>
            </a:br>
            <a:r>
              <a:rPr lang="en-IN" dirty="0" smtClean="0"/>
              <a:t>A Survey from Mumbai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87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101" name="Picture 5" descr="panneauWilson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2455" r="1740" b="3265"/>
          <a:stretch>
            <a:fillRect/>
          </a:stretch>
        </p:blipFill>
        <p:spPr bwMode="auto">
          <a:xfrm>
            <a:off x="0" y="268288"/>
            <a:ext cx="9144000" cy="658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2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9" t="2982" r="41057" b="51431"/>
          <a:stretch>
            <a:fillRect/>
          </a:stretch>
        </p:blipFill>
        <p:spPr bwMode="auto">
          <a:xfrm>
            <a:off x="3265488" y="4876800"/>
            <a:ext cx="16764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2103" name="Rectangle 7"/>
          <p:cNvSpPr>
            <a:spLocks noChangeArrowheads="1"/>
          </p:cNvSpPr>
          <p:nvPr/>
        </p:nvSpPr>
        <p:spPr bwMode="auto">
          <a:xfrm>
            <a:off x="4953000" y="4876800"/>
            <a:ext cx="2286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pic>
        <p:nvPicPr>
          <p:cNvPr id="772104" name="Picture 8" descr="liver - cirrhosi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3850"/>
            <a:ext cx="2286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2105" name="Oval 9"/>
          <p:cNvSpPr>
            <a:spLocks noChangeArrowheads="1"/>
          </p:cNvSpPr>
          <p:nvPr/>
        </p:nvSpPr>
        <p:spPr bwMode="auto">
          <a:xfrm>
            <a:off x="3581400" y="1752600"/>
            <a:ext cx="1066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/>
              <a:t>Liver</a:t>
            </a:r>
          </a:p>
        </p:txBody>
      </p:sp>
      <p:sp>
        <p:nvSpPr>
          <p:cNvPr id="772107" name="Oval 11"/>
          <p:cNvSpPr>
            <a:spLocks noChangeArrowheads="1"/>
          </p:cNvSpPr>
          <p:nvPr/>
        </p:nvSpPr>
        <p:spPr bwMode="auto">
          <a:xfrm>
            <a:off x="0" y="3276600"/>
            <a:ext cx="1524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Autonomic</a:t>
            </a:r>
          </a:p>
        </p:txBody>
      </p:sp>
      <p:sp>
        <p:nvSpPr>
          <p:cNvPr id="772109" name="Oval 13"/>
          <p:cNvSpPr>
            <a:spLocks noChangeArrowheads="1"/>
          </p:cNvSpPr>
          <p:nvPr/>
        </p:nvSpPr>
        <p:spPr bwMode="auto">
          <a:xfrm>
            <a:off x="228600" y="2209800"/>
            <a:ext cx="1676400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/>
              <a:t>Genitourinary</a:t>
            </a:r>
          </a:p>
        </p:txBody>
      </p:sp>
      <p:sp>
        <p:nvSpPr>
          <p:cNvPr id="772111" name="Line 15"/>
          <p:cNvSpPr>
            <a:spLocks noChangeShapeType="1"/>
          </p:cNvSpPr>
          <p:nvPr/>
        </p:nvSpPr>
        <p:spPr bwMode="auto">
          <a:xfrm>
            <a:off x="1905000" y="2590800"/>
            <a:ext cx="17526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72112" name="Text Box 16"/>
          <p:cNvSpPr txBox="1">
            <a:spLocks noChangeArrowheads="1"/>
          </p:cNvSpPr>
          <p:nvPr/>
        </p:nvSpPr>
        <p:spPr bwMode="auto">
          <a:xfrm>
            <a:off x="5486400" y="6643688"/>
            <a:ext cx="23399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b="1">
                <a:solidFill>
                  <a:schemeClr val="bg2"/>
                </a:solidFill>
              </a:rPr>
              <a:t>seizures</a:t>
            </a:r>
          </a:p>
        </p:txBody>
      </p:sp>
      <p:sp>
        <p:nvSpPr>
          <p:cNvPr id="772113" name="Text Box 17"/>
          <p:cNvSpPr txBox="1">
            <a:spLocks noChangeArrowheads="1"/>
          </p:cNvSpPr>
          <p:nvPr/>
        </p:nvSpPr>
        <p:spPr bwMode="auto">
          <a:xfrm>
            <a:off x="6553200" y="2286000"/>
            <a:ext cx="893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2"/>
                </a:solidFill>
              </a:rPr>
              <a:t>Fracture</a:t>
            </a:r>
          </a:p>
        </p:txBody>
      </p:sp>
      <p:sp>
        <p:nvSpPr>
          <p:cNvPr id="772114" name="Text Box 18"/>
          <p:cNvSpPr txBox="1">
            <a:spLocks noChangeArrowheads="1"/>
          </p:cNvSpPr>
          <p:nvPr/>
        </p:nvSpPr>
        <p:spPr bwMode="auto">
          <a:xfrm>
            <a:off x="6554788" y="3519488"/>
            <a:ext cx="1370012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300" b="1">
                <a:solidFill>
                  <a:schemeClr val="bg2"/>
                </a:solidFill>
              </a:rPr>
              <a:t>Hypersplenism</a:t>
            </a:r>
          </a:p>
        </p:txBody>
      </p:sp>
      <p:sp>
        <p:nvSpPr>
          <p:cNvPr id="772115" name="Oval 19"/>
          <p:cNvSpPr>
            <a:spLocks noChangeArrowheads="1"/>
          </p:cNvSpPr>
          <p:nvPr/>
        </p:nvSpPr>
        <p:spPr bwMode="auto">
          <a:xfrm>
            <a:off x="2133600" y="3733800"/>
            <a:ext cx="9906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72116" name="Oval 20"/>
          <p:cNvSpPr>
            <a:spLocks noChangeArrowheads="1"/>
          </p:cNvSpPr>
          <p:nvPr/>
        </p:nvSpPr>
        <p:spPr bwMode="auto">
          <a:xfrm>
            <a:off x="4267200" y="4495800"/>
            <a:ext cx="990600" cy="457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72117" name="Text Box 21"/>
          <p:cNvSpPr txBox="1">
            <a:spLocks noChangeArrowheads="1"/>
          </p:cNvSpPr>
          <p:nvPr/>
        </p:nvSpPr>
        <p:spPr bwMode="auto">
          <a:xfrm>
            <a:off x="60325" y="128588"/>
            <a:ext cx="2911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Multisystem Involvement</a:t>
            </a:r>
          </a:p>
        </p:txBody>
      </p:sp>
      <p:sp>
        <p:nvSpPr>
          <p:cNvPr id="772118" name="Text Box 22"/>
          <p:cNvSpPr txBox="1">
            <a:spLocks noChangeArrowheads="1"/>
          </p:cNvSpPr>
          <p:nvPr/>
        </p:nvSpPr>
        <p:spPr bwMode="auto">
          <a:xfrm>
            <a:off x="0" y="5813425"/>
            <a:ext cx="1546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2"/>
                </a:solidFill>
              </a:rPr>
              <a:t>Sunflower cataract</a:t>
            </a:r>
            <a:endParaRPr lang="en-IN" sz="12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>
                <a:solidFill>
                  <a:srgbClr val="C00000"/>
                </a:solidFill>
              </a:rPr>
              <a:t>Survey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dirty="0" smtClean="0"/>
              <a:t>Respondents: Caregivers of individuals with Wilson disease or the patients themselves </a:t>
            </a:r>
          </a:p>
          <a:p>
            <a:endParaRPr lang="en-IN" dirty="0" smtClean="0"/>
          </a:p>
          <a:p>
            <a:r>
              <a:rPr lang="en-IN" dirty="0" smtClean="0"/>
              <a:t>Total sample size: 21 (10 boys, 11 girls)</a:t>
            </a:r>
          </a:p>
          <a:p>
            <a:endParaRPr lang="en-IN" dirty="0" smtClean="0"/>
          </a:p>
          <a:p>
            <a:r>
              <a:rPr lang="en-IN" dirty="0" smtClean="0"/>
              <a:t>Average current age of the individual with Wilson disease: 17 years 3 months</a:t>
            </a:r>
          </a:p>
          <a:p>
            <a:endParaRPr lang="en-IN" dirty="0" smtClean="0"/>
          </a:p>
          <a:p>
            <a:r>
              <a:rPr lang="en-IN" dirty="0" smtClean="0"/>
              <a:t>Age range: 7 to 39 years</a:t>
            </a:r>
          </a:p>
          <a:p>
            <a:endParaRPr lang="en-IN" dirty="0" smtClean="0"/>
          </a:p>
          <a:p>
            <a:r>
              <a:rPr lang="en-IN" dirty="0" smtClean="0"/>
              <a:t>Question-wise analysis and graphical data (further slides)</a:t>
            </a:r>
          </a:p>
          <a:p>
            <a:endParaRPr lang="en-IN" dirty="0" smtClean="0"/>
          </a:p>
          <a:p>
            <a:endParaRPr lang="en-IN" dirty="0" smtClean="0"/>
          </a:p>
          <a:p>
            <a:pPr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89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0" y="533400"/>
          <a:ext cx="91440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03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457200" y="609600"/>
          <a:ext cx="8382000" cy="5516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05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304800"/>
          <a:ext cx="9144000" cy="632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30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381000" y="457200"/>
          <a:ext cx="84582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4538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Table of milestones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IN" dirty="0" smtClean="0"/>
              <a:t>Number of respondents who achieved specific milestones at specific ages </a:t>
            </a:r>
          </a:p>
          <a:p>
            <a:r>
              <a:rPr lang="en-IN" dirty="0" smtClean="0"/>
              <a:t>Milestone delay marked in red.</a:t>
            </a:r>
          </a:p>
          <a:p>
            <a:pPr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95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-4"/>
          <a:ext cx="9143999" cy="6857998"/>
        </p:xfrm>
        <a:graphic>
          <a:graphicData uri="http://schemas.openxmlformats.org/drawingml/2006/table">
            <a:tbl>
              <a:tblPr/>
              <a:tblGrid>
                <a:gridCol w="1371600"/>
                <a:gridCol w="1066800"/>
                <a:gridCol w="685800"/>
                <a:gridCol w="990600"/>
                <a:gridCol w="990600"/>
                <a:gridCol w="838200"/>
                <a:gridCol w="914400"/>
                <a:gridCol w="1143000"/>
                <a:gridCol w="1142999"/>
              </a:tblGrid>
              <a:tr h="117588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Age ranges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Neck holding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Rolling over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Sitting without support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Standing without support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Walking without support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Babbling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One meaningful word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Two meaningful word phrase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18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 months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6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 years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630" marR="6630" marT="66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557"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respondents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4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Multi Disciplinary Evaluation </a:t>
            </a:r>
            <a:endParaRPr lang="en-US" sz="3200" dirty="0" smtClean="0"/>
          </a:p>
          <a:p>
            <a:r>
              <a:rPr lang="en-US" sz="3200" dirty="0" smtClean="0"/>
              <a:t>Early Intervention</a:t>
            </a:r>
          </a:p>
          <a:p>
            <a:r>
              <a:rPr lang="en-US" sz="3200" dirty="0" smtClean="0"/>
              <a:t>Awareness among  Pediatricians, Teachers.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634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" y="0"/>
            <a:ext cx="9118600" cy="6629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 smtClean="0">
                <a:solidFill>
                  <a:srgbClr val="000099"/>
                </a:solidFill>
              </a:rPr>
              <a:t>Life Long Medications / Compliance – Importance?</a:t>
            </a:r>
          </a:p>
          <a:p>
            <a:pPr marL="0" indent="0" algn="ctr">
              <a:buNone/>
            </a:pPr>
            <a:endParaRPr lang="en-US" sz="6000" dirty="0">
              <a:solidFill>
                <a:srgbClr val="000099"/>
              </a:solidFill>
            </a:endParaRPr>
          </a:p>
          <a:p>
            <a:pPr marL="0" indent="0" algn="ctr">
              <a:buNone/>
            </a:pPr>
            <a:r>
              <a:rPr lang="en-US" sz="6000" dirty="0" smtClean="0">
                <a:solidFill>
                  <a:srgbClr val="000099"/>
                </a:solidFill>
              </a:rPr>
              <a:t>Issues Related to Cost &amp; Side effects of Therapy</a:t>
            </a:r>
            <a:endParaRPr lang="en-IN" sz="6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7200" cy="2286000"/>
          </a:xfrm>
        </p:spPr>
        <p:txBody>
          <a:bodyPr/>
          <a:lstStyle/>
          <a:p>
            <a:r>
              <a:rPr lang="en-US" sz="4400" dirty="0" smtClean="0">
                <a:solidFill>
                  <a:srgbClr val="000099"/>
                </a:solidFill>
              </a:rPr>
              <a:t>Hepatic Wilson’s Disease diagnosed by Pediatrician – What Next?</a:t>
            </a:r>
            <a:endParaRPr lang="en-IN" sz="4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0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25195" r="3703" b="12468"/>
          <a:stretch>
            <a:fillRect/>
          </a:stretch>
        </p:blipFill>
        <p:spPr>
          <a:xfrm>
            <a:off x="762000" y="152400"/>
            <a:ext cx="7696200" cy="1143000"/>
          </a:xfrm>
          <a:noFill/>
          <a:ln/>
        </p:spPr>
      </p:pic>
      <p:pic>
        <p:nvPicPr>
          <p:cNvPr id="3174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4976" r="3337" b="87109"/>
          <a:stretch>
            <a:fillRect/>
          </a:stretch>
        </p:blipFill>
        <p:spPr bwMode="auto">
          <a:xfrm>
            <a:off x="0" y="14478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48" name="Text Box 8"/>
          <p:cNvSpPr txBox="1">
            <a:spLocks noChangeArrowheads="1"/>
          </p:cNvSpPr>
          <p:nvPr/>
        </p:nvSpPr>
        <p:spPr bwMode="auto">
          <a:xfrm>
            <a:off x="2209800" y="1828800"/>
            <a:ext cx="4191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rgbClr val="800000"/>
                </a:solidFill>
              </a:rPr>
              <a:t>Phenotypic Characteristics</a:t>
            </a:r>
          </a:p>
        </p:txBody>
      </p:sp>
      <p:sp>
        <p:nvSpPr>
          <p:cNvPr id="317454" name="Text Box 14"/>
          <p:cNvSpPr txBox="1">
            <a:spLocks noChangeArrowheads="1"/>
          </p:cNvSpPr>
          <p:nvPr/>
        </p:nvSpPr>
        <p:spPr bwMode="auto">
          <a:xfrm>
            <a:off x="288925" y="5715000"/>
            <a:ext cx="65849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>
                <a:solidFill>
                  <a:srgbClr val="1C1C1C"/>
                </a:solidFill>
              </a:rPr>
              <a:t>M:F			196:86</a:t>
            </a:r>
            <a:endParaRPr lang="en-US" sz="1600" b="1"/>
          </a:p>
          <a:p>
            <a:pPr>
              <a:lnSpc>
                <a:spcPct val="150000"/>
              </a:lnSpc>
            </a:pPr>
            <a:r>
              <a:rPr lang="en-US" sz="1600" b="1"/>
              <a:t>Duration of Illness		841.6</a:t>
            </a:r>
            <a:r>
              <a:rPr lang="en-US" sz="1600" b="1">
                <a:cs typeface="Arial" charset="0"/>
              </a:rPr>
              <a:t>±1098.7 days (0 to 7300 days)</a:t>
            </a:r>
            <a:r>
              <a:rPr lang="en-US" sz="1600" b="1"/>
              <a:t>	</a:t>
            </a:r>
          </a:p>
        </p:txBody>
      </p:sp>
      <p:sp>
        <p:nvSpPr>
          <p:cNvPr id="317457" name="Text Box 17"/>
          <p:cNvSpPr txBox="1">
            <a:spLocks noChangeArrowheads="1"/>
          </p:cNvSpPr>
          <p:nvPr/>
        </p:nvSpPr>
        <p:spPr bwMode="auto">
          <a:xfrm>
            <a:off x="4343400" y="6477000"/>
            <a:ext cx="470376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99"/>
                </a:solidFill>
              </a:rPr>
              <a:t>Taly AB, Meenakshi-Sundaram S, Sinha S, et al. Medicine 2007;82 (2): 112-119 </a:t>
            </a:r>
            <a:endParaRPr lang="en-IN" sz="1000">
              <a:solidFill>
                <a:srgbClr val="000099"/>
              </a:solidFill>
            </a:endParaRPr>
          </a:p>
        </p:txBody>
      </p:sp>
      <p:graphicFrame>
        <p:nvGraphicFramePr>
          <p:cNvPr id="317782" name="Group 342"/>
          <p:cNvGraphicFramePr>
            <a:graphicFrameLocks noGrp="1"/>
          </p:cNvGraphicFramePr>
          <p:nvPr>
            <p:ph/>
          </p:nvPr>
        </p:nvGraphicFramePr>
        <p:xfrm>
          <a:off x="228600" y="2438400"/>
          <a:ext cx="8763000" cy="3143252"/>
        </p:xfrm>
        <a:graphic>
          <a:graphicData uri="http://schemas.openxmlformats.org/drawingml/2006/table">
            <a:tbl>
              <a:tblPr/>
              <a:tblGrid>
                <a:gridCol w="2209800"/>
                <a:gridCol w="685800"/>
                <a:gridCol w="990600"/>
                <a:gridCol w="1219200"/>
                <a:gridCol w="1752600"/>
                <a:gridCol w="19050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IN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Duration of illness (months)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H/o jaundice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Hepatic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10.9±3 .9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13.3±18.7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41/42 (97.6 %)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Hepato-neurological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18.8±7.5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35.1±36.4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9/10 (97.5 %)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Neurological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16.8±8.3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29.3±33.2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59/189 * (31.2 %)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Pure psychiatric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24.1±4.9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43.0±25.4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1/6 *(16.6 %)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Osseomuscular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23.0±9.1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103.7±104.4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1/5 *(20.0 %)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Presymptomatic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10.2±6.1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----*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----*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784" name="Line 344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317785" name="Picture 3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9533" r="46875" b="73631"/>
          <a:stretch>
            <a:fillRect/>
          </a:stretch>
        </p:blipFill>
        <p:spPr bwMode="auto">
          <a:xfrm>
            <a:off x="0" y="0"/>
            <a:ext cx="3200400" cy="54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10600" cy="762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800000"/>
                </a:solidFill>
              </a:rPr>
              <a:t>Wilson’s Disease: Challenges faced !!</a:t>
            </a:r>
          </a:p>
        </p:txBody>
      </p:sp>
      <p:sp>
        <p:nvSpPr>
          <p:cNvPr id="82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High diagnostic errors &amp; delays: Implications ----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Sibling screening: Gap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Compliance with special reference to gender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Life long treatment &amp; Financial Issues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Lack of support from Pharmaceutical sectors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Involvement of NGO!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Impairment, Disability, QOL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Lack of facility even at tertiary care (Medical </a:t>
            </a:r>
            <a:r>
              <a:rPr lang="en-US" sz="2800" dirty="0" smtClean="0"/>
              <a:t>colleges level)</a:t>
            </a:r>
            <a:r>
              <a:rPr lang="en-US" sz="2800" dirty="0"/>
              <a:t>	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Mutations are many: what do they mean!</a:t>
            </a:r>
            <a:endParaRPr lang="en-US" sz="2800" dirty="0"/>
          </a:p>
        </p:txBody>
      </p:sp>
      <p:pic>
        <p:nvPicPr>
          <p:cNvPr id="828420" name="Picture 4" descr="Wils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6053" r="5536" b="17101"/>
          <a:stretch>
            <a:fillRect/>
          </a:stretch>
        </p:blipFill>
        <p:spPr bwMode="auto">
          <a:xfrm>
            <a:off x="7010400" y="5405438"/>
            <a:ext cx="2133600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8421" name="Text Box 5"/>
          <p:cNvSpPr txBox="1">
            <a:spLocks noChangeArrowheads="1"/>
          </p:cNvSpPr>
          <p:nvPr/>
        </p:nvSpPr>
        <p:spPr bwMode="auto">
          <a:xfrm>
            <a:off x="1143000" y="5791200"/>
            <a:ext cx="487997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Let us pledge that we shall not see an autopsied brain of WD again! </a:t>
            </a:r>
            <a:endParaRPr lang="en-IN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86800" cy="99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solidFill>
                  <a:srgbClr val="800000"/>
                </a:solidFill>
              </a:rPr>
              <a:t>Neurological Manifestations in Wilson’s disease </a:t>
            </a:r>
            <a:br>
              <a:rPr lang="en-US" sz="2800">
                <a:solidFill>
                  <a:srgbClr val="800000"/>
                </a:solidFill>
              </a:rPr>
            </a:br>
            <a:r>
              <a:rPr lang="en-US" sz="1600">
                <a:solidFill>
                  <a:srgbClr val="800000"/>
                </a:solidFill>
              </a:rPr>
              <a:t>(n=282)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582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Three movement disorder syndromes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Parkinsonism (tremor/slowing)	167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400" b="1" dirty="0"/>
              <a:t>Dystonia </a:t>
            </a:r>
            <a:r>
              <a:rPr lang="en-US" sz="2400" b="1" dirty="0" smtClean="0"/>
              <a:t>/ Dysarthria</a:t>
            </a:r>
            <a:r>
              <a:rPr lang="en-US" sz="2400" b="1" dirty="0"/>
              <a:t>		 95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“Ataxia” (Pseudo-sclerotic)	 	79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Dysarthria 				          Universal 	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/>
                </a:solidFill>
              </a:rPr>
              <a:t>Other observations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400" b="1" dirty="0"/>
              <a:t>Mental </a:t>
            </a:r>
            <a:r>
              <a:rPr lang="en-US" sz="2400" b="1" dirty="0" err="1"/>
              <a:t>subnormality</a:t>
            </a:r>
            <a:r>
              <a:rPr lang="en-US" sz="2400" b="1" dirty="0"/>
              <a:t>		</a:t>
            </a:r>
            <a:r>
              <a:rPr lang="en-US" sz="2400" b="1" dirty="0" smtClean="0"/>
              <a:t>62</a:t>
            </a: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400" b="1" dirty="0"/>
              <a:t>Dominant behavioral </a:t>
            </a:r>
            <a:r>
              <a:rPr lang="en-US" sz="2400" b="1" dirty="0" err="1"/>
              <a:t>abn</a:t>
            </a:r>
            <a:r>
              <a:rPr lang="en-US" sz="2400" b="1" dirty="0"/>
              <a:t>.	</a:t>
            </a:r>
            <a:r>
              <a:rPr lang="en-US" sz="2400" b="1" dirty="0" smtClean="0"/>
              <a:t>43 </a:t>
            </a: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Pyramidal signs			43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Chorea				24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400" b="1" dirty="0"/>
              <a:t>Seizures				20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Myoclonus			 	9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</a:t>
            </a:r>
            <a:r>
              <a:rPr lang="en-US" sz="2400" dirty="0" err="1"/>
              <a:t>Athetosis</a:t>
            </a:r>
            <a:r>
              <a:rPr lang="en-US" sz="2400" dirty="0"/>
              <a:t>			 	6 </a:t>
            </a:r>
          </a:p>
        </p:txBody>
      </p:sp>
      <p:sp>
        <p:nvSpPr>
          <p:cNvPr id="701444" name="Text Box 4"/>
          <p:cNvSpPr txBox="1">
            <a:spLocks noChangeArrowheads="1"/>
          </p:cNvSpPr>
          <p:nvPr/>
        </p:nvSpPr>
        <p:spPr bwMode="auto">
          <a:xfrm>
            <a:off x="3717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IN"/>
          </a:p>
        </p:txBody>
      </p:sp>
      <p:pic>
        <p:nvPicPr>
          <p:cNvPr id="701445" name="Picture 5" descr="lk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" r="23071"/>
          <a:stretch>
            <a:fillRect/>
          </a:stretch>
        </p:blipFill>
        <p:spPr bwMode="auto">
          <a:xfrm>
            <a:off x="7086600" y="3505200"/>
            <a:ext cx="1676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1447" name="Text Box 7"/>
          <p:cNvSpPr txBox="1">
            <a:spLocks noChangeArrowheads="1"/>
          </p:cNvSpPr>
          <p:nvPr/>
        </p:nvSpPr>
        <p:spPr bwMode="auto">
          <a:xfrm>
            <a:off x="685800" y="6604000"/>
            <a:ext cx="470376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99"/>
                </a:solidFill>
              </a:rPr>
              <a:t>Taly AB, Meenakshi-Sundaram S, Sinha S, et al. Medicine 2007;82 (2): 112-119 </a:t>
            </a:r>
            <a:endParaRPr lang="en-IN" sz="100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IN" sz="3600">
                <a:solidFill>
                  <a:srgbClr val="800000"/>
                </a:solidFill>
              </a:rPr>
              <a:t>Family History in Wilson’s Disease </a:t>
            </a:r>
            <a:r>
              <a:rPr lang="en-IN" sz="2400">
                <a:solidFill>
                  <a:srgbClr val="800000"/>
                </a:solidFill>
              </a:rPr>
              <a:t>(n=262)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9067800" cy="3048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910 sibs in 262 families		: 3.5 sibs/family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Positive family history 		: 127 (47.4%)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Consanguineous parentage	</a:t>
            </a:r>
            <a:r>
              <a:rPr lang="en-US" sz="2000" dirty="0" smtClean="0"/>
              <a:t>	: </a:t>
            </a:r>
            <a:r>
              <a:rPr lang="en-US" sz="2000" dirty="0"/>
              <a:t>144/262 (53.7%)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Siblings born of consanguineous </a:t>
            </a:r>
            <a:r>
              <a:rPr lang="en-US" sz="2000" dirty="0" err="1"/>
              <a:t>vs</a:t>
            </a:r>
            <a:r>
              <a:rPr lang="en-US" sz="2000" dirty="0"/>
              <a:t> Non-consanguineous parents 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sz="1800" dirty="0"/>
              <a:t>	   Higher frequency of family history (p=0.042)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sz="1800" dirty="0"/>
              <a:t>       Shorter duration of illness at presentation (p=0.017) </a:t>
            </a:r>
          </a:p>
          <a:p>
            <a:pPr lvl="1">
              <a:lnSpc>
                <a:spcPct val="120000"/>
              </a:lnSpc>
              <a:buFontTx/>
              <a:buNone/>
            </a:pPr>
            <a:r>
              <a:rPr lang="en-US" sz="1800" dirty="0"/>
              <a:t>       Significantly younger (p=0.002) </a:t>
            </a:r>
          </a:p>
        </p:txBody>
      </p:sp>
      <p:sp>
        <p:nvSpPr>
          <p:cNvPr id="664581" name="Text Box 5"/>
          <p:cNvSpPr txBox="1">
            <a:spLocks noChangeArrowheads="1"/>
          </p:cNvSpPr>
          <p:nvPr/>
        </p:nvSpPr>
        <p:spPr bwMode="auto">
          <a:xfrm>
            <a:off x="4343400" y="6535738"/>
            <a:ext cx="470376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99"/>
                </a:solidFill>
              </a:rPr>
              <a:t>Taly AB, Meenakshi-Sundaram S, Sinha S, et al. Medicine 2007;82 (2): 112-119 </a:t>
            </a:r>
            <a:endParaRPr lang="en-IN" sz="1000">
              <a:solidFill>
                <a:srgbClr val="000099"/>
              </a:solidFill>
            </a:endParaRPr>
          </a:p>
        </p:txBody>
      </p:sp>
      <p:sp>
        <p:nvSpPr>
          <p:cNvPr id="664583" name="Text Box 7"/>
          <p:cNvSpPr txBox="1">
            <a:spLocks noChangeArrowheads="1"/>
          </p:cNvSpPr>
          <p:nvPr/>
        </p:nvSpPr>
        <p:spPr bwMode="auto">
          <a:xfrm>
            <a:off x="0" y="4349750"/>
            <a:ext cx="66103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en-IN" sz="2000" dirty="0">
                <a:solidFill>
                  <a:srgbClr val="000099"/>
                </a:solidFill>
              </a:rPr>
              <a:t>Need for Genetic Studies in our Cohort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                                             </a:t>
            </a:r>
            <a:r>
              <a:rPr lang="en-US" sz="2000" dirty="0" smtClean="0"/>
              <a:t> </a:t>
            </a:r>
            <a:r>
              <a:rPr lang="en-US" dirty="0"/>
              <a:t>High consanguinity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				Intra-familial variation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				Sibling screening/diagnosis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				Vertical Transmission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endParaRPr lang="en-US" sz="2000" dirty="0"/>
          </a:p>
          <a:p>
            <a:pPr>
              <a:lnSpc>
                <a:spcPct val="120000"/>
              </a:lnSpc>
            </a:pPr>
            <a:endParaRPr lang="en-IN" sz="2000" b="1" dirty="0"/>
          </a:p>
        </p:txBody>
      </p:sp>
      <p:pic>
        <p:nvPicPr>
          <p:cNvPr id="66458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54250" r="6770" b="21021"/>
          <a:stretch>
            <a:fillRect/>
          </a:stretch>
        </p:blipFill>
        <p:spPr bwMode="auto">
          <a:xfrm>
            <a:off x="6553200" y="3429000"/>
            <a:ext cx="2362200" cy="15652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5-Point Star 2"/>
          <p:cNvSpPr/>
          <p:nvPr/>
        </p:nvSpPr>
        <p:spPr>
          <a:xfrm>
            <a:off x="533400" y="4800600"/>
            <a:ext cx="2362200" cy="1981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Clue to Diagnosis!</a:t>
            </a:r>
            <a:endParaRPr lang="en-IN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58000" cy="533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solidFill>
                  <a:srgbClr val="800000"/>
                </a:solidFill>
              </a:rPr>
              <a:t>Voice Analysis in Wilson’s Disease </a:t>
            </a:r>
            <a:r>
              <a:rPr lang="en-US" sz="1600">
                <a:solidFill>
                  <a:srgbClr val="800000"/>
                </a:solidFill>
              </a:rPr>
              <a:t>(n=5)</a:t>
            </a:r>
          </a:p>
        </p:txBody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9154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600" b="1"/>
              <a:t>Dysarthria 			Universal with poor therapeutic response</a:t>
            </a:r>
          </a:p>
          <a:p>
            <a:pPr>
              <a:lnSpc>
                <a:spcPct val="90000"/>
              </a:lnSpc>
            </a:pPr>
            <a:r>
              <a:rPr lang="en-US" sz="1600" b="1"/>
              <a:t>Patterns of Dysarthria		Hypokinetic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/>
              <a:t>					Hyperkinetic or dystonic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/>
              <a:t>					Pseudobulbar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/>
              <a:t>					Anarthria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1"/>
              <a:t>					Ataxic</a:t>
            </a:r>
          </a:p>
        </p:txBody>
      </p:sp>
      <p:pic>
        <p:nvPicPr>
          <p:cNvPr id="702468" name="Picture 4" descr="poster_1Wilson_vo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7" t="3900" r="3831" b="90967"/>
          <a:stretch>
            <a:fillRect/>
          </a:stretch>
        </p:blipFill>
        <p:spPr bwMode="auto">
          <a:xfrm>
            <a:off x="609600" y="2362200"/>
            <a:ext cx="3200400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469" name="Picture 5" descr="poster_1Wilson_vo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5" t="66383" r="1085" b="26457"/>
          <a:stretch>
            <a:fillRect/>
          </a:stretch>
        </p:blipFill>
        <p:spPr bwMode="auto">
          <a:xfrm>
            <a:off x="0" y="4038600"/>
            <a:ext cx="9144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2470" name="Picture 6" descr="poster_1Wilson_vo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2" t="17615" r="3043" b="75700"/>
          <a:stretch>
            <a:fillRect/>
          </a:stretch>
        </p:blipFill>
        <p:spPr bwMode="auto">
          <a:xfrm>
            <a:off x="5105400" y="2362200"/>
            <a:ext cx="2971800" cy="14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2471" name="Text Box 7"/>
          <p:cNvSpPr txBox="1">
            <a:spLocks noChangeArrowheads="1"/>
          </p:cNvSpPr>
          <p:nvPr/>
        </p:nvSpPr>
        <p:spPr bwMode="auto">
          <a:xfrm>
            <a:off x="136525" y="5867400"/>
            <a:ext cx="9007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/>
              <a:t>Conclusion: Acoustic analysis revealed altered laryngeal control over the  </a:t>
            </a:r>
          </a:p>
          <a:p>
            <a:r>
              <a:rPr lang="en-US" b="1"/>
              <a:t>                     vibratory pattern of the vocal cord </a:t>
            </a:r>
          </a:p>
        </p:txBody>
      </p:sp>
      <p:sp>
        <p:nvSpPr>
          <p:cNvPr id="702472" name="Text Box 8"/>
          <p:cNvSpPr txBox="1">
            <a:spLocks noChangeArrowheads="1"/>
          </p:cNvSpPr>
          <p:nvPr/>
        </p:nvSpPr>
        <p:spPr bwMode="auto">
          <a:xfrm>
            <a:off x="4343400" y="6553200"/>
            <a:ext cx="4665663" cy="25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99"/>
                </a:solidFill>
              </a:rPr>
              <a:t>Yamini BK, Sinha S, Ananthapadmanabha TV et al. IANCON 2006 at Bangalore</a:t>
            </a:r>
          </a:p>
        </p:txBody>
      </p:sp>
      <p:sp>
        <p:nvSpPr>
          <p:cNvPr id="702474" name="Text Box 10"/>
          <p:cNvSpPr txBox="1">
            <a:spLocks noChangeArrowheads="1"/>
          </p:cNvSpPr>
          <p:nvPr/>
        </p:nvSpPr>
        <p:spPr bwMode="auto">
          <a:xfrm>
            <a:off x="252413" y="2971800"/>
            <a:ext cx="814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Control</a:t>
            </a:r>
            <a:endParaRPr lang="en-IN" sz="1400" b="1"/>
          </a:p>
        </p:txBody>
      </p:sp>
      <p:sp>
        <p:nvSpPr>
          <p:cNvPr id="702475" name="Text Box 11"/>
          <p:cNvSpPr txBox="1">
            <a:spLocks noChangeArrowheads="1"/>
          </p:cNvSpPr>
          <p:nvPr/>
        </p:nvSpPr>
        <p:spPr bwMode="auto">
          <a:xfrm>
            <a:off x="4343400" y="2971800"/>
            <a:ext cx="774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/>
              <a:t>Patient</a:t>
            </a:r>
            <a:endParaRPr lang="en-IN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1096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800">
                <a:solidFill>
                  <a:srgbClr val="800000"/>
                </a:solidFill>
              </a:rPr>
              <a:t>Behavioral disorder in Wilson’s disease:</a:t>
            </a:r>
            <a:br>
              <a:rPr lang="en-US" sz="2800">
                <a:solidFill>
                  <a:srgbClr val="800000"/>
                </a:solidFill>
              </a:rPr>
            </a:br>
            <a:r>
              <a:rPr lang="en-US" sz="3600">
                <a:solidFill>
                  <a:srgbClr val="800000"/>
                </a:solidFill>
              </a:rPr>
              <a:t>An Interesting story!</a:t>
            </a:r>
            <a:endParaRPr lang="en-IN" sz="3600">
              <a:solidFill>
                <a:srgbClr val="800000"/>
              </a:solidFill>
            </a:endParaRP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 sz="1800" b="1" i="1"/>
              <a:t>“</a:t>
            </a:r>
            <a:r>
              <a:rPr lang="en-US" sz="1800" i="1"/>
              <a:t>This </a:t>
            </a:r>
            <a:r>
              <a:rPr lang="en-US" sz="1800" i="1">
                <a:solidFill>
                  <a:srgbClr val="FF0000"/>
                </a:solidFill>
              </a:rPr>
              <a:t>19 year old man, a bright pre-university student</a:t>
            </a:r>
            <a:r>
              <a:rPr lang="en-US" sz="1800" i="1"/>
              <a:t>, was first evaluated in </a:t>
            </a:r>
            <a:r>
              <a:rPr lang="en-US" sz="1800" i="1">
                <a:solidFill>
                  <a:srgbClr val="000099"/>
                </a:solidFill>
              </a:rPr>
              <a:t>1993</a:t>
            </a:r>
            <a:r>
              <a:rPr lang="en-US" sz="1800" i="1"/>
              <a:t> </a:t>
            </a:r>
          </a:p>
          <a:p>
            <a:pPr>
              <a:buFontTx/>
              <a:buNone/>
            </a:pPr>
            <a:r>
              <a:rPr lang="en-US" sz="1800" i="1"/>
              <a:t>for absent mindedness, social withdrawal, anxiety, reduced attention and </a:t>
            </a:r>
          </a:p>
          <a:p>
            <a:pPr>
              <a:buFontTx/>
              <a:buNone/>
            </a:pPr>
            <a:r>
              <a:rPr lang="en-US" sz="1800" i="1"/>
              <a:t>concentration and declining academic performance of one year duration. He was </a:t>
            </a:r>
          </a:p>
          <a:p>
            <a:pPr>
              <a:buFontTx/>
              <a:buNone/>
            </a:pPr>
            <a:r>
              <a:rPr lang="en-US" sz="1800" i="1"/>
              <a:t>diagnosed to have </a:t>
            </a:r>
            <a:r>
              <a:rPr lang="en-US" sz="1800" i="1">
                <a:solidFill>
                  <a:srgbClr val="FF0000"/>
                </a:solidFill>
              </a:rPr>
              <a:t>schizophrenia</a:t>
            </a:r>
            <a:r>
              <a:rPr lang="en-US" sz="1800" i="1"/>
              <a:t> with affective features and had received </a:t>
            </a:r>
          </a:p>
          <a:p>
            <a:pPr>
              <a:buFontTx/>
              <a:buNone/>
            </a:pPr>
            <a:r>
              <a:rPr lang="en-US" sz="1800" i="1"/>
              <a:t>fluphenazine, chlorpromazine and trihexiphenidyl. Following this he had mild </a:t>
            </a:r>
          </a:p>
          <a:p>
            <a:pPr>
              <a:buFontTx/>
              <a:buNone/>
            </a:pPr>
            <a:r>
              <a:rPr lang="en-US" sz="1800" i="1"/>
              <a:t>improvement but a year later, he developed severe extrapyramidal symptoms and </a:t>
            </a:r>
          </a:p>
          <a:p>
            <a:pPr>
              <a:buFontTx/>
              <a:buNone/>
            </a:pPr>
            <a:r>
              <a:rPr lang="en-US" sz="1800" i="1"/>
              <a:t>stopped medications. He was suspected to have drug induced extrapyramidal </a:t>
            </a:r>
          </a:p>
          <a:p>
            <a:pPr>
              <a:buFontTx/>
              <a:buNone/>
            </a:pPr>
            <a:r>
              <a:rPr lang="en-US" sz="1800" i="1"/>
              <a:t>symptoms and prescribed propranalol, trihexiphenidyl and olanzapine. In 1995, he </a:t>
            </a:r>
          </a:p>
          <a:p>
            <a:pPr>
              <a:buFontTx/>
              <a:buNone/>
            </a:pPr>
            <a:r>
              <a:rPr lang="en-US" sz="1800" i="1"/>
              <a:t>was reviewed for progressive worsening of behavior, visual and auditory </a:t>
            </a:r>
          </a:p>
          <a:p>
            <a:pPr>
              <a:buFontTx/>
              <a:buNone/>
            </a:pPr>
            <a:r>
              <a:rPr lang="en-US" sz="1800" i="1"/>
              <a:t>hallucination, </a:t>
            </a:r>
            <a:r>
              <a:rPr lang="en-US" sz="1800" i="1">
                <a:solidFill>
                  <a:srgbClr val="FF0000"/>
                </a:solidFill>
              </a:rPr>
              <a:t>tremor, sialorrhea and gait disturbance</a:t>
            </a:r>
            <a:r>
              <a:rPr lang="en-US" sz="1800" i="1"/>
              <a:t>. </a:t>
            </a:r>
            <a:r>
              <a:rPr lang="en-US" sz="1800" i="1">
                <a:solidFill>
                  <a:srgbClr val="FF0000"/>
                </a:solidFill>
              </a:rPr>
              <a:t>Five cycles of ECTs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FF0000"/>
                </a:solidFill>
              </a:rPr>
              <a:t>were given and he was advised clozapine</a:t>
            </a:r>
            <a:r>
              <a:rPr lang="en-US" sz="1800" i="1"/>
              <a:t>. There was minimal improvement until </a:t>
            </a:r>
          </a:p>
          <a:p>
            <a:pPr>
              <a:buFontTx/>
              <a:buNone/>
            </a:pPr>
            <a:r>
              <a:rPr lang="en-US" sz="1800" i="1"/>
              <a:t>May </a:t>
            </a:r>
            <a:r>
              <a:rPr lang="en-US" sz="1800" i="1">
                <a:solidFill>
                  <a:srgbClr val="000099"/>
                </a:solidFill>
              </a:rPr>
              <a:t>1996</a:t>
            </a:r>
            <a:r>
              <a:rPr lang="en-US" sz="1800" i="1"/>
              <a:t>, when patient’s mother </a:t>
            </a:r>
            <a:r>
              <a:rPr lang="en-US" sz="1800" i="1">
                <a:solidFill>
                  <a:srgbClr val="FF0000"/>
                </a:solidFill>
              </a:rPr>
              <a:t>reported worsening of tremors, difficulty in talking </a:t>
            </a:r>
          </a:p>
          <a:p>
            <a:pPr>
              <a:buFontTx/>
              <a:buNone/>
            </a:pPr>
            <a:r>
              <a:rPr lang="en-US" sz="1800" i="1">
                <a:solidFill>
                  <a:srgbClr val="FF0000"/>
                </a:solidFill>
              </a:rPr>
              <a:t>and walking.</a:t>
            </a:r>
            <a:r>
              <a:rPr lang="en-US" sz="1800" i="1"/>
              <a:t> During the case review, he was detected to have bilateral KF ring. Low </a:t>
            </a:r>
          </a:p>
          <a:p>
            <a:pPr>
              <a:buFontTx/>
              <a:buNone/>
            </a:pPr>
            <a:r>
              <a:rPr lang="en-US" sz="1800" i="1"/>
              <a:t>serum ceruloplasmin of 4mg/dl (Normal &gt;15mg/dl) and low serum copper of 44µg/dl </a:t>
            </a:r>
          </a:p>
          <a:p>
            <a:pPr>
              <a:buFontTx/>
              <a:buNone/>
            </a:pPr>
            <a:r>
              <a:rPr lang="en-US" sz="1800" i="1"/>
              <a:t>(Normal &gt; 75µg/dl) confirmed the diagnosis. With de-coppering therapy he </a:t>
            </a:r>
          </a:p>
          <a:p>
            <a:pPr>
              <a:buFontTx/>
              <a:buNone/>
            </a:pPr>
            <a:r>
              <a:rPr lang="en-US" sz="1800" i="1"/>
              <a:t>improved markedly and eventually got employed in a software firm”</a:t>
            </a:r>
            <a:endParaRPr lang="en-IN" sz="18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82"/>
          <a:stretch>
            <a:fillRect/>
          </a:stretch>
        </p:blipFill>
        <p:spPr bwMode="auto">
          <a:xfrm>
            <a:off x="457200" y="0"/>
            <a:ext cx="8001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974" name="Rectangle 30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429000"/>
            <a:ext cx="8686800" cy="3124200"/>
          </a:xfrm>
          <a:noFill/>
          <a:ln/>
        </p:spPr>
        <p:txBody>
          <a:bodyPr/>
          <a:lstStyle/>
          <a:p>
            <a:pPr lvl="1">
              <a:buFontTx/>
              <a:buNone/>
            </a:pPr>
            <a:r>
              <a:rPr lang="en-US" sz="1200"/>
              <a:t>	     					</a:t>
            </a:r>
          </a:p>
        </p:txBody>
      </p:sp>
      <p:sp>
        <p:nvSpPr>
          <p:cNvPr id="338975" name="Line 31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38976" name="Text Box 32"/>
          <p:cNvSpPr txBox="1">
            <a:spLocks noChangeArrowheads="1"/>
          </p:cNvSpPr>
          <p:nvPr/>
        </p:nvSpPr>
        <p:spPr bwMode="auto">
          <a:xfrm>
            <a:off x="76200" y="3733800"/>
            <a:ext cx="4572000" cy="2959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/>
              <a:t>Retrospective analysis of 15 patients with dominant behavioral abnormalities posing diagnostic &amp; therapeutic challenges</a:t>
            </a:r>
          </a:p>
          <a:p>
            <a:pPr>
              <a:lnSpc>
                <a:spcPct val="130000"/>
              </a:lnSpc>
            </a:pPr>
            <a:endParaRPr lang="en-US"/>
          </a:p>
          <a:p>
            <a:pPr>
              <a:lnSpc>
                <a:spcPct val="130000"/>
              </a:lnSpc>
            </a:pPr>
            <a:r>
              <a:rPr lang="en-US"/>
              <a:t>The final diagnosis of psychiatric symptoms was: Bipolar affective disorder (n-9), schizophrenia (n-5) and cognitive decline (n-1). </a:t>
            </a:r>
            <a:r>
              <a:rPr lang="en-IN"/>
              <a:t> </a:t>
            </a:r>
          </a:p>
        </p:txBody>
      </p:sp>
      <p:pic>
        <p:nvPicPr>
          <p:cNvPr id="338977" name="Picture 33" descr="wilson's disease vell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27333" r="26250" b="30000"/>
          <a:stretch>
            <a:fillRect/>
          </a:stretch>
        </p:blipFill>
        <p:spPr bwMode="auto">
          <a:xfrm>
            <a:off x="4724400" y="3733800"/>
            <a:ext cx="4419600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1914</Words>
  <Application>Microsoft Office PowerPoint</Application>
  <PresentationFormat>On-screen Show (4:3)</PresentationFormat>
  <Paragraphs>527</Paragraphs>
  <Slides>40</Slides>
  <Notes>19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 Unicode MS</vt:lpstr>
      <vt:lpstr>Arial</vt:lpstr>
      <vt:lpstr>Calibri</vt:lpstr>
      <vt:lpstr>Comic Sans MS</vt:lpstr>
      <vt:lpstr>Times New Roman</vt:lpstr>
      <vt:lpstr>Verdana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Neurological Manifestations in Wilson’s disease  (n=282)</vt:lpstr>
      <vt:lpstr>Family History in Wilson’s Disease (n=262)</vt:lpstr>
      <vt:lpstr>Voice Analysis in Wilson’s Disease (n=5)</vt:lpstr>
      <vt:lpstr>Behavioral disorder in Wilson’s disease: An Interesting story!</vt:lpstr>
      <vt:lpstr>PowerPoint Presentation</vt:lpstr>
      <vt:lpstr>PowerPoint Presentation</vt:lpstr>
      <vt:lpstr>PowerPoint Presentation</vt:lpstr>
      <vt:lpstr>PowerPoint Presentation</vt:lpstr>
      <vt:lpstr>Neuropsychiatric aspects </vt:lpstr>
      <vt:lpstr>Neuropsychological Profile in Wilson’s Disease (n=12)</vt:lpstr>
      <vt:lpstr>Rehabilitation </vt:lpstr>
      <vt:lpstr>QoL &amp; Wilson’s disease (n=30)</vt:lpstr>
      <vt:lpstr>PowerPoint Presentation</vt:lpstr>
      <vt:lpstr>PowerPoint Presentation</vt:lpstr>
      <vt:lpstr>NATIONAL INSTITUTE OF MENTAL HEALTH AND NEUROSCIENCES  N. Shivashankar, Professor, Department of Speech Pathology &amp; Audiology  Wilson’s Disease Seminar-Mumbai, 25th March 2017</vt:lpstr>
      <vt:lpstr>PowerPoint Presentation</vt:lpstr>
      <vt:lpstr>PowerPoint Presentation</vt:lpstr>
      <vt:lpstr>PowerPoint Presentation</vt:lpstr>
      <vt:lpstr>C1: 18 Y/M </vt:lpstr>
      <vt:lpstr>Speech Status with Management</vt:lpstr>
      <vt:lpstr>PowerPoint Presentation</vt:lpstr>
      <vt:lpstr>PowerPoint Presentation</vt:lpstr>
      <vt:lpstr>A Survey of Knowledge &amp; Understanding of the Disease</vt:lpstr>
      <vt:lpstr>PowerPoint Presentation</vt:lpstr>
      <vt:lpstr>Wilson Disease: A Survey from Mumbai</vt:lpstr>
      <vt:lpstr>Survey</vt:lpstr>
      <vt:lpstr>PowerPoint Presentation</vt:lpstr>
      <vt:lpstr>PowerPoint Presentation</vt:lpstr>
      <vt:lpstr>PowerPoint Presentation</vt:lpstr>
      <vt:lpstr>PowerPoint Presentation</vt:lpstr>
      <vt:lpstr>Table of milestones</vt:lpstr>
      <vt:lpstr>PowerPoint Presentation</vt:lpstr>
      <vt:lpstr>Conclusion</vt:lpstr>
      <vt:lpstr>PowerPoint Presentation</vt:lpstr>
      <vt:lpstr>PowerPoint Presentation</vt:lpstr>
      <vt:lpstr>Wilson’s Disease: Challenges faced !!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Wilson’s disease</dc:title>
  <dc:creator>rt</dc:creator>
  <cp:lastModifiedBy>Kevin</cp:lastModifiedBy>
  <cp:revision>434</cp:revision>
  <dcterms:created xsi:type="dcterms:W3CDTF">2002-11-01T06:07:55Z</dcterms:created>
  <dcterms:modified xsi:type="dcterms:W3CDTF">2017-03-25T08:25:55Z</dcterms:modified>
</cp:coreProperties>
</file>