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815" r:id="rId2"/>
    <p:sldId id="542" r:id="rId3"/>
    <p:sldId id="666" r:id="rId4"/>
    <p:sldId id="752" r:id="rId5"/>
    <p:sldId id="796" r:id="rId6"/>
    <p:sldId id="798" r:id="rId7"/>
    <p:sldId id="613" r:id="rId8"/>
    <p:sldId id="748" r:id="rId9"/>
    <p:sldId id="786" r:id="rId10"/>
    <p:sldId id="614" r:id="rId11"/>
    <p:sldId id="615" r:id="rId12"/>
    <p:sldId id="799" r:id="rId13"/>
    <p:sldId id="807" r:id="rId14"/>
    <p:sldId id="800" r:id="rId15"/>
    <p:sldId id="616" r:id="rId16"/>
    <p:sldId id="774" r:id="rId17"/>
    <p:sldId id="789" r:id="rId18"/>
    <p:sldId id="804" r:id="rId19"/>
    <p:sldId id="805" r:id="rId20"/>
    <p:sldId id="622" r:id="rId21"/>
    <p:sldId id="624" r:id="rId22"/>
    <p:sldId id="806" r:id="rId23"/>
    <p:sldId id="761" r:id="rId24"/>
    <p:sldId id="778" r:id="rId25"/>
    <p:sldId id="782" r:id="rId26"/>
    <p:sldId id="702" r:id="rId27"/>
    <p:sldId id="770" r:id="rId28"/>
    <p:sldId id="729" r:id="rId29"/>
    <p:sldId id="801" r:id="rId30"/>
    <p:sldId id="783" r:id="rId31"/>
    <p:sldId id="784" r:id="rId32"/>
    <p:sldId id="771" r:id="rId33"/>
    <p:sldId id="795" r:id="rId34"/>
    <p:sldId id="776" r:id="rId35"/>
    <p:sldId id="814" r:id="rId36"/>
    <p:sldId id="791" r:id="rId37"/>
    <p:sldId id="701" r:id="rId38"/>
    <p:sldId id="808" r:id="rId39"/>
    <p:sldId id="811"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990000"/>
    <a:srgbClr val="FF0000"/>
    <a:srgbClr val="FFFF00"/>
    <a:srgbClr val="D1D9C5"/>
    <a:srgbClr val="800000"/>
    <a:srgbClr val="000099"/>
    <a:srgbClr val="1C1C1C"/>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0588" autoAdjust="0"/>
  </p:normalViewPr>
  <p:slideViewPr>
    <p:cSldViewPr>
      <p:cViewPr>
        <p:scale>
          <a:sx n="51" d="100"/>
          <a:sy n="51" d="100"/>
        </p:scale>
        <p:origin x="1056"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Draft%20publications\WD\WD%20New\MRI%20WD\WD%20MRI\Neuroradiology\REVISION\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invertIfNegative val="0"/>
          <c:cat>
            <c:strRef>
              <c:f>Sheet1!$A$1:$D$1</c:f>
              <c:strCache>
                <c:ptCount val="4"/>
                <c:pt idx="0">
                  <c:v>1970-79</c:v>
                </c:pt>
                <c:pt idx="1">
                  <c:v>1980-89</c:v>
                </c:pt>
                <c:pt idx="2">
                  <c:v>1990-99</c:v>
                </c:pt>
                <c:pt idx="3">
                  <c:v>2000-10</c:v>
                </c:pt>
              </c:strCache>
            </c:strRef>
          </c:cat>
          <c:val>
            <c:numRef>
              <c:f>Sheet1!$A$2:$D$2</c:f>
              <c:numCache>
                <c:formatCode>General</c:formatCode>
                <c:ptCount val="4"/>
                <c:pt idx="0">
                  <c:v>19</c:v>
                </c:pt>
                <c:pt idx="1">
                  <c:v>70</c:v>
                </c:pt>
                <c:pt idx="2">
                  <c:v>182</c:v>
                </c:pt>
                <c:pt idx="3">
                  <c:v>242</c:v>
                </c:pt>
              </c:numCache>
            </c:numRef>
          </c:val>
        </c:ser>
        <c:dLbls>
          <c:showLegendKey val="0"/>
          <c:showVal val="0"/>
          <c:showCatName val="0"/>
          <c:showSerName val="0"/>
          <c:showPercent val="0"/>
          <c:showBubbleSize val="0"/>
        </c:dLbls>
        <c:gapWidth val="150"/>
        <c:overlap val="100"/>
        <c:axId val="458118304"/>
        <c:axId val="458118696"/>
      </c:barChart>
      <c:catAx>
        <c:axId val="458118304"/>
        <c:scaling>
          <c:orientation val="minMax"/>
        </c:scaling>
        <c:delete val="0"/>
        <c:axPos val="b"/>
        <c:numFmt formatCode="General" sourceLinked="0"/>
        <c:majorTickMark val="out"/>
        <c:minorTickMark val="none"/>
        <c:tickLblPos val="nextTo"/>
        <c:crossAx val="458118696"/>
        <c:crosses val="autoZero"/>
        <c:auto val="1"/>
        <c:lblAlgn val="ctr"/>
        <c:lblOffset val="100"/>
        <c:noMultiLvlLbl val="0"/>
      </c:catAx>
      <c:valAx>
        <c:axId val="458118696"/>
        <c:scaling>
          <c:orientation val="minMax"/>
        </c:scaling>
        <c:delete val="0"/>
        <c:axPos val="l"/>
        <c:majorGridlines/>
        <c:numFmt formatCode="General" sourceLinked="1"/>
        <c:majorTickMark val="out"/>
        <c:minorTickMark val="none"/>
        <c:tickLblPos val="nextTo"/>
        <c:crossAx val="458118304"/>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365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365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65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65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365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8A364A4-C7AD-43BE-B47F-08E984EB95C9}" type="slidenum">
              <a:rPr lang="en-US"/>
              <a:pPr/>
              <a:t>‹#›</a:t>
            </a:fld>
            <a:endParaRPr lang="en-US"/>
          </a:p>
        </p:txBody>
      </p:sp>
    </p:spTree>
    <p:extLst>
      <p:ext uri="{BB962C8B-B14F-4D97-AF65-F5344CB8AC3E}">
        <p14:creationId xmlns:p14="http://schemas.microsoft.com/office/powerpoint/2010/main" val="37718210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14805-4191-4B49-AAB1-C8F4ED1E4179}" type="slidenum">
              <a:rPr lang="en-US" smtClean="0"/>
              <a:pPr/>
              <a:t>1</a:t>
            </a:fld>
            <a:endParaRPr lang="en-US"/>
          </a:p>
        </p:txBody>
      </p:sp>
    </p:spTree>
    <p:extLst>
      <p:ext uri="{BB962C8B-B14F-4D97-AF65-F5344CB8AC3E}">
        <p14:creationId xmlns:p14="http://schemas.microsoft.com/office/powerpoint/2010/main" val="3939674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D12B8-65F2-44B7-A770-42B139C80FCB}" type="slidenum">
              <a:rPr lang="en-US"/>
              <a:pPr/>
              <a:t>21</a:t>
            </a:fld>
            <a:endParaRPr lang="en-US"/>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240717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BEF2E9-5910-46A1-AE8E-E61A44C3BD9C}" type="slidenum">
              <a:rPr lang="en-US"/>
              <a:pPr/>
              <a:t>23</a:t>
            </a:fld>
            <a:endParaRPr lang="en-US"/>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3884075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E8F2F2-B7FF-4A64-996D-FA3766188DD7}" type="slidenum">
              <a:rPr lang="en-US"/>
              <a:pPr/>
              <a:t>30</a:t>
            </a:fld>
            <a:endParaRPr lang="en-US"/>
          </a:p>
        </p:txBody>
      </p:sp>
      <p:sp>
        <p:nvSpPr>
          <p:cNvPr id="748546" name="Rectangle 2"/>
          <p:cNvSpPr>
            <a:spLocks noGrp="1" noRot="1" noChangeAspect="1" noChangeArrowheads="1" noTextEdit="1"/>
          </p:cNvSpPr>
          <p:nvPr>
            <p:ph type="sldImg"/>
          </p:nvPr>
        </p:nvSpPr>
        <p:spPr>
          <a:ln/>
        </p:spPr>
      </p:sp>
      <p:sp>
        <p:nvSpPr>
          <p:cNvPr id="748547"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317569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445E2B-C372-4AC6-9A12-3E7873AAB7D0}" type="slidenum">
              <a:rPr lang="en-US"/>
              <a:pPr/>
              <a:t>31</a:t>
            </a:fld>
            <a:endParaRPr lang="en-US"/>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3759757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AC8546-A4D2-471D-92A4-A5D5D4D9FC21}" type="slidenum">
              <a:rPr lang="en-US" altLang="en-US"/>
              <a:pPr/>
              <a:t>39</a:t>
            </a:fld>
            <a:endParaRPr lang="en-US" altLang="en-US"/>
          </a:p>
        </p:txBody>
      </p:sp>
      <p:sp>
        <p:nvSpPr>
          <p:cNvPr id="771074"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p:txBody>
          <a:bodyPr/>
          <a:lstStyle/>
          <a:p>
            <a:endParaRPr lang="en-IN" altLang="en-US"/>
          </a:p>
        </p:txBody>
      </p:sp>
    </p:spTree>
    <p:extLst>
      <p:ext uri="{BB962C8B-B14F-4D97-AF65-F5344CB8AC3E}">
        <p14:creationId xmlns:p14="http://schemas.microsoft.com/office/powerpoint/2010/main" val="1280347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32EAF4-4D7D-437C-8FBB-7D0044EA2D54}" type="slidenum">
              <a:rPr lang="en-US"/>
              <a:pPr/>
              <a:t>2</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IN" dirty="0"/>
          </a:p>
        </p:txBody>
      </p:sp>
    </p:spTree>
    <p:extLst>
      <p:ext uri="{BB962C8B-B14F-4D97-AF65-F5344CB8AC3E}">
        <p14:creationId xmlns:p14="http://schemas.microsoft.com/office/powerpoint/2010/main" val="3886067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1B271-C90A-418E-A887-501B2B218820}" type="slidenum">
              <a:rPr lang="en-US"/>
              <a:pPr/>
              <a:t>3</a:t>
            </a:fld>
            <a:endParaRPr lang="en-US"/>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161370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DBE4C-4E26-47E2-8E72-7CB014411FAD}" type="slidenum">
              <a:rPr lang="en-US"/>
              <a:pPr/>
              <a:t>4</a:t>
            </a:fld>
            <a:endParaRPr lang="en-US"/>
          </a:p>
        </p:txBody>
      </p:sp>
      <p:sp>
        <p:nvSpPr>
          <p:cNvPr id="885762" name="Rectangle 2"/>
          <p:cNvSpPr>
            <a:spLocks noGrp="1" noRot="1" noChangeAspect="1" noChangeArrowheads="1" noTextEdit="1"/>
          </p:cNvSpPr>
          <p:nvPr>
            <p:ph type="sldImg"/>
          </p:nvPr>
        </p:nvSpPr>
        <p:spPr>
          <a:ln/>
        </p:spPr>
      </p:sp>
      <p:sp>
        <p:nvSpPr>
          <p:cNvPr id="885763"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406443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09AFA-8FEF-4EFB-97B2-391B50EE6EBB}" type="slidenum">
              <a:rPr lang="en-US"/>
              <a:pPr/>
              <a:t>7</a:t>
            </a:fld>
            <a:endParaRPr 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IN" dirty="0"/>
          </a:p>
        </p:txBody>
      </p:sp>
    </p:spTree>
    <p:extLst>
      <p:ext uri="{BB962C8B-B14F-4D97-AF65-F5344CB8AC3E}">
        <p14:creationId xmlns:p14="http://schemas.microsoft.com/office/powerpoint/2010/main" val="288579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6BF73-43BA-4DE9-998C-6A777A894328}" type="slidenum">
              <a:rPr lang="en-US"/>
              <a:pPr/>
              <a:t>10</a:t>
            </a:fld>
            <a:endParaRPr lang="en-US"/>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361265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03D976-7710-4502-A7D2-A51D98522E54}" type="slidenum">
              <a:rPr lang="en-US"/>
              <a:pPr/>
              <a:t>11</a:t>
            </a:fld>
            <a:endParaRPr lang="en-US"/>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3440725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DB9A84-F840-44DC-880D-554733898780}" type="slidenum">
              <a:rPr lang="en-US"/>
              <a:pPr/>
              <a:t>15</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1463685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304EA2-E3FB-4FB9-A9F3-0541DFFB7CA3}" type="slidenum">
              <a:rPr lang="en-US"/>
              <a:pPr/>
              <a:t>20</a:t>
            </a:fld>
            <a:endParaRPr lang="en-US"/>
          </a:p>
        </p:txBody>
      </p:sp>
      <p:sp>
        <p:nvSpPr>
          <p:cNvPr id="752642" name="Rectangle 2"/>
          <p:cNvSpPr>
            <a:spLocks noGrp="1" noRot="1" noChangeAspect="1" noChangeArrowheads="1" noTextEdit="1"/>
          </p:cNvSpPr>
          <p:nvPr>
            <p:ph type="sldImg"/>
          </p:nvPr>
        </p:nvSpPr>
        <p:spPr>
          <a:ln/>
        </p:spPr>
      </p:sp>
      <p:sp>
        <p:nvSpPr>
          <p:cNvPr id="752643" name="Rectangle 3"/>
          <p:cNvSpPr>
            <a:spLocks noGrp="1" noChangeArrowheads="1"/>
          </p:cNvSpPr>
          <p:nvPr>
            <p:ph type="body" idx="1"/>
          </p:nvPr>
        </p:nvSpPr>
        <p:spPr/>
        <p:txBody>
          <a:bodyPr/>
          <a:lstStyle/>
          <a:p>
            <a:endParaRPr lang="en-IN"/>
          </a:p>
        </p:txBody>
      </p:sp>
    </p:spTree>
    <p:extLst>
      <p:ext uri="{BB962C8B-B14F-4D97-AF65-F5344CB8AC3E}">
        <p14:creationId xmlns:p14="http://schemas.microsoft.com/office/powerpoint/2010/main" val="91868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A28D6C-7AD8-4E46-A597-7998D79CB9EE}" type="slidenum">
              <a:rPr lang="en-US"/>
              <a:pPr/>
              <a:t>‹#›</a:t>
            </a:fld>
            <a:endParaRPr lang="en-US"/>
          </a:p>
        </p:txBody>
      </p:sp>
    </p:spTree>
    <p:extLst>
      <p:ext uri="{BB962C8B-B14F-4D97-AF65-F5344CB8AC3E}">
        <p14:creationId xmlns:p14="http://schemas.microsoft.com/office/powerpoint/2010/main" val="2682650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236764-56CE-4B8C-AE24-39A09397B729}" type="slidenum">
              <a:rPr lang="en-US"/>
              <a:pPr/>
              <a:t>‹#›</a:t>
            </a:fld>
            <a:endParaRPr lang="en-US"/>
          </a:p>
        </p:txBody>
      </p:sp>
    </p:spTree>
    <p:extLst>
      <p:ext uri="{BB962C8B-B14F-4D97-AF65-F5344CB8AC3E}">
        <p14:creationId xmlns:p14="http://schemas.microsoft.com/office/powerpoint/2010/main" val="4036714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8D48A7-BD7E-4E01-AAE1-14D115B29AD9}" type="slidenum">
              <a:rPr lang="en-US"/>
              <a:pPr/>
              <a:t>‹#›</a:t>
            </a:fld>
            <a:endParaRPr lang="en-US"/>
          </a:p>
        </p:txBody>
      </p:sp>
    </p:spTree>
    <p:extLst>
      <p:ext uri="{BB962C8B-B14F-4D97-AF65-F5344CB8AC3E}">
        <p14:creationId xmlns:p14="http://schemas.microsoft.com/office/powerpoint/2010/main" val="194141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1F5C060-026B-4A3D-9E18-8466587CABA7}" type="slidenum">
              <a:rPr lang="en-US"/>
              <a:pPr/>
              <a:t>‹#›</a:t>
            </a:fld>
            <a:endParaRPr lang="en-US"/>
          </a:p>
        </p:txBody>
      </p:sp>
    </p:spTree>
    <p:extLst>
      <p:ext uri="{BB962C8B-B14F-4D97-AF65-F5344CB8AC3E}">
        <p14:creationId xmlns:p14="http://schemas.microsoft.com/office/powerpoint/2010/main" val="3340420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FEDC810-160F-4B42-80C8-5E3042BD4E54}" type="slidenum">
              <a:rPr lang="en-US"/>
              <a:pPr/>
              <a:t>‹#›</a:t>
            </a:fld>
            <a:endParaRPr lang="en-US"/>
          </a:p>
        </p:txBody>
      </p:sp>
    </p:spTree>
    <p:extLst>
      <p:ext uri="{BB962C8B-B14F-4D97-AF65-F5344CB8AC3E}">
        <p14:creationId xmlns:p14="http://schemas.microsoft.com/office/powerpoint/2010/main" val="1433498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Chart Placeholder 2"/>
          <p:cNvSpPr>
            <a:spLocks noGrp="1"/>
          </p:cNvSpPr>
          <p:nvPr>
            <p:ph type="chart" idx="1"/>
          </p:nvPr>
        </p:nvSpPr>
        <p:spPr>
          <a:xfrm>
            <a:off x="457200" y="1600200"/>
            <a:ext cx="8229600" cy="4525963"/>
          </a:xfrm>
        </p:spPr>
        <p:txBody>
          <a:bodyPr/>
          <a:lstStyle/>
          <a:p>
            <a:endParaRPr lang="en-IN"/>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94F15AC-BBEC-4639-949C-1A2539EC2187}" type="slidenum">
              <a:rPr lang="en-US"/>
              <a:pPr/>
              <a:t>‹#›</a:t>
            </a:fld>
            <a:endParaRPr lang="en-US"/>
          </a:p>
        </p:txBody>
      </p:sp>
    </p:spTree>
    <p:extLst>
      <p:ext uri="{BB962C8B-B14F-4D97-AF65-F5344CB8AC3E}">
        <p14:creationId xmlns:p14="http://schemas.microsoft.com/office/powerpoint/2010/main" val="2651014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hart Placeholder 3"/>
          <p:cNvSpPr>
            <a:spLocks noGrp="1"/>
          </p:cNvSpPr>
          <p:nvPr>
            <p:ph type="chart" sz="half" idx="2"/>
          </p:nvPr>
        </p:nvSpPr>
        <p:spPr>
          <a:xfrm>
            <a:off x="4648200" y="1600200"/>
            <a:ext cx="4038600" cy="4525963"/>
          </a:xfrm>
        </p:spPr>
        <p:txBody>
          <a:bodyPr/>
          <a:lstStyle/>
          <a:p>
            <a:endParaRPr lang="en-IN"/>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0850A07-2CB4-42B7-A013-7C4E87D6E192}" type="slidenum">
              <a:rPr lang="en-US"/>
              <a:pPr/>
              <a:t>‹#›</a:t>
            </a:fld>
            <a:endParaRPr lang="en-US"/>
          </a:p>
        </p:txBody>
      </p:sp>
    </p:spTree>
    <p:extLst>
      <p:ext uri="{BB962C8B-B14F-4D97-AF65-F5344CB8AC3E}">
        <p14:creationId xmlns:p14="http://schemas.microsoft.com/office/powerpoint/2010/main" val="265074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457200" y="1600200"/>
            <a:ext cx="8229600" cy="4525963"/>
          </a:xfrm>
        </p:spPr>
        <p:txBody>
          <a:bodyPr/>
          <a:lstStyle/>
          <a:p>
            <a:endParaRPr lang="en-IN"/>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6C5C0F3F-C5AD-4E43-90AA-DA3F199D5F71}" type="slidenum">
              <a:rPr lang="en-US"/>
              <a:pPr/>
              <a:t>‹#›</a:t>
            </a:fld>
            <a:endParaRPr lang="en-US"/>
          </a:p>
        </p:txBody>
      </p:sp>
    </p:spTree>
    <p:extLst>
      <p:ext uri="{BB962C8B-B14F-4D97-AF65-F5344CB8AC3E}">
        <p14:creationId xmlns:p14="http://schemas.microsoft.com/office/powerpoint/2010/main" val="2529463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ABB43E5-33DB-466A-B7B1-8B1DF9F0E9D9}" type="slidenum">
              <a:rPr lang="en-US"/>
              <a:pPr/>
              <a:t>‹#›</a:t>
            </a:fld>
            <a:endParaRPr lang="en-US"/>
          </a:p>
        </p:txBody>
      </p:sp>
    </p:spTree>
    <p:extLst>
      <p:ext uri="{BB962C8B-B14F-4D97-AF65-F5344CB8AC3E}">
        <p14:creationId xmlns:p14="http://schemas.microsoft.com/office/powerpoint/2010/main" val="2475513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Chart Placeholder 2"/>
          <p:cNvSpPr>
            <a:spLocks noGrp="1"/>
          </p:cNvSpPr>
          <p:nvPr>
            <p:ph type="chart" sz="half" idx="1"/>
          </p:nvPr>
        </p:nvSpPr>
        <p:spPr>
          <a:xfrm>
            <a:off x="457200" y="1600200"/>
            <a:ext cx="4038600" cy="4525963"/>
          </a:xfrm>
        </p:spPr>
        <p:txBody>
          <a:bodyPr/>
          <a:lstStyle/>
          <a:p>
            <a:endParaRPr lang="en-IN"/>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2A45591-7285-4FE7-888C-F4B2CA251827}" type="slidenum">
              <a:rPr lang="en-US"/>
              <a:pPr/>
              <a:t>‹#›</a:t>
            </a:fld>
            <a:endParaRPr lang="en-US"/>
          </a:p>
        </p:txBody>
      </p:sp>
    </p:spTree>
    <p:extLst>
      <p:ext uri="{BB962C8B-B14F-4D97-AF65-F5344CB8AC3E}">
        <p14:creationId xmlns:p14="http://schemas.microsoft.com/office/powerpoint/2010/main" val="38373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883904-A9A8-4EB6-B0ED-22408FDE2CCC}" type="slidenum">
              <a:rPr lang="en-US"/>
              <a:pPr/>
              <a:t>‹#›</a:t>
            </a:fld>
            <a:endParaRPr lang="en-US"/>
          </a:p>
        </p:txBody>
      </p:sp>
    </p:spTree>
    <p:extLst>
      <p:ext uri="{BB962C8B-B14F-4D97-AF65-F5344CB8AC3E}">
        <p14:creationId xmlns:p14="http://schemas.microsoft.com/office/powerpoint/2010/main" val="344228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001D42-1CD2-4844-B2E1-4F6B846EA0C6}" type="slidenum">
              <a:rPr lang="en-US"/>
              <a:pPr/>
              <a:t>‹#›</a:t>
            </a:fld>
            <a:endParaRPr lang="en-US"/>
          </a:p>
        </p:txBody>
      </p:sp>
    </p:spTree>
    <p:extLst>
      <p:ext uri="{BB962C8B-B14F-4D97-AF65-F5344CB8AC3E}">
        <p14:creationId xmlns:p14="http://schemas.microsoft.com/office/powerpoint/2010/main" val="327737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D1A56FA-5877-40EA-BAA0-413F0E639971}" type="slidenum">
              <a:rPr lang="en-US"/>
              <a:pPr/>
              <a:t>‹#›</a:t>
            </a:fld>
            <a:endParaRPr lang="en-US"/>
          </a:p>
        </p:txBody>
      </p:sp>
    </p:spTree>
    <p:extLst>
      <p:ext uri="{BB962C8B-B14F-4D97-AF65-F5344CB8AC3E}">
        <p14:creationId xmlns:p14="http://schemas.microsoft.com/office/powerpoint/2010/main" val="80524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B1F34AA-F0AC-4C50-A0E1-F1CC21534F27}" type="slidenum">
              <a:rPr lang="en-US"/>
              <a:pPr/>
              <a:t>‹#›</a:t>
            </a:fld>
            <a:endParaRPr lang="en-US"/>
          </a:p>
        </p:txBody>
      </p:sp>
    </p:spTree>
    <p:extLst>
      <p:ext uri="{BB962C8B-B14F-4D97-AF65-F5344CB8AC3E}">
        <p14:creationId xmlns:p14="http://schemas.microsoft.com/office/powerpoint/2010/main" val="386249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909F2CF-F40C-4159-8016-5C4D848C072A}" type="slidenum">
              <a:rPr lang="en-US"/>
              <a:pPr/>
              <a:t>‹#›</a:t>
            </a:fld>
            <a:endParaRPr lang="en-US"/>
          </a:p>
        </p:txBody>
      </p:sp>
    </p:spTree>
    <p:extLst>
      <p:ext uri="{BB962C8B-B14F-4D97-AF65-F5344CB8AC3E}">
        <p14:creationId xmlns:p14="http://schemas.microsoft.com/office/powerpoint/2010/main" val="307801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B665787-4444-4E71-BEB0-D6405F109A42}" type="slidenum">
              <a:rPr lang="en-US"/>
              <a:pPr/>
              <a:t>‹#›</a:t>
            </a:fld>
            <a:endParaRPr lang="en-US"/>
          </a:p>
        </p:txBody>
      </p:sp>
    </p:spTree>
    <p:extLst>
      <p:ext uri="{BB962C8B-B14F-4D97-AF65-F5344CB8AC3E}">
        <p14:creationId xmlns:p14="http://schemas.microsoft.com/office/powerpoint/2010/main" val="2004165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6D2442-9EC0-432E-9642-8DC4F05DAFE5}" type="slidenum">
              <a:rPr lang="en-US"/>
              <a:pPr/>
              <a:t>‹#›</a:t>
            </a:fld>
            <a:endParaRPr lang="en-US"/>
          </a:p>
        </p:txBody>
      </p:sp>
    </p:spTree>
    <p:extLst>
      <p:ext uri="{BB962C8B-B14F-4D97-AF65-F5344CB8AC3E}">
        <p14:creationId xmlns:p14="http://schemas.microsoft.com/office/powerpoint/2010/main" val="360322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0A63E01-5226-49B3-A6CC-A1F4E2257ACC}" type="slidenum">
              <a:rPr lang="en-US"/>
              <a:pPr/>
              <a:t>‹#›</a:t>
            </a:fld>
            <a:endParaRPr lang="en-US"/>
          </a:p>
        </p:txBody>
      </p:sp>
    </p:spTree>
    <p:extLst>
      <p:ext uri="{BB962C8B-B14F-4D97-AF65-F5344CB8AC3E}">
        <p14:creationId xmlns:p14="http://schemas.microsoft.com/office/powerpoint/2010/main" val="124238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A60C49D-B778-4C2C-BEBF-9EA1EC9A6B7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oleObject" Target="../embeddings/oleObject1.bin"/><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3.wmf"/><Relationship Id="rId4" Type="http://schemas.openxmlformats.org/officeDocument/2006/relationships/image" Target="../media/image72.wmf"/></Relationships>
</file>

<file path=ppt/slides/_rels/slide3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4495800"/>
            <a:ext cx="8686800" cy="1981200"/>
          </a:xfrm>
        </p:spPr>
        <p:txBody>
          <a:bodyPr>
            <a:noAutofit/>
          </a:bodyPr>
          <a:lstStyle/>
          <a:p>
            <a:pPr algn="l"/>
            <a:endParaRPr lang="en-US" sz="2400" b="1" dirty="0" smtClean="0">
              <a:solidFill>
                <a:schemeClr val="accent2">
                  <a:lumMod val="50000"/>
                </a:schemeClr>
              </a:solidFill>
              <a:latin typeface="Comic Sans MS" pitchFamily="66" charset="0"/>
            </a:endParaRPr>
          </a:p>
          <a:p>
            <a:pPr algn="l"/>
            <a:r>
              <a:rPr lang="en-US" sz="2400" b="1" dirty="0">
                <a:solidFill>
                  <a:schemeClr val="accent2">
                    <a:lumMod val="50000"/>
                  </a:schemeClr>
                </a:solidFill>
                <a:latin typeface="Comic Sans MS" pitchFamily="66" charset="0"/>
              </a:rPr>
              <a:t>Chairpersons:</a:t>
            </a:r>
            <a:r>
              <a:rPr lang="en-US" sz="2400" b="1" dirty="0">
                <a:solidFill>
                  <a:schemeClr val="accent2">
                    <a:lumMod val="75000"/>
                  </a:schemeClr>
                </a:solidFill>
                <a:latin typeface="Comic Sans MS" pitchFamily="66" charset="0"/>
              </a:rPr>
              <a:t> </a:t>
            </a:r>
            <a:r>
              <a:rPr lang="en-US" sz="2400" b="1" dirty="0">
                <a:solidFill>
                  <a:schemeClr val="tx1"/>
                </a:solidFill>
                <a:latin typeface="Comic Sans MS" pitchFamily="66" charset="0"/>
              </a:rPr>
              <a:t>Aabha Nagral, </a:t>
            </a:r>
            <a:r>
              <a:rPr lang="en-US" sz="2400" b="1" dirty="0" err="1">
                <a:solidFill>
                  <a:schemeClr val="tx1"/>
                </a:solidFill>
                <a:latin typeface="Comic Sans MS" pitchFamily="66" charset="0"/>
              </a:rPr>
              <a:t>Prashanth</a:t>
            </a:r>
            <a:r>
              <a:rPr lang="en-US" sz="2400" b="1" dirty="0">
                <a:solidFill>
                  <a:schemeClr val="tx1"/>
                </a:solidFill>
                <a:latin typeface="Comic Sans MS" pitchFamily="66" charset="0"/>
              </a:rPr>
              <a:t> LK,SK </a:t>
            </a:r>
            <a:r>
              <a:rPr lang="en-US" sz="2400" b="1" dirty="0" err="1">
                <a:solidFill>
                  <a:schemeClr val="tx1"/>
                </a:solidFill>
                <a:latin typeface="Comic Sans MS" pitchFamily="66" charset="0"/>
              </a:rPr>
              <a:t>Yachha</a:t>
            </a:r>
            <a:endParaRPr lang="en-IN" sz="2400" b="1" dirty="0">
              <a:solidFill>
                <a:schemeClr val="tx1"/>
              </a:solidFill>
              <a:latin typeface="Comic Sans MS" pitchFamily="66" charset="0"/>
            </a:endParaRPr>
          </a:p>
          <a:p>
            <a:pPr algn="l"/>
            <a:r>
              <a:rPr lang="en-US" sz="2400" b="1" dirty="0" smtClean="0">
                <a:solidFill>
                  <a:schemeClr val="accent2">
                    <a:lumMod val="50000"/>
                  </a:schemeClr>
                </a:solidFill>
                <a:latin typeface="Comic Sans MS" pitchFamily="66" charset="0"/>
              </a:rPr>
              <a:t>Talk:</a:t>
            </a:r>
            <a:r>
              <a:rPr lang="en-US" sz="2400" b="1" dirty="0" smtClean="0">
                <a:solidFill>
                  <a:schemeClr val="tx1"/>
                </a:solidFill>
                <a:latin typeface="Comic Sans MS" pitchFamily="66" charset="0"/>
              </a:rPr>
              <a:t>  </a:t>
            </a:r>
            <a:r>
              <a:rPr lang="en-US" sz="2400" b="1" dirty="0" err="1" smtClean="0">
                <a:solidFill>
                  <a:schemeClr val="tx1"/>
                </a:solidFill>
                <a:latin typeface="Comic Sans MS" pitchFamily="66" charset="0"/>
              </a:rPr>
              <a:t>Sanjib</a:t>
            </a:r>
            <a:r>
              <a:rPr lang="en-US" sz="2400" b="1" dirty="0" smtClean="0">
                <a:solidFill>
                  <a:schemeClr val="tx1"/>
                </a:solidFill>
                <a:latin typeface="Comic Sans MS" pitchFamily="66" charset="0"/>
              </a:rPr>
              <a:t> Sinha </a:t>
            </a:r>
            <a:endParaRPr lang="en-IN" sz="2400" b="1" dirty="0" smtClean="0">
              <a:solidFill>
                <a:schemeClr val="tx1"/>
              </a:solidFill>
              <a:latin typeface="Comic Sans MS" pitchFamily="66" charset="0"/>
            </a:endParaRPr>
          </a:p>
          <a:p>
            <a:pPr algn="l"/>
            <a:r>
              <a:rPr lang="en-US" sz="2400" b="1" dirty="0" smtClean="0">
                <a:solidFill>
                  <a:schemeClr val="tx1"/>
                </a:solidFill>
                <a:latin typeface="Comic Sans MS" pitchFamily="66" charset="0"/>
              </a:rPr>
              <a:t> </a:t>
            </a:r>
            <a:endParaRPr lang="en-IN" sz="2400" b="1" dirty="0" smtClean="0">
              <a:solidFill>
                <a:schemeClr val="tx1"/>
              </a:solidFill>
              <a:latin typeface="Comic Sans MS" pitchFamily="66" charset="0"/>
            </a:endParaRPr>
          </a:p>
          <a:p>
            <a:pPr algn="l"/>
            <a:endParaRPr lang="en-IN" sz="2400" b="1" dirty="0" smtClean="0">
              <a:solidFill>
                <a:schemeClr val="tx1"/>
              </a:solidFill>
              <a:latin typeface="Comic Sans MS" pitchFamily="66" charset="0"/>
            </a:endParaRPr>
          </a:p>
          <a:p>
            <a:pPr algn="l"/>
            <a:r>
              <a:rPr lang="en-US" sz="2400" b="1" dirty="0" smtClean="0">
                <a:solidFill>
                  <a:schemeClr val="tx1"/>
                </a:solidFill>
                <a:latin typeface="Comic Sans MS" pitchFamily="66" charset="0"/>
              </a:rPr>
              <a:t>  </a:t>
            </a:r>
            <a:endParaRPr lang="en-IN" sz="2400" b="1" dirty="0" smtClean="0">
              <a:solidFill>
                <a:schemeClr val="tx1"/>
              </a:solidFill>
              <a:latin typeface="Comic Sans MS" pitchFamily="66" charset="0"/>
            </a:endParaRPr>
          </a:p>
          <a:p>
            <a:pPr algn="l"/>
            <a:endParaRPr lang="en-IN" sz="2400" b="1" dirty="0" smtClean="0">
              <a:solidFill>
                <a:schemeClr val="tx1"/>
              </a:solidFill>
              <a:latin typeface="Comic Sans MS" pitchFamily="66" charset="0"/>
            </a:endParaRPr>
          </a:p>
          <a:p>
            <a:pPr algn="l"/>
            <a:endParaRPr lang="en-IN" sz="2400" b="1" dirty="0" smtClean="0">
              <a:solidFill>
                <a:schemeClr val="tx1"/>
              </a:solidFill>
              <a:latin typeface="Comic Sans MS" pitchFamily="66" charset="0"/>
            </a:endParaRPr>
          </a:p>
          <a:p>
            <a:pPr algn="l"/>
            <a:endParaRPr lang="en-IN" sz="2400" b="1" dirty="0" smtClean="0">
              <a:solidFill>
                <a:schemeClr val="tx1"/>
              </a:solidFill>
              <a:latin typeface="Comic Sans MS" pitchFamily="66" charset="0"/>
            </a:endParaRPr>
          </a:p>
        </p:txBody>
      </p:sp>
      <p:sp>
        <p:nvSpPr>
          <p:cNvPr id="10" name="Rounded Rectangle 9"/>
          <p:cNvSpPr/>
          <p:nvPr/>
        </p:nvSpPr>
        <p:spPr>
          <a:xfrm>
            <a:off x="304800" y="1988840"/>
            <a:ext cx="8610600" cy="1800200"/>
          </a:xfrm>
          <a:prstGeom prst="roundRect">
            <a:avLst/>
          </a:prstGeom>
          <a:solidFill>
            <a:srgbClr val="8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1026" name="Rectangle 2"/>
          <p:cNvSpPr>
            <a:spLocks noChangeArrowheads="1"/>
          </p:cNvSpPr>
          <p:nvPr/>
        </p:nvSpPr>
        <p:spPr bwMode="auto">
          <a:xfrm>
            <a:off x="428596" y="2455973"/>
            <a:ext cx="8232648"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IN" sz="3200" dirty="0" smtClean="0">
                <a:solidFill>
                  <a:schemeClr val="bg1"/>
                </a:solidFill>
                <a:latin typeface="Comic Sans MS" pitchFamily="66" charset="0"/>
              </a:rPr>
              <a:t>Role of MRI in Wilson disease</a:t>
            </a:r>
          </a:p>
          <a:p>
            <a:pPr fontAlgn="base">
              <a:spcBef>
                <a:spcPct val="0"/>
              </a:spcBef>
              <a:spcAft>
                <a:spcPct val="0"/>
              </a:spcAft>
            </a:pPr>
            <a:endParaRPr lang="en-IN" sz="3200" b="1" dirty="0" smtClean="0">
              <a:solidFill>
                <a:schemeClr val="bg1"/>
              </a:solidFill>
              <a:latin typeface="Comic Sans MS" pitchFamily="66" charset="0"/>
            </a:endParaRPr>
          </a:p>
          <a:p>
            <a:pPr fontAlgn="base">
              <a:spcBef>
                <a:spcPct val="0"/>
              </a:spcBef>
              <a:spcAft>
                <a:spcPct val="0"/>
              </a:spcAft>
            </a:pPr>
            <a:endParaRPr lang="en-IN" sz="3200" b="1" dirty="0" smtClean="0">
              <a:solidFill>
                <a:schemeClr val="bg1"/>
              </a:solidFill>
              <a:latin typeface="Comic Sans MS" pitchFamily="66" charset="0"/>
            </a:endParaRPr>
          </a:p>
          <a:p>
            <a:pPr fontAlgn="base">
              <a:spcBef>
                <a:spcPct val="0"/>
              </a:spcBef>
              <a:spcAft>
                <a:spcPct val="0"/>
              </a:spcAft>
            </a:pPr>
            <a:endParaRPr lang="en-IN" sz="3200" b="1" dirty="0" smtClean="0">
              <a:solidFill>
                <a:schemeClr val="bg1"/>
              </a:solidFill>
              <a:latin typeface="Comic Sans MS" pitchFamily="66" charset="0"/>
            </a:endParaRPr>
          </a:p>
          <a:p>
            <a:pPr fontAlgn="base">
              <a:spcBef>
                <a:spcPct val="0"/>
              </a:spcBef>
              <a:spcAft>
                <a:spcPct val="0"/>
              </a:spcAft>
            </a:pPr>
            <a:endParaRPr kumimoji="0" lang="en-US" sz="3200" b="1" i="0" u="none" strike="noStrike" cap="none" normalizeH="0" baseline="0" dirty="0" smtClean="0">
              <a:ln>
                <a:noFill/>
              </a:ln>
              <a:solidFill>
                <a:schemeClr val="bg1"/>
              </a:solidFill>
              <a:effectLst/>
              <a:latin typeface="Comic Sans MS" pitchFamily="66" charset="0"/>
              <a:ea typeface="Times New Roman" pitchFamily="18" charset="0"/>
              <a:cs typeface="Times New Roman" pitchFamily="18" charset="0"/>
            </a:endParaRPr>
          </a:p>
        </p:txBody>
      </p:sp>
      <p:pic>
        <p:nvPicPr>
          <p:cNvPr id="9" name="Picture 8"/>
          <p:cNvPicPr>
            <a:picLocks noChangeAspect="1"/>
          </p:cNvPicPr>
          <p:nvPr/>
        </p:nvPicPr>
        <p:blipFill>
          <a:blip r:embed="rId3"/>
          <a:stretch>
            <a:fillRect/>
          </a:stretch>
        </p:blipFill>
        <p:spPr>
          <a:xfrm>
            <a:off x="3165541" y="183152"/>
            <a:ext cx="1177859" cy="1264648"/>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4005" y="228599"/>
            <a:ext cx="1102995" cy="1066801"/>
          </a:xfrm>
          <a:prstGeom prst="rect">
            <a:avLst/>
          </a:prstGeom>
          <a:noFill/>
          <a:ln>
            <a:noFill/>
          </a:ln>
        </p:spPr>
      </p:pic>
      <p:pic>
        <p:nvPicPr>
          <p:cNvPr id="12" name="Picture 11"/>
          <p:cNvPicPr>
            <a:picLocks noChangeAspect="1"/>
          </p:cNvPicPr>
          <p:nvPr/>
        </p:nvPicPr>
        <p:blipFill>
          <a:blip r:embed="rId5"/>
          <a:stretch>
            <a:fillRect/>
          </a:stretch>
        </p:blipFill>
        <p:spPr>
          <a:xfrm>
            <a:off x="348790" y="228600"/>
            <a:ext cx="2318210" cy="971656"/>
          </a:xfrm>
          <a:prstGeom prst="rect">
            <a:avLst/>
          </a:prstGeom>
        </p:spPr>
      </p:pic>
      <p:pic>
        <p:nvPicPr>
          <p:cNvPr id="13" name="Picture 12"/>
          <p:cNvPicPr>
            <a:picLocks noChangeAspect="1"/>
          </p:cNvPicPr>
          <p:nvPr/>
        </p:nvPicPr>
        <p:blipFill>
          <a:blip r:embed="rId6"/>
          <a:stretch>
            <a:fillRect/>
          </a:stretch>
        </p:blipFill>
        <p:spPr>
          <a:xfrm>
            <a:off x="7724212" y="187035"/>
            <a:ext cx="851868" cy="1184565"/>
          </a:xfrm>
          <a:prstGeom prst="rect">
            <a:avLst/>
          </a:prstGeom>
        </p:spPr>
      </p:pic>
    </p:spTree>
    <p:extLst>
      <p:ext uri="{BB962C8B-B14F-4D97-AF65-F5344CB8AC3E}">
        <p14:creationId xmlns:p14="http://schemas.microsoft.com/office/powerpoint/2010/main" val="1611612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80" name="Picture 4"/>
          <p:cNvPicPr>
            <a:picLocks noChangeAspect="1" noChangeArrowheads="1"/>
          </p:cNvPicPr>
          <p:nvPr/>
        </p:nvPicPr>
        <p:blipFill>
          <a:blip r:embed="rId3">
            <a:extLst>
              <a:ext uri="{28A0092B-C50C-407E-A947-70E740481C1C}">
                <a14:useLocalDpi xmlns:a14="http://schemas.microsoft.com/office/drawing/2010/main" val="0"/>
              </a:ext>
            </a:extLst>
          </a:blip>
          <a:srcRect l="25833" t="4245" r="2499" b="1114"/>
          <a:stretch>
            <a:fillRect/>
          </a:stretch>
        </p:blipFill>
        <p:spPr bwMode="auto">
          <a:xfrm>
            <a:off x="1752600" y="533400"/>
            <a:ext cx="5943600" cy="587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4181" name="Text Box 5"/>
          <p:cNvSpPr txBox="1">
            <a:spLocks noChangeArrowheads="1"/>
          </p:cNvSpPr>
          <p:nvPr/>
        </p:nvSpPr>
        <p:spPr bwMode="auto">
          <a:xfrm>
            <a:off x="3124200" y="80963"/>
            <a:ext cx="28606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800000"/>
                </a:solidFill>
              </a:rPr>
              <a:t>MRI and Wilson’s Disease</a:t>
            </a:r>
            <a:endParaRPr lang="en-IN">
              <a:solidFill>
                <a:srgbClr val="800000"/>
              </a:solidFill>
            </a:endParaRPr>
          </a:p>
        </p:txBody>
      </p:sp>
      <p:sp>
        <p:nvSpPr>
          <p:cNvPr id="434182" name="Text Box 6"/>
          <p:cNvSpPr txBox="1">
            <a:spLocks noChangeArrowheads="1"/>
          </p:cNvSpPr>
          <p:nvPr/>
        </p:nvSpPr>
        <p:spPr bwMode="auto">
          <a:xfrm>
            <a:off x="4495800" y="6553200"/>
            <a:ext cx="4572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a:solidFill>
                  <a:srgbClr val="000099"/>
                </a:solidFill>
              </a:rPr>
              <a:t>Sinha S, Taly AB, Ravishankar S et al. Neuroradiology; 2006; 48 (9): 614-621</a:t>
            </a:r>
          </a:p>
        </p:txBody>
      </p:sp>
      <p:sp>
        <p:nvSpPr>
          <p:cNvPr id="434183" name="Text Box 7"/>
          <p:cNvSpPr txBox="1">
            <a:spLocks noChangeArrowheads="1"/>
          </p:cNvSpPr>
          <p:nvPr/>
        </p:nvSpPr>
        <p:spPr bwMode="auto">
          <a:xfrm>
            <a:off x="136525" y="1736725"/>
            <a:ext cx="1674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Diffuse atrophy</a:t>
            </a:r>
            <a:endParaRPr lang="en-IN" sz="1600" b="1"/>
          </a:p>
        </p:txBody>
      </p:sp>
      <p:sp>
        <p:nvSpPr>
          <p:cNvPr id="434184" name="Text Box 8"/>
          <p:cNvSpPr txBox="1">
            <a:spLocks noChangeArrowheads="1"/>
          </p:cNvSpPr>
          <p:nvPr/>
        </p:nvSpPr>
        <p:spPr bwMode="auto">
          <a:xfrm>
            <a:off x="136525" y="4403725"/>
            <a:ext cx="16732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Brainstem</a:t>
            </a:r>
          </a:p>
          <a:p>
            <a:r>
              <a:rPr lang="en-US" sz="1600" b="1"/>
              <a:t>Signal changes</a:t>
            </a:r>
            <a:endParaRPr lang="en-IN" sz="1600" b="1"/>
          </a:p>
        </p:txBody>
      </p:sp>
      <p:sp>
        <p:nvSpPr>
          <p:cNvPr id="434185" name="Text Box 9"/>
          <p:cNvSpPr txBox="1">
            <a:spLocks noChangeArrowheads="1"/>
          </p:cNvSpPr>
          <p:nvPr/>
        </p:nvSpPr>
        <p:spPr bwMode="auto">
          <a:xfrm>
            <a:off x="7772400" y="1219200"/>
            <a:ext cx="1136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Focal </a:t>
            </a:r>
          </a:p>
          <a:p>
            <a:r>
              <a:rPr lang="en-US" b="1"/>
              <a:t>cerebral </a:t>
            </a:r>
          </a:p>
          <a:p>
            <a:r>
              <a:rPr lang="en-US" b="1"/>
              <a:t>atrophy</a:t>
            </a:r>
            <a:endParaRPr lang="en-IN" b="1"/>
          </a:p>
        </p:txBody>
      </p:sp>
      <p:sp>
        <p:nvSpPr>
          <p:cNvPr id="434186" name="Text Box 10"/>
          <p:cNvSpPr txBox="1">
            <a:spLocks noChangeArrowheads="1"/>
          </p:cNvSpPr>
          <p:nvPr/>
        </p:nvSpPr>
        <p:spPr bwMode="auto">
          <a:xfrm>
            <a:off x="7772400" y="4219575"/>
            <a:ext cx="1365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a:t>Brainstem </a:t>
            </a:r>
          </a:p>
          <a:p>
            <a:pPr algn="ctr"/>
            <a:r>
              <a:rPr lang="en-US" b="1"/>
              <a:t>&amp;</a:t>
            </a:r>
          </a:p>
          <a:p>
            <a:pPr algn="ctr"/>
            <a:r>
              <a:rPr lang="en-US" b="1"/>
              <a:t>Cerebellar</a:t>
            </a:r>
          </a:p>
          <a:p>
            <a:pPr algn="ctr"/>
            <a:r>
              <a:rPr lang="en-US" b="1"/>
              <a:t>atrophy</a:t>
            </a:r>
            <a:endParaRPr lang="en-IN" b="1"/>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5" name="Picture 5"/>
          <p:cNvPicPr>
            <a:picLocks noChangeAspect="1" noChangeArrowheads="1"/>
          </p:cNvPicPr>
          <p:nvPr/>
        </p:nvPicPr>
        <p:blipFill>
          <a:blip r:embed="rId3">
            <a:extLst>
              <a:ext uri="{28A0092B-C50C-407E-A947-70E740481C1C}">
                <a14:useLocalDpi xmlns:a14="http://schemas.microsoft.com/office/drawing/2010/main" val="0"/>
              </a:ext>
            </a:extLst>
          </a:blip>
          <a:srcRect l="25000" t="2982"/>
          <a:stretch>
            <a:fillRect/>
          </a:stretch>
        </p:blipFill>
        <p:spPr bwMode="auto">
          <a:xfrm>
            <a:off x="1905000" y="533400"/>
            <a:ext cx="5608638"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5206" name="Text Box 6"/>
          <p:cNvSpPr txBox="1">
            <a:spLocks noChangeArrowheads="1"/>
          </p:cNvSpPr>
          <p:nvPr/>
        </p:nvSpPr>
        <p:spPr bwMode="auto">
          <a:xfrm>
            <a:off x="2895600" y="90208"/>
            <a:ext cx="28606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800000"/>
                </a:solidFill>
              </a:rPr>
              <a:t>MRI and Wilson’s Disease</a:t>
            </a:r>
            <a:endParaRPr lang="en-IN">
              <a:solidFill>
                <a:srgbClr val="800000"/>
              </a:solidFill>
            </a:endParaRPr>
          </a:p>
        </p:txBody>
      </p:sp>
      <p:sp>
        <p:nvSpPr>
          <p:cNvPr id="435207" name="Text Box 7"/>
          <p:cNvSpPr txBox="1">
            <a:spLocks noChangeArrowheads="1"/>
          </p:cNvSpPr>
          <p:nvPr/>
        </p:nvSpPr>
        <p:spPr bwMode="auto">
          <a:xfrm>
            <a:off x="4495800" y="6553200"/>
            <a:ext cx="4572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a:solidFill>
                  <a:srgbClr val="000099"/>
                </a:solidFill>
              </a:rPr>
              <a:t>Sinha S, Taly AB, Ravishankar S et al. Neuroradiology; 2006; 48 (9): 614-621</a:t>
            </a:r>
          </a:p>
        </p:txBody>
      </p:sp>
      <p:sp>
        <p:nvSpPr>
          <p:cNvPr id="435208" name="Text Box 8"/>
          <p:cNvSpPr txBox="1">
            <a:spLocks noChangeArrowheads="1"/>
          </p:cNvSpPr>
          <p:nvPr/>
        </p:nvSpPr>
        <p:spPr bwMode="auto">
          <a:xfrm>
            <a:off x="60325" y="1431925"/>
            <a:ext cx="17986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Basal ganglionic</a:t>
            </a:r>
          </a:p>
          <a:p>
            <a:r>
              <a:rPr lang="en-US" sz="1600" b="1"/>
              <a:t>changes</a:t>
            </a:r>
            <a:endParaRPr lang="en-IN" sz="1600" b="1"/>
          </a:p>
        </p:txBody>
      </p:sp>
      <p:sp>
        <p:nvSpPr>
          <p:cNvPr id="435209" name="Text Box 9"/>
          <p:cNvSpPr txBox="1">
            <a:spLocks noChangeArrowheads="1"/>
          </p:cNvSpPr>
          <p:nvPr/>
        </p:nvSpPr>
        <p:spPr bwMode="auto">
          <a:xfrm>
            <a:off x="212725" y="4175125"/>
            <a:ext cx="17986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600" b="1"/>
              <a:t>Basal ganglionic</a:t>
            </a:r>
          </a:p>
          <a:p>
            <a:pPr algn="ctr"/>
            <a:r>
              <a:rPr lang="en-US" sz="1600" b="1"/>
              <a:t>Brainstem</a:t>
            </a:r>
          </a:p>
          <a:p>
            <a:pPr algn="ctr"/>
            <a:r>
              <a:rPr lang="en-US" sz="1600" b="1"/>
              <a:t>&amp;</a:t>
            </a:r>
          </a:p>
          <a:p>
            <a:pPr algn="ctr"/>
            <a:r>
              <a:rPr lang="en-US" sz="1600" b="1"/>
              <a:t>White matter</a:t>
            </a:r>
          </a:p>
          <a:p>
            <a:pPr algn="ctr"/>
            <a:r>
              <a:rPr lang="en-US" sz="1600" b="1"/>
              <a:t>changes</a:t>
            </a:r>
            <a:endParaRPr lang="en-IN" sz="1600" b="1"/>
          </a:p>
        </p:txBody>
      </p:sp>
      <p:sp>
        <p:nvSpPr>
          <p:cNvPr id="435210" name="Text Box 10"/>
          <p:cNvSpPr txBox="1">
            <a:spLocks noChangeArrowheads="1"/>
          </p:cNvSpPr>
          <p:nvPr/>
        </p:nvSpPr>
        <p:spPr bwMode="auto">
          <a:xfrm>
            <a:off x="7527925" y="4227513"/>
            <a:ext cx="1136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Midbrain</a:t>
            </a:r>
          </a:p>
          <a:p>
            <a:r>
              <a:rPr lang="en-US" b="1"/>
              <a:t>changes</a:t>
            </a:r>
            <a:endParaRPr lang="en-IN" b="1"/>
          </a:p>
        </p:txBody>
      </p:sp>
      <p:sp>
        <p:nvSpPr>
          <p:cNvPr id="435211" name="Text Box 11"/>
          <p:cNvSpPr txBox="1">
            <a:spLocks noChangeArrowheads="1"/>
          </p:cNvSpPr>
          <p:nvPr/>
        </p:nvSpPr>
        <p:spPr bwMode="auto">
          <a:xfrm>
            <a:off x="7467600" y="1308100"/>
            <a:ext cx="15065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Extensive</a:t>
            </a:r>
          </a:p>
          <a:p>
            <a:r>
              <a:rPr lang="en-US" sz="1600" b="1"/>
              <a:t>White matter</a:t>
            </a:r>
          </a:p>
          <a:p>
            <a:r>
              <a:rPr lang="en-US" sz="1600" b="1"/>
              <a:t>abnormalities</a:t>
            </a:r>
            <a:endParaRPr lang="en-IN" sz="1600" b="1"/>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76"/>
            <a:ext cx="8229600" cy="1143000"/>
          </a:xfrm>
        </p:spPr>
        <p:txBody>
          <a:bodyPr/>
          <a:lstStyle/>
          <a:p>
            <a:r>
              <a:rPr lang="en-US" dirty="0" smtClean="0"/>
              <a:t>MRI observations in WD</a:t>
            </a:r>
            <a:endParaRPr lang="en-US"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1715" t="11768" r="23341" b="13263"/>
          <a:stretch/>
        </p:blipFill>
        <p:spPr bwMode="auto">
          <a:xfrm>
            <a:off x="-35859" y="1143000"/>
            <a:ext cx="206043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463" t="7831" r="20463" b="9732"/>
          <a:stretch/>
        </p:blipFill>
        <p:spPr bwMode="auto">
          <a:xfrm>
            <a:off x="-35859" y="3961079"/>
            <a:ext cx="2245659" cy="288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965" t="13399" r="22215" b="13670"/>
          <a:stretch/>
        </p:blipFill>
        <p:spPr bwMode="auto">
          <a:xfrm>
            <a:off x="2133600" y="1143000"/>
            <a:ext cx="2151762" cy="25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838" t="8374" r="20463" b="8781"/>
          <a:stretch/>
        </p:blipFill>
        <p:spPr bwMode="auto">
          <a:xfrm>
            <a:off x="2209800" y="3962400"/>
            <a:ext cx="2257253" cy="288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464" t="17338" r="22967" b="4841"/>
          <a:stretch/>
        </p:blipFill>
        <p:spPr bwMode="auto">
          <a:xfrm>
            <a:off x="4285362" y="1143000"/>
            <a:ext cx="2007530" cy="25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3059"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8251" t="4451" r="12167" b="7472"/>
          <a:stretch/>
        </p:blipFill>
        <p:spPr bwMode="auto">
          <a:xfrm>
            <a:off x="4467052" y="3961079"/>
            <a:ext cx="2283257" cy="288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18711" t="3077" r="10200" b="6744"/>
          <a:stretch/>
        </p:blipFill>
        <p:spPr bwMode="auto">
          <a:xfrm>
            <a:off x="6324268" y="1142999"/>
            <a:ext cx="2216227" cy="25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3061"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l="4059" r="3232"/>
          <a:stretch/>
        </p:blipFill>
        <p:spPr bwMode="auto">
          <a:xfrm>
            <a:off x="6750309" y="3961079"/>
            <a:ext cx="2357717" cy="282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35859" y="8382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75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5943600" cy="762000"/>
          </a:xfrm>
          <a:ln>
            <a:solidFill>
              <a:schemeClr val="tx1"/>
            </a:solidFill>
          </a:ln>
        </p:spPr>
        <p:txBody>
          <a:bodyPr/>
          <a:lstStyle/>
          <a:p>
            <a:r>
              <a:rPr lang="en-US" sz="3200" dirty="0" smtClean="0">
                <a:solidFill>
                  <a:srgbClr val="C00000"/>
                </a:solidFill>
              </a:rPr>
              <a:t>White matter Changes in WD</a:t>
            </a:r>
            <a:endParaRPr lang="en-US" sz="3200" dirty="0">
              <a:solidFill>
                <a:srgbClr val="C00000"/>
              </a:solidFill>
            </a:endParaRPr>
          </a:p>
        </p:txBody>
      </p:sp>
      <p:sp>
        <p:nvSpPr>
          <p:cNvPr id="3" name="Content Placeholder 2"/>
          <p:cNvSpPr>
            <a:spLocks noGrp="1"/>
          </p:cNvSpPr>
          <p:nvPr>
            <p:ph idx="1"/>
          </p:nvPr>
        </p:nvSpPr>
        <p:spPr/>
        <p:txBody>
          <a:bodyPr/>
          <a:lstStyle/>
          <a:p>
            <a:r>
              <a:rPr lang="en-US" dirty="0" smtClean="0"/>
              <a:t>WM changes: not uncommon</a:t>
            </a:r>
          </a:p>
          <a:p>
            <a:r>
              <a:rPr lang="en-US" dirty="0" smtClean="0"/>
              <a:t>Frontal&gt;other lobes</a:t>
            </a:r>
          </a:p>
          <a:p>
            <a:r>
              <a:rPr lang="en-US" dirty="0" smtClean="0"/>
              <a:t>Subtle diffuse </a:t>
            </a:r>
            <a:r>
              <a:rPr lang="en-US" dirty="0" err="1" smtClean="0"/>
              <a:t>leucoencephalopathy</a:t>
            </a:r>
            <a:endParaRPr lang="en-US" dirty="0" smtClean="0"/>
          </a:p>
          <a:p>
            <a:r>
              <a:rPr lang="en-US" dirty="0" smtClean="0"/>
              <a:t>WM changes: gliosis/necrosis (cavitation)</a:t>
            </a:r>
          </a:p>
          <a:p>
            <a:r>
              <a:rPr lang="en-US" dirty="0" smtClean="0"/>
              <a:t>Extensive changes: Poorer prognosis</a:t>
            </a:r>
          </a:p>
          <a:p>
            <a:r>
              <a:rPr lang="en-US" dirty="0" smtClean="0"/>
              <a:t>Sometimes associated with seizures</a:t>
            </a:r>
            <a:endParaRPr lang="en-US" dirty="0"/>
          </a:p>
        </p:txBody>
      </p:sp>
      <p:cxnSp>
        <p:nvCxnSpPr>
          <p:cNvPr id="4" name="Straight Connector 3"/>
          <p:cNvCxnSpPr/>
          <p:nvPr/>
        </p:nvCxnSpPr>
        <p:spPr>
          <a:xfrm>
            <a:off x="0" y="10668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98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descr="G:\wd\1.PNG"/>
          <p:cNvPicPr>
            <a:picLocks noChangeAspect="1" noChangeArrowheads="1"/>
          </p:cNvPicPr>
          <p:nvPr/>
        </p:nvPicPr>
        <p:blipFill rotWithShape="1">
          <a:blip r:embed="rId2">
            <a:extLst>
              <a:ext uri="{28A0092B-C50C-407E-A947-70E740481C1C}">
                <a14:useLocalDpi xmlns:a14="http://schemas.microsoft.com/office/drawing/2010/main" val="0"/>
              </a:ext>
            </a:extLst>
          </a:blip>
          <a:srcRect l="12778" t="10964" r="8422" b="4725"/>
          <a:stretch/>
        </p:blipFill>
        <p:spPr bwMode="auto">
          <a:xfrm>
            <a:off x="29029" y="1868483"/>
            <a:ext cx="2907901" cy="3505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109" r="4673"/>
          <a:stretch/>
        </p:blipFill>
        <p:spPr>
          <a:xfrm>
            <a:off x="6091004" y="1841001"/>
            <a:ext cx="3028012" cy="3538494"/>
          </a:xfrm>
          <a:prstGeom prst="rect">
            <a:avLst/>
          </a:prstGeom>
        </p:spPr>
      </p:pic>
      <p:sp>
        <p:nvSpPr>
          <p:cNvPr id="9" name="TextBox 8"/>
          <p:cNvSpPr txBox="1"/>
          <p:nvPr/>
        </p:nvSpPr>
        <p:spPr>
          <a:xfrm>
            <a:off x="1143000" y="5862935"/>
            <a:ext cx="7140096" cy="461665"/>
          </a:xfrm>
          <a:prstGeom prst="rect">
            <a:avLst/>
          </a:prstGeom>
          <a:noFill/>
        </p:spPr>
        <p:txBody>
          <a:bodyPr wrap="none" rtlCol="0">
            <a:spAutoFit/>
          </a:bodyPr>
          <a:lstStyle/>
          <a:p>
            <a:r>
              <a:rPr lang="en-US" sz="2400" b="1" dirty="0" err="1" smtClean="0"/>
              <a:t>Hypointensity</a:t>
            </a:r>
            <a:r>
              <a:rPr lang="en-US" sz="2400" b="1" dirty="0" smtClean="0"/>
              <a:t> of Putamen and Substantia </a:t>
            </a:r>
            <a:r>
              <a:rPr lang="en-US" sz="2400" b="1" dirty="0" err="1" smtClean="0"/>
              <a:t>Nigra</a:t>
            </a:r>
            <a:endParaRPr lang="en-IN" sz="2400" b="1" dirty="0"/>
          </a:p>
        </p:txBody>
      </p:sp>
      <p:sp>
        <p:nvSpPr>
          <p:cNvPr id="12" name="Title 1"/>
          <p:cNvSpPr txBox="1">
            <a:spLocks/>
          </p:cNvSpPr>
          <p:nvPr/>
        </p:nvSpPr>
        <p:spPr bwMode="auto">
          <a:xfrm>
            <a:off x="598248" y="304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kern="0" dirty="0" smtClean="0"/>
              <a:t>Iron in Copper   </a:t>
            </a:r>
            <a:br>
              <a:rPr lang="en-US" sz="3600" kern="0" dirty="0" smtClean="0"/>
            </a:br>
            <a:r>
              <a:rPr lang="en-US" sz="3600" kern="0" dirty="0" smtClean="0"/>
              <a:t>T2W </a:t>
            </a:r>
            <a:r>
              <a:rPr lang="en-US" sz="3600" kern="0" dirty="0" err="1" smtClean="0"/>
              <a:t>hypointense</a:t>
            </a:r>
            <a:r>
              <a:rPr lang="en-US" sz="3600" kern="0" dirty="0" smtClean="0"/>
              <a:t> lesions</a:t>
            </a:r>
            <a:endParaRPr lang="en-US" sz="3600" kern="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930" y="1871593"/>
            <a:ext cx="3105728" cy="3502089"/>
          </a:xfrm>
          <a:prstGeom prst="rect">
            <a:avLst/>
          </a:prstGeom>
        </p:spPr>
      </p:pic>
      <p:cxnSp>
        <p:nvCxnSpPr>
          <p:cNvPr id="8" name="Straight Connector 7"/>
          <p:cNvCxnSpPr/>
          <p:nvPr/>
        </p:nvCxnSpPr>
        <p:spPr>
          <a:xfrm>
            <a:off x="0" y="1506894"/>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752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8" name="Picture 4"/>
          <p:cNvPicPr>
            <a:picLocks noChangeAspect="1" noChangeArrowheads="1"/>
          </p:cNvPicPr>
          <p:nvPr/>
        </p:nvPicPr>
        <p:blipFill>
          <a:blip r:embed="rId3">
            <a:extLst>
              <a:ext uri="{28A0092B-C50C-407E-A947-70E740481C1C}">
                <a14:useLocalDpi xmlns:a14="http://schemas.microsoft.com/office/drawing/2010/main" val="0"/>
              </a:ext>
            </a:extLst>
          </a:blip>
          <a:srcRect l="25926" t="5205" r="1852" b="2231"/>
          <a:stretch>
            <a:fillRect/>
          </a:stretch>
        </p:blipFill>
        <p:spPr bwMode="auto">
          <a:xfrm>
            <a:off x="1905000" y="533400"/>
            <a:ext cx="56578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6229" name="Text Box 5"/>
          <p:cNvSpPr txBox="1">
            <a:spLocks noChangeArrowheads="1"/>
          </p:cNvSpPr>
          <p:nvPr/>
        </p:nvSpPr>
        <p:spPr bwMode="auto">
          <a:xfrm>
            <a:off x="2930525" y="80963"/>
            <a:ext cx="28606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800000"/>
                </a:solidFill>
              </a:rPr>
              <a:t>MRI and Wilson’s Disease</a:t>
            </a:r>
            <a:endParaRPr lang="en-IN">
              <a:solidFill>
                <a:srgbClr val="800000"/>
              </a:solidFill>
            </a:endParaRPr>
          </a:p>
        </p:txBody>
      </p:sp>
      <p:sp>
        <p:nvSpPr>
          <p:cNvPr id="436231" name="Text Box 7"/>
          <p:cNvSpPr txBox="1">
            <a:spLocks noChangeArrowheads="1"/>
          </p:cNvSpPr>
          <p:nvPr/>
        </p:nvSpPr>
        <p:spPr bwMode="auto">
          <a:xfrm>
            <a:off x="4495800" y="6553200"/>
            <a:ext cx="4572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a:solidFill>
                  <a:srgbClr val="000099"/>
                </a:solidFill>
              </a:rPr>
              <a:t>Sinha S, Taly AB, Ravishankar S et al. Neuroradiology; 2006; 48 (9): 614-621</a:t>
            </a:r>
          </a:p>
        </p:txBody>
      </p:sp>
      <p:sp>
        <p:nvSpPr>
          <p:cNvPr id="436232" name="Text Box 8"/>
          <p:cNvSpPr txBox="1">
            <a:spLocks noChangeArrowheads="1"/>
          </p:cNvSpPr>
          <p:nvPr/>
        </p:nvSpPr>
        <p:spPr bwMode="auto">
          <a:xfrm>
            <a:off x="304800" y="1524000"/>
            <a:ext cx="1616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t>Face of </a:t>
            </a:r>
          </a:p>
          <a:p>
            <a:r>
              <a:rPr lang="en-US" b="1"/>
              <a:t>Giant Panda</a:t>
            </a:r>
            <a:endParaRPr lang="en-IN" b="1"/>
          </a:p>
        </p:txBody>
      </p:sp>
      <p:sp>
        <p:nvSpPr>
          <p:cNvPr id="436233" name="Text Box 9"/>
          <p:cNvSpPr txBox="1">
            <a:spLocks noChangeArrowheads="1"/>
          </p:cNvSpPr>
          <p:nvPr/>
        </p:nvSpPr>
        <p:spPr bwMode="auto">
          <a:xfrm>
            <a:off x="609600" y="4572000"/>
            <a:ext cx="131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Bright</a:t>
            </a:r>
          </a:p>
          <a:p>
            <a:r>
              <a:rPr lang="en-US" b="1"/>
              <a:t>Claustrum</a:t>
            </a:r>
            <a:endParaRPr lang="en-IN" b="1"/>
          </a:p>
        </p:txBody>
      </p:sp>
      <p:sp>
        <p:nvSpPr>
          <p:cNvPr id="436234" name="Text Box 10"/>
          <p:cNvSpPr txBox="1">
            <a:spLocks noChangeArrowheads="1"/>
          </p:cNvSpPr>
          <p:nvPr/>
        </p:nvSpPr>
        <p:spPr bwMode="auto">
          <a:xfrm>
            <a:off x="7772400" y="167640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CPM like</a:t>
            </a:r>
            <a:endParaRPr lang="en-IN" b="1"/>
          </a:p>
        </p:txBody>
      </p:sp>
      <p:sp>
        <p:nvSpPr>
          <p:cNvPr id="436235" name="Text Box 11"/>
          <p:cNvSpPr txBox="1">
            <a:spLocks noChangeArrowheads="1"/>
          </p:cNvSpPr>
          <p:nvPr/>
        </p:nvSpPr>
        <p:spPr bwMode="auto">
          <a:xfrm>
            <a:off x="7548563" y="4419600"/>
            <a:ext cx="15954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T1W </a:t>
            </a:r>
          </a:p>
          <a:p>
            <a:r>
              <a:rPr lang="en-US" sz="1600" b="1"/>
              <a:t>HyperIntensity</a:t>
            </a:r>
            <a:endParaRPr lang="en-IN" sz="1600" b="1"/>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876"/>
          <a:stretch/>
        </p:blipFill>
        <p:spPr>
          <a:xfrm>
            <a:off x="524853" y="112776"/>
            <a:ext cx="5266347" cy="6745224"/>
          </a:xfrm>
          <a:prstGeom prst="rect">
            <a:avLst/>
          </a:prstGeom>
        </p:spPr>
      </p:pic>
      <p:pic>
        <p:nvPicPr>
          <p:cNvPr id="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37112" t="21011" r="36095" b="23614"/>
          <a:stretch/>
        </p:blipFill>
        <p:spPr bwMode="auto">
          <a:xfrm>
            <a:off x="3297923" y="3666175"/>
            <a:ext cx="2865691" cy="316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5264" t="26950" r="19382" b="13064"/>
          <a:stretch/>
        </p:blipFill>
        <p:spPr bwMode="auto">
          <a:xfrm>
            <a:off x="3182121" y="633251"/>
            <a:ext cx="2950391" cy="303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45010" t="26368" r="19382" b="13313"/>
          <a:stretch/>
        </p:blipFill>
        <p:spPr bwMode="auto">
          <a:xfrm>
            <a:off x="6132512" y="628553"/>
            <a:ext cx="3011488" cy="318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44868" t="24664" r="19049" b="12234"/>
          <a:stretch/>
        </p:blipFill>
        <p:spPr bwMode="auto">
          <a:xfrm>
            <a:off x="6163614" y="3694167"/>
            <a:ext cx="2901324" cy="316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309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WD: Characteristic findings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321" t="2707" r="7605" b="5790"/>
          <a:stretch/>
        </p:blipFill>
        <p:spPr>
          <a:xfrm>
            <a:off x="0" y="1524000"/>
            <a:ext cx="3101402" cy="3810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658" t="5964" r="14250" b="6355"/>
          <a:stretch/>
        </p:blipFill>
        <p:spPr>
          <a:xfrm>
            <a:off x="3101401" y="1524000"/>
            <a:ext cx="2823483" cy="3810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646" t="12179" r="11475" b="5987"/>
          <a:stretch/>
        </p:blipFill>
        <p:spPr>
          <a:xfrm>
            <a:off x="5924884" y="1524000"/>
            <a:ext cx="3120355" cy="3810000"/>
          </a:xfrm>
          <a:prstGeom prst="rect">
            <a:avLst/>
          </a:prstGeom>
        </p:spPr>
      </p:pic>
      <p:sp>
        <p:nvSpPr>
          <p:cNvPr id="7" name="TextBox 6"/>
          <p:cNvSpPr txBox="1"/>
          <p:nvPr/>
        </p:nvSpPr>
        <p:spPr>
          <a:xfrm>
            <a:off x="152400" y="5638800"/>
            <a:ext cx="2069797" cy="646331"/>
          </a:xfrm>
          <a:prstGeom prst="rect">
            <a:avLst/>
          </a:prstGeom>
          <a:noFill/>
        </p:spPr>
        <p:txBody>
          <a:bodyPr wrap="none" rtlCol="0">
            <a:spAutoFit/>
          </a:bodyPr>
          <a:lstStyle/>
          <a:p>
            <a:r>
              <a:rPr lang="en-US" dirty="0" smtClean="0"/>
              <a:t>Thalamic Layering</a:t>
            </a:r>
          </a:p>
          <a:p>
            <a:r>
              <a:rPr lang="en-US" dirty="0" smtClean="0"/>
              <a:t>(Onion)</a:t>
            </a:r>
            <a:endParaRPr lang="en-IN" dirty="0"/>
          </a:p>
        </p:txBody>
      </p:sp>
      <p:sp>
        <p:nvSpPr>
          <p:cNvPr id="8" name="TextBox 7"/>
          <p:cNvSpPr txBox="1"/>
          <p:nvPr/>
        </p:nvSpPr>
        <p:spPr>
          <a:xfrm>
            <a:off x="3760372" y="5777299"/>
            <a:ext cx="1505540" cy="369332"/>
          </a:xfrm>
          <a:prstGeom prst="rect">
            <a:avLst/>
          </a:prstGeom>
          <a:noFill/>
        </p:spPr>
        <p:txBody>
          <a:bodyPr wrap="none" rtlCol="0">
            <a:spAutoFit/>
          </a:bodyPr>
          <a:lstStyle/>
          <a:p>
            <a:r>
              <a:rPr lang="en-US" dirty="0" err="1" smtClean="0"/>
              <a:t>Minicub</a:t>
            </a:r>
            <a:r>
              <a:rPr lang="en-US" dirty="0" smtClean="0"/>
              <a:t> Sign</a:t>
            </a:r>
            <a:endParaRPr lang="en-IN" dirty="0"/>
          </a:p>
        </p:txBody>
      </p:sp>
      <p:sp>
        <p:nvSpPr>
          <p:cNvPr id="9" name="TextBox 8"/>
          <p:cNvSpPr txBox="1"/>
          <p:nvPr/>
        </p:nvSpPr>
        <p:spPr>
          <a:xfrm>
            <a:off x="6733907" y="5777299"/>
            <a:ext cx="1800493" cy="369332"/>
          </a:xfrm>
          <a:prstGeom prst="rect">
            <a:avLst/>
          </a:prstGeom>
          <a:noFill/>
        </p:spPr>
        <p:txBody>
          <a:bodyPr wrap="none" rtlCol="0">
            <a:spAutoFit/>
          </a:bodyPr>
          <a:lstStyle/>
          <a:p>
            <a:r>
              <a:rPr lang="en-US" dirty="0" smtClean="0"/>
              <a:t>Dorsal Midbrain</a:t>
            </a:r>
            <a:endParaRPr lang="en-IN" dirty="0"/>
          </a:p>
        </p:txBody>
      </p:sp>
      <p:cxnSp>
        <p:nvCxnSpPr>
          <p:cNvPr id="10" name="Straight Connector 9"/>
          <p:cNvCxnSpPr/>
          <p:nvPr/>
        </p:nvCxnSpPr>
        <p:spPr>
          <a:xfrm>
            <a:off x="0" y="12954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796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Uncommon findings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30" t="7786" r="11434" b="4060"/>
          <a:stretch/>
        </p:blipFill>
        <p:spPr>
          <a:xfrm>
            <a:off x="76200" y="1502966"/>
            <a:ext cx="2146769" cy="283650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6159" t="5779" r="9881" b="6067"/>
          <a:stretch/>
        </p:blipFill>
        <p:spPr>
          <a:xfrm>
            <a:off x="2208973" y="1502966"/>
            <a:ext cx="2108719" cy="283650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0156" t="6049" r="10156" b="6049"/>
          <a:stretch/>
        </p:blipFill>
        <p:spPr>
          <a:xfrm>
            <a:off x="4317692" y="1502966"/>
            <a:ext cx="2077258" cy="2836506"/>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5077" t="19940" r="9209" b="3487"/>
          <a:stretch/>
        </p:blipFill>
        <p:spPr>
          <a:xfrm>
            <a:off x="6394949" y="1502966"/>
            <a:ext cx="2536089" cy="2836506"/>
          </a:xfrm>
          <a:prstGeom prst="rect">
            <a:avLst/>
          </a:prstGeom>
        </p:spPr>
      </p:pic>
      <p:sp>
        <p:nvSpPr>
          <p:cNvPr id="16" name="TextBox 15"/>
          <p:cNvSpPr txBox="1"/>
          <p:nvPr/>
        </p:nvSpPr>
        <p:spPr>
          <a:xfrm>
            <a:off x="457200" y="4379905"/>
            <a:ext cx="1146468" cy="369332"/>
          </a:xfrm>
          <a:prstGeom prst="rect">
            <a:avLst/>
          </a:prstGeom>
          <a:noFill/>
        </p:spPr>
        <p:txBody>
          <a:bodyPr wrap="none" rtlCol="0">
            <a:spAutoFit/>
          </a:bodyPr>
          <a:lstStyle/>
          <a:p>
            <a:r>
              <a:rPr lang="en-US" dirty="0" smtClean="0"/>
              <a:t>Splenium</a:t>
            </a:r>
            <a:endParaRPr lang="en-US" dirty="0"/>
          </a:p>
        </p:txBody>
      </p:sp>
      <p:sp>
        <p:nvSpPr>
          <p:cNvPr id="17" name="TextBox 16"/>
          <p:cNvSpPr txBox="1"/>
          <p:nvPr/>
        </p:nvSpPr>
        <p:spPr>
          <a:xfrm>
            <a:off x="2743200" y="4424567"/>
            <a:ext cx="697627" cy="369332"/>
          </a:xfrm>
          <a:prstGeom prst="rect">
            <a:avLst/>
          </a:prstGeom>
          <a:noFill/>
        </p:spPr>
        <p:txBody>
          <a:bodyPr wrap="none" rtlCol="0">
            <a:spAutoFit/>
          </a:bodyPr>
          <a:lstStyle/>
          <a:p>
            <a:r>
              <a:rPr lang="en-US" dirty="0" smtClean="0"/>
              <a:t>MCP</a:t>
            </a:r>
            <a:endParaRPr lang="en-US" dirty="0"/>
          </a:p>
        </p:txBody>
      </p:sp>
      <p:sp>
        <p:nvSpPr>
          <p:cNvPr id="18" name="TextBox 17"/>
          <p:cNvSpPr txBox="1"/>
          <p:nvPr/>
        </p:nvSpPr>
        <p:spPr>
          <a:xfrm>
            <a:off x="4597246" y="4424567"/>
            <a:ext cx="1518150" cy="369332"/>
          </a:xfrm>
          <a:prstGeom prst="rect">
            <a:avLst/>
          </a:prstGeom>
          <a:noFill/>
        </p:spPr>
        <p:txBody>
          <a:bodyPr wrap="square" rtlCol="0">
            <a:spAutoFit/>
          </a:bodyPr>
          <a:lstStyle/>
          <a:p>
            <a:r>
              <a:rPr lang="en-US" dirty="0" smtClean="0"/>
              <a:t>U fibers</a:t>
            </a:r>
            <a:endParaRPr lang="en-US" dirty="0"/>
          </a:p>
        </p:txBody>
      </p:sp>
      <p:sp>
        <p:nvSpPr>
          <p:cNvPr id="19" name="TextBox 18"/>
          <p:cNvSpPr txBox="1"/>
          <p:nvPr/>
        </p:nvSpPr>
        <p:spPr>
          <a:xfrm>
            <a:off x="7391400" y="4424567"/>
            <a:ext cx="864339" cy="369332"/>
          </a:xfrm>
          <a:prstGeom prst="rect">
            <a:avLst/>
          </a:prstGeom>
          <a:noFill/>
        </p:spPr>
        <p:txBody>
          <a:bodyPr wrap="none" rtlCol="0">
            <a:spAutoFit/>
          </a:bodyPr>
          <a:lstStyle/>
          <a:p>
            <a:r>
              <a:rPr lang="en-US" dirty="0" smtClean="0"/>
              <a:t>Cortex</a:t>
            </a:r>
            <a:endParaRPr lang="en-US" dirty="0"/>
          </a:p>
        </p:txBody>
      </p:sp>
      <p:cxnSp>
        <p:nvCxnSpPr>
          <p:cNvPr id="11" name="Straight Connector 10"/>
          <p:cNvCxnSpPr/>
          <p:nvPr/>
        </p:nvCxnSpPr>
        <p:spPr>
          <a:xfrm>
            <a:off x="0" y="12954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457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02" y="122238"/>
            <a:ext cx="8229600" cy="868362"/>
          </a:xfrm>
        </p:spPr>
        <p:txBody>
          <a:bodyPr/>
          <a:lstStyle/>
          <a:p>
            <a:r>
              <a:rPr lang="en-US" sz="4000" dirty="0" smtClean="0">
                <a:solidFill>
                  <a:srgbClr val="C00000"/>
                </a:solidFill>
              </a:rPr>
              <a:t>Diffusion Restriction in WD </a:t>
            </a:r>
            <a:endParaRPr lang="en-US" sz="4000" dirty="0">
              <a:solidFill>
                <a:srgbClr val="C00000"/>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195" t="8109" r="6635" b="5149"/>
          <a:stretch/>
        </p:blipFill>
        <p:spPr>
          <a:xfrm>
            <a:off x="0" y="1219200"/>
            <a:ext cx="2340428" cy="300912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710" t="10943" r="9426"/>
          <a:stretch/>
        </p:blipFill>
        <p:spPr>
          <a:xfrm>
            <a:off x="2340428" y="1219200"/>
            <a:ext cx="2273205" cy="300912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289" t="5498" r="4892"/>
          <a:stretch/>
        </p:blipFill>
        <p:spPr>
          <a:xfrm>
            <a:off x="4572001" y="1219200"/>
            <a:ext cx="2294893" cy="300912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1682" t="4223" r="8139" b="4489"/>
          <a:stretch/>
        </p:blipFill>
        <p:spPr>
          <a:xfrm>
            <a:off x="6866894" y="1219200"/>
            <a:ext cx="2247560" cy="3006453"/>
          </a:xfrm>
          <a:prstGeom prst="rect">
            <a:avLst/>
          </a:prstGeom>
        </p:spPr>
      </p:pic>
      <p:sp>
        <p:nvSpPr>
          <p:cNvPr id="9" name="TextBox 8"/>
          <p:cNvSpPr txBox="1"/>
          <p:nvPr/>
        </p:nvSpPr>
        <p:spPr>
          <a:xfrm>
            <a:off x="609600" y="4342328"/>
            <a:ext cx="3584636" cy="400110"/>
          </a:xfrm>
          <a:prstGeom prst="rect">
            <a:avLst/>
          </a:prstGeom>
          <a:noFill/>
        </p:spPr>
        <p:txBody>
          <a:bodyPr wrap="none" rtlCol="0">
            <a:spAutoFit/>
          </a:bodyPr>
          <a:lstStyle/>
          <a:p>
            <a:r>
              <a:rPr lang="en-US" sz="2000" b="1" dirty="0" smtClean="0"/>
              <a:t>Internal capsule, G. pallidus</a:t>
            </a:r>
            <a:endParaRPr lang="en-US" sz="2000" b="1" dirty="0"/>
          </a:p>
        </p:txBody>
      </p:sp>
      <p:sp>
        <p:nvSpPr>
          <p:cNvPr id="10" name="TextBox 9"/>
          <p:cNvSpPr txBox="1"/>
          <p:nvPr/>
        </p:nvSpPr>
        <p:spPr>
          <a:xfrm>
            <a:off x="6553200" y="4253432"/>
            <a:ext cx="1938351" cy="400110"/>
          </a:xfrm>
          <a:prstGeom prst="rect">
            <a:avLst/>
          </a:prstGeom>
          <a:noFill/>
        </p:spPr>
        <p:txBody>
          <a:bodyPr wrap="none" rtlCol="0">
            <a:spAutoFit/>
          </a:bodyPr>
          <a:lstStyle/>
          <a:p>
            <a:r>
              <a:rPr lang="en-US" sz="2000" dirty="0" smtClean="0"/>
              <a:t>Pons: CPM like</a:t>
            </a:r>
            <a:endParaRPr lang="en-US" sz="2000" dirty="0"/>
          </a:p>
        </p:txBody>
      </p:sp>
      <p:sp>
        <p:nvSpPr>
          <p:cNvPr id="11" name="Rectangle 10"/>
          <p:cNvSpPr/>
          <p:nvPr/>
        </p:nvSpPr>
        <p:spPr>
          <a:xfrm>
            <a:off x="33350" y="4803889"/>
            <a:ext cx="9081104" cy="1631216"/>
          </a:xfrm>
          <a:prstGeom prst="rect">
            <a:avLst/>
          </a:prstGeom>
        </p:spPr>
        <p:txBody>
          <a:bodyPr wrap="square">
            <a:spAutoFit/>
          </a:bodyPr>
          <a:lstStyle/>
          <a:p>
            <a:pPr marL="285750" indent="-285750">
              <a:buFont typeface="Arial" panose="020B0604020202020204" pitchFamily="34" charset="0"/>
              <a:buChar char="•"/>
            </a:pPr>
            <a:r>
              <a:rPr lang="en-US" sz="2000" dirty="0" smtClean="0"/>
              <a:t>Restricted Diffusion: Correspond </a:t>
            </a:r>
            <a:r>
              <a:rPr lang="en-US" sz="2000" dirty="0"/>
              <a:t>to </a:t>
            </a:r>
            <a:r>
              <a:rPr lang="en-US" sz="2000" dirty="0" smtClean="0"/>
              <a:t>restriction </a:t>
            </a:r>
            <a:r>
              <a:rPr lang="en-US" sz="2000" dirty="0"/>
              <a:t>of mobility of water molecules and indicates the presence of cytotoxic edema (acute ischemia and infarct). </a:t>
            </a:r>
            <a:endParaRPr lang="en-US" sz="2000" dirty="0" smtClean="0"/>
          </a:p>
          <a:p>
            <a:pPr marL="285750" indent="-285750">
              <a:buFont typeface="Arial" panose="020B0604020202020204" pitchFamily="34" charset="0"/>
              <a:buChar char="•"/>
            </a:pPr>
            <a:r>
              <a:rPr lang="en-US" sz="2000" dirty="0" smtClean="0"/>
              <a:t>In WD: Excess </a:t>
            </a:r>
            <a:r>
              <a:rPr lang="en-US" sz="2000" dirty="0"/>
              <a:t>copper causes cell injury leading to inflammation </a:t>
            </a:r>
            <a:r>
              <a:rPr lang="en-US" sz="2000" dirty="0" smtClean="0"/>
              <a:t>&amp; </a:t>
            </a:r>
            <a:r>
              <a:rPr lang="en-US" sz="2000" dirty="0"/>
              <a:t>cell </a:t>
            </a:r>
            <a:r>
              <a:rPr lang="en-US" sz="2000" dirty="0" smtClean="0"/>
              <a:t>death - </a:t>
            </a:r>
            <a:r>
              <a:rPr lang="en-US" sz="2000" dirty="0"/>
              <a:t>represented cell swelling associated with inflammation, hence restriction of </a:t>
            </a:r>
            <a:r>
              <a:rPr lang="en-US" sz="2000" dirty="0" smtClean="0"/>
              <a:t>diffusion</a:t>
            </a:r>
            <a:endParaRPr lang="en-US" sz="2000" dirty="0"/>
          </a:p>
        </p:txBody>
      </p:sp>
      <p:cxnSp>
        <p:nvCxnSpPr>
          <p:cNvPr id="12" name="Straight Connector 11"/>
          <p:cNvCxnSpPr/>
          <p:nvPr/>
        </p:nvCxnSpPr>
        <p:spPr>
          <a:xfrm>
            <a:off x="0" y="10668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797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Graphic1"/>
          <p:cNvPicPr>
            <a:picLocks noChangeAspect="1" noChangeArrowheads="1"/>
          </p:cNvPicPr>
          <p:nvPr/>
        </p:nvPicPr>
        <p:blipFill>
          <a:blip r:embed="rId3">
            <a:lum bright="76000" contrast="-70000"/>
            <a:grayscl/>
            <a:extLst>
              <a:ext uri="{28A0092B-C50C-407E-A947-70E740481C1C}">
                <a14:useLocalDpi xmlns:a14="http://schemas.microsoft.com/office/drawing/2010/main" val="0"/>
              </a:ext>
            </a:extLst>
          </a:blip>
          <a:srcRect/>
          <a:stretch>
            <a:fillRect/>
          </a:stretch>
        </p:blipFill>
        <p:spPr bwMode="auto">
          <a:xfrm>
            <a:off x="1300163" y="0"/>
            <a:ext cx="672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7" name="Picture 3" descr="Graphic1"/>
          <p:cNvPicPr>
            <a:picLocks noChangeAspect="1" noChangeArrowheads="1"/>
          </p:cNvPicPr>
          <p:nvPr/>
        </p:nvPicPr>
        <p:blipFill>
          <a:blip r:embed="rId3">
            <a:lum bright="76000" contrast="-70000"/>
            <a:grayscl/>
            <a:extLst>
              <a:ext uri="{28A0092B-C50C-407E-A947-70E740481C1C}">
                <a14:useLocalDpi xmlns:a14="http://schemas.microsoft.com/office/drawing/2010/main" val="0"/>
              </a:ext>
            </a:extLst>
          </a:blip>
          <a:srcRect/>
          <a:stretch>
            <a:fillRect/>
          </a:stretch>
        </p:blipFill>
        <p:spPr bwMode="auto">
          <a:xfrm>
            <a:off x="1285875" y="0"/>
            <a:ext cx="672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8" name="Rectangle 4"/>
          <p:cNvSpPr>
            <a:spLocks noChangeArrowheads="1"/>
          </p:cNvSpPr>
          <p:nvPr/>
        </p:nvSpPr>
        <p:spPr bwMode="auto">
          <a:xfrm>
            <a:off x="700088" y="30797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dirty="0">
                <a:solidFill>
                  <a:srgbClr val="990000"/>
                </a:solidFill>
                <a:latin typeface="Verdana" pitchFamily="34" charset="0"/>
              </a:rPr>
              <a:t>Wilson’s Disease: </a:t>
            </a:r>
            <a:endParaRPr lang="en-US" sz="4000" b="1" dirty="0" smtClean="0">
              <a:solidFill>
                <a:srgbClr val="990000"/>
              </a:solidFill>
              <a:latin typeface="Verdana" pitchFamily="34" charset="0"/>
            </a:endParaRPr>
          </a:p>
          <a:p>
            <a:pPr algn="ctr"/>
            <a:r>
              <a:rPr lang="en-US" sz="4000" b="1" dirty="0" smtClean="0">
                <a:solidFill>
                  <a:srgbClr val="990000"/>
                </a:solidFill>
                <a:latin typeface="Verdana" pitchFamily="34" charset="0"/>
              </a:rPr>
              <a:t>Role of MR imaging</a:t>
            </a:r>
            <a:endParaRPr lang="en-US" sz="4000" b="1" dirty="0">
              <a:solidFill>
                <a:srgbClr val="990000"/>
              </a:solidFill>
              <a:latin typeface="Verdana" pitchFamily="34" charset="0"/>
            </a:endParaRPr>
          </a:p>
        </p:txBody>
      </p:sp>
      <p:sp>
        <p:nvSpPr>
          <p:cNvPr id="313349" name="Rectangle 5"/>
          <p:cNvSpPr>
            <a:spLocks noChangeArrowheads="1"/>
          </p:cNvSpPr>
          <p:nvPr/>
        </p:nvSpPr>
        <p:spPr bwMode="auto">
          <a:xfrm>
            <a:off x="174625" y="1998663"/>
            <a:ext cx="8969375"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170000"/>
              </a:lnSpc>
              <a:spcBef>
                <a:spcPct val="20000"/>
              </a:spcBef>
            </a:pPr>
            <a:r>
              <a:rPr lang="en-US" sz="3600" b="1" dirty="0" err="1">
                <a:latin typeface="Verdana" pitchFamily="34" charset="0"/>
              </a:rPr>
              <a:t>Sanjib</a:t>
            </a:r>
            <a:r>
              <a:rPr lang="en-US" sz="3600" b="1" dirty="0">
                <a:latin typeface="Verdana" pitchFamily="34" charset="0"/>
              </a:rPr>
              <a:t> </a:t>
            </a:r>
            <a:r>
              <a:rPr lang="en-US" sz="3600" b="1" dirty="0" err="1" smtClean="0">
                <a:latin typeface="Verdana" pitchFamily="34" charset="0"/>
              </a:rPr>
              <a:t>Sinha</a:t>
            </a:r>
            <a:endParaRPr lang="en-IN" sz="3600" b="1" dirty="0">
              <a:latin typeface="Verdana" pitchFamily="34" charset="0"/>
            </a:endParaRPr>
          </a:p>
          <a:p>
            <a:pPr marL="342900" indent="-342900" algn="ctr">
              <a:lnSpc>
                <a:spcPct val="170000"/>
              </a:lnSpc>
              <a:spcBef>
                <a:spcPct val="20000"/>
              </a:spcBef>
            </a:pPr>
            <a:r>
              <a:rPr lang="en-IN" sz="3600" b="1" dirty="0" err="1">
                <a:latin typeface="Verdana" pitchFamily="34" charset="0"/>
              </a:rPr>
              <a:t>Dept</a:t>
            </a:r>
            <a:r>
              <a:rPr lang="en-IN" sz="3600" b="1" dirty="0">
                <a:latin typeface="Verdana" pitchFamily="34" charset="0"/>
              </a:rPr>
              <a:t> of Neurology </a:t>
            </a:r>
          </a:p>
          <a:p>
            <a:pPr marL="342900" indent="-342900" algn="ctr">
              <a:lnSpc>
                <a:spcPct val="170000"/>
              </a:lnSpc>
              <a:spcBef>
                <a:spcPct val="20000"/>
              </a:spcBef>
            </a:pPr>
            <a:r>
              <a:rPr lang="en-IN" sz="3400" b="1" dirty="0">
                <a:solidFill>
                  <a:srgbClr val="000099"/>
                </a:solidFill>
                <a:latin typeface="Verdana" pitchFamily="34" charset="0"/>
              </a:rPr>
              <a:t>NIMHANS,</a:t>
            </a:r>
            <a:r>
              <a:rPr lang="en-IN" sz="3600" b="1" dirty="0">
                <a:solidFill>
                  <a:srgbClr val="000099"/>
                </a:solidFill>
                <a:latin typeface="Verdana" pitchFamily="34" charset="0"/>
              </a:rPr>
              <a:t> Bangalore, India</a:t>
            </a:r>
            <a:r>
              <a:rPr lang="en-IN" sz="3600" b="1" dirty="0">
                <a:latin typeface="Verdana" pitchFamily="34" charset="0"/>
              </a:rPr>
              <a:t> </a:t>
            </a:r>
            <a:endParaRPr lang="en-US" sz="3600" b="1" dirty="0">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4" name="Picture 6"/>
          <p:cNvPicPr>
            <a:picLocks noChangeAspect="1" noChangeArrowheads="1"/>
          </p:cNvPicPr>
          <p:nvPr/>
        </p:nvPicPr>
        <p:blipFill>
          <a:blip r:embed="rId3">
            <a:extLst>
              <a:ext uri="{28A0092B-C50C-407E-A947-70E740481C1C}">
                <a14:useLocalDpi xmlns:a14="http://schemas.microsoft.com/office/drawing/2010/main" val="0"/>
              </a:ext>
            </a:extLst>
          </a:blip>
          <a:srcRect l="1666" t="7869" r="5000" b="2202"/>
          <a:stretch>
            <a:fillRect/>
          </a:stretch>
        </p:blipFill>
        <p:spPr bwMode="auto">
          <a:xfrm>
            <a:off x="0" y="304800"/>
            <a:ext cx="9144000" cy="65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75" name="Rectangle 7"/>
          <p:cNvSpPr>
            <a:spLocks noChangeArrowheads="1"/>
          </p:cNvSpPr>
          <p:nvPr/>
        </p:nvSpPr>
        <p:spPr bwMode="auto">
          <a:xfrm>
            <a:off x="76200" y="4648200"/>
            <a:ext cx="6324600" cy="137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pic>
        <p:nvPicPr>
          <p:cNvPr id="442377" name="Picture 9"/>
          <p:cNvPicPr>
            <a:picLocks noChangeAspect="1" noChangeArrowheads="1"/>
          </p:cNvPicPr>
          <p:nvPr/>
        </p:nvPicPr>
        <p:blipFill>
          <a:blip r:embed="rId4">
            <a:extLst>
              <a:ext uri="{28A0092B-C50C-407E-A947-70E740481C1C}">
                <a14:useLocalDpi xmlns:a14="http://schemas.microsoft.com/office/drawing/2010/main" val="0"/>
              </a:ext>
            </a:extLst>
          </a:blip>
          <a:srcRect l="420" t="24940" r="60156" b="68748"/>
          <a:stretch>
            <a:fillRect/>
          </a:stretch>
        </p:blipFill>
        <p:spPr bwMode="auto">
          <a:xfrm>
            <a:off x="0" y="0"/>
            <a:ext cx="2743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0" name="Picture 4"/>
          <p:cNvPicPr>
            <a:picLocks noChangeAspect="1" noChangeArrowheads="1"/>
          </p:cNvPicPr>
          <p:nvPr/>
        </p:nvPicPr>
        <p:blipFill>
          <a:blip r:embed="rId3">
            <a:extLst>
              <a:ext uri="{28A0092B-C50C-407E-A947-70E740481C1C}">
                <a14:useLocalDpi xmlns:a14="http://schemas.microsoft.com/office/drawing/2010/main" val="0"/>
              </a:ext>
            </a:extLst>
          </a:blip>
          <a:srcRect l="6802" r="2504" b="1233"/>
          <a:stretch>
            <a:fillRect/>
          </a:stretch>
        </p:blipFill>
        <p:spPr bwMode="auto">
          <a:xfrm>
            <a:off x="0" y="381000"/>
            <a:ext cx="9144000" cy="610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4421" name="Text Box 5"/>
          <p:cNvSpPr txBox="1">
            <a:spLocks noChangeArrowheads="1"/>
          </p:cNvSpPr>
          <p:nvPr/>
        </p:nvSpPr>
        <p:spPr bwMode="auto">
          <a:xfrm>
            <a:off x="1828800" y="152400"/>
            <a:ext cx="540067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800000"/>
                </a:solidFill>
              </a:rPr>
              <a:t>CPM-like changes in Wilson’s Disease</a:t>
            </a:r>
            <a:endParaRPr lang="en-IN" sz="2400">
              <a:solidFill>
                <a:srgbClr val="800000"/>
              </a:solidFill>
            </a:endParaRPr>
          </a:p>
        </p:txBody>
      </p:sp>
      <p:sp>
        <p:nvSpPr>
          <p:cNvPr id="444422" name="Text Box 6"/>
          <p:cNvSpPr txBox="1">
            <a:spLocks noChangeArrowheads="1"/>
          </p:cNvSpPr>
          <p:nvPr/>
        </p:nvSpPr>
        <p:spPr bwMode="auto">
          <a:xfrm>
            <a:off x="4702175" y="6477000"/>
            <a:ext cx="4289425"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solidFill>
                  <a:srgbClr val="000099"/>
                </a:solidFill>
              </a:rPr>
              <a:t>Sinha S, Taly AB, Ravishankar S et al. J Neuroimaging 2007; 17:286-291</a:t>
            </a:r>
            <a:endParaRPr lang="en-IN" sz="1000">
              <a:solidFill>
                <a:srgbClr val="000099"/>
              </a:solidFill>
            </a:endParaRPr>
          </a:p>
        </p:txBody>
      </p:sp>
      <p:sp>
        <p:nvSpPr>
          <p:cNvPr id="444423" name="Rectangle 7"/>
          <p:cNvSpPr>
            <a:spLocks noChangeArrowheads="1"/>
          </p:cNvSpPr>
          <p:nvPr/>
        </p:nvSpPr>
        <p:spPr bwMode="auto">
          <a:xfrm>
            <a:off x="1676400" y="5715000"/>
            <a:ext cx="6629400" cy="22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pic>
        <p:nvPicPr>
          <p:cNvPr id="444425" name="Picture 9" descr="mercedes_benz"/>
          <p:cNvPicPr>
            <a:picLocks noChangeAspect="1" noChangeArrowheads="1"/>
          </p:cNvPicPr>
          <p:nvPr/>
        </p:nvPicPr>
        <p:blipFill>
          <a:blip r:embed="rId4" cstate="print">
            <a:extLst>
              <a:ext uri="{28A0092B-C50C-407E-A947-70E740481C1C}">
                <a14:useLocalDpi xmlns:a14="http://schemas.microsoft.com/office/drawing/2010/main" val="0"/>
              </a:ext>
            </a:extLst>
          </a:blip>
          <a:srcRect l="22667" t="2374" r="25333" b="5045"/>
          <a:stretch>
            <a:fillRect/>
          </a:stretch>
        </p:blipFill>
        <p:spPr bwMode="auto">
          <a:xfrm>
            <a:off x="7543800" y="1447800"/>
            <a:ext cx="762000" cy="76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C00000"/>
                </a:solidFill>
              </a:rPr>
              <a:t>CPM in osmotic demyelination Vs WD</a:t>
            </a:r>
            <a:endParaRPr lang="en-US" sz="3600" dirty="0">
              <a:solidFill>
                <a:srgbClr val="C00000"/>
              </a:solidFill>
            </a:endParaRPr>
          </a:p>
        </p:txBody>
      </p:sp>
      <p:sp>
        <p:nvSpPr>
          <p:cNvPr id="3" name="Content Placeholder 2"/>
          <p:cNvSpPr>
            <a:spLocks noGrp="1"/>
          </p:cNvSpPr>
          <p:nvPr>
            <p:ph idx="1"/>
          </p:nvPr>
        </p:nvSpPr>
        <p:spPr>
          <a:xfrm>
            <a:off x="457200" y="1600200"/>
            <a:ext cx="8458200" cy="5029200"/>
          </a:xfrm>
        </p:spPr>
        <p:txBody>
          <a:bodyPr/>
          <a:lstStyle/>
          <a:p>
            <a:r>
              <a:rPr lang="en-US" sz="2800" dirty="0" smtClean="0"/>
              <a:t>CPM- </a:t>
            </a:r>
            <a:r>
              <a:rPr lang="en-US" sz="2800" dirty="0"/>
              <a:t>like changes in WD share some similarity with CPM secondary to ‘osmotic demyelination</a:t>
            </a:r>
            <a:r>
              <a:rPr lang="en-US" sz="2800" dirty="0" smtClean="0"/>
              <a:t>’. </a:t>
            </a:r>
          </a:p>
          <a:p>
            <a:r>
              <a:rPr lang="en-US" sz="2800" dirty="0" smtClean="0"/>
              <a:t>But, CPM- like changes in WD might differ in certain other aspects like </a:t>
            </a:r>
          </a:p>
          <a:p>
            <a:pPr lvl="1"/>
            <a:r>
              <a:rPr lang="en-US" sz="2400" dirty="0" smtClean="0"/>
              <a:t>a</a:t>
            </a:r>
            <a:r>
              <a:rPr lang="en-US" sz="2400" dirty="0"/>
              <a:t>) occurs in the setting of a chronic disease without any obvious evidence of sodium imbalance, </a:t>
            </a:r>
            <a:endParaRPr lang="en-US" sz="2400" dirty="0" smtClean="0"/>
          </a:p>
          <a:p>
            <a:pPr lvl="1"/>
            <a:r>
              <a:rPr lang="en-US" sz="2400" dirty="0" smtClean="0"/>
              <a:t>b</a:t>
            </a:r>
            <a:r>
              <a:rPr lang="en-US" sz="2400" dirty="0"/>
              <a:t>) it is almost always contiguous with midbrain signal changes mainly of </a:t>
            </a:r>
            <a:r>
              <a:rPr lang="en-US" sz="2400" dirty="0" err="1"/>
              <a:t>tectal</a:t>
            </a:r>
            <a:r>
              <a:rPr lang="en-US" sz="2400" dirty="0"/>
              <a:t> region, </a:t>
            </a:r>
            <a:endParaRPr lang="en-US" sz="2400" dirty="0" smtClean="0"/>
          </a:p>
          <a:p>
            <a:pPr lvl="1"/>
            <a:r>
              <a:rPr lang="en-US" sz="2400" dirty="0" smtClean="0"/>
              <a:t>c</a:t>
            </a:r>
            <a:r>
              <a:rPr lang="en-US" sz="2400" dirty="0"/>
              <a:t>) has two additional but distinct  ‘bisected’ and ‘trisected’ patterns, </a:t>
            </a:r>
            <a:endParaRPr lang="en-US" sz="2400" dirty="0" smtClean="0"/>
          </a:p>
          <a:p>
            <a:pPr lvl="1"/>
            <a:r>
              <a:rPr lang="en-US" sz="2400" dirty="0" smtClean="0"/>
              <a:t>d</a:t>
            </a:r>
            <a:r>
              <a:rPr lang="en-US" sz="2400" dirty="0"/>
              <a:t>) infrequent occurrence of EPM. </a:t>
            </a:r>
          </a:p>
        </p:txBody>
      </p:sp>
      <p:cxnSp>
        <p:nvCxnSpPr>
          <p:cNvPr id="4" name="Straight Connector 3"/>
          <p:cNvCxnSpPr/>
          <p:nvPr/>
        </p:nvCxnSpPr>
        <p:spPr>
          <a:xfrm>
            <a:off x="0" y="12192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263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4"/>
          <p:cNvPicPr>
            <a:picLocks noChangeAspect="1" noChangeArrowheads="1"/>
          </p:cNvPicPr>
          <p:nvPr/>
        </p:nvPicPr>
        <p:blipFill>
          <a:blip r:embed="rId3">
            <a:extLst>
              <a:ext uri="{28A0092B-C50C-407E-A947-70E740481C1C}">
                <a14:useLocalDpi xmlns:a14="http://schemas.microsoft.com/office/drawing/2010/main" val="0"/>
              </a:ext>
            </a:extLst>
          </a:blip>
          <a:srcRect t="7649" r="4376" b="2470"/>
          <a:stretch>
            <a:fillRect/>
          </a:stretch>
        </p:blipFill>
        <p:spPr bwMode="auto">
          <a:xfrm>
            <a:off x="33338" y="3276600"/>
            <a:ext cx="499586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5445" name="Picture 5"/>
          <p:cNvPicPr>
            <a:picLocks noChangeAspect="1" noChangeArrowheads="1"/>
          </p:cNvPicPr>
          <p:nvPr/>
        </p:nvPicPr>
        <p:blipFill>
          <a:blip r:embed="rId4">
            <a:extLst>
              <a:ext uri="{28A0092B-C50C-407E-A947-70E740481C1C}">
                <a14:useLocalDpi xmlns:a14="http://schemas.microsoft.com/office/drawing/2010/main" val="0"/>
              </a:ext>
            </a:extLst>
          </a:blip>
          <a:srcRect t="8101" b="8861"/>
          <a:stretch>
            <a:fillRect/>
          </a:stretch>
        </p:blipFill>
        <p:spPr bwMode="auto">
          <a:xfrm>
            <a:off x="0" y="0"/>
            <a:ext cx="9144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5446" name="Text Box 6"/>
          <p:cNvSpPr txBox="1">
            <a:spLocks noChangeArrowheads="1"/>
          </p:cNvSpPr>
          <p:nvPr/>
        </p:nvSpPr>
        <p:spPr bwMode="auto">
          <a:xfrm>
            <a:off x="5105400" y="6477000"/>
            <a:ext cx="3902075" cy="238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a:solidFill>
                  <a:srgbClr val="000099"/>
                </a:solidFill>
              </a:rPr>
              <a:t>Sinha S, Taly AB, Ravishankar S et al. J Neuroimaging 2007; 17:286-291</a:t>
            </a:r>
            <a:endParaRPr lang="en-IN" sz="900">
              <a:solidFill>
                <a:srgbClr val="000099"/>
              </a:solidFill>
            </a:endParaRPr>
          </a:p>
        </p:txBody>
      </p:sp>
      <p:sp>
        <p:nvSpPr>
          <p:cNvPr id="445447" name="Text Box 7"/>
          <p:cNvSpPr txBox="1">
            <a:spLocks noChangeArrowheads="1"/>
          </p:cNvSpPr>
          <p:nvPr/>
        </p:nvSpPr>
        <p:spPr bwMode="auto">
          <a:xfrm>
            <a:off x="5410200" y="3962400"/>
            <a:ext cx="3076575"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CPM-like changes in </a:t>
            </a:r>
          </a:p>
          <a:p>
            <a:r>
              <a:rPr lang="en-US" sz="2400"/>
              <a:t>Wilson’s Disease</a:t>
            </a:r>
            <a:endParaRPr lang="en-IN" sz="2400"/>
          </a:p>
        </p:txBody>
      </p:sp>
    </p:spTree>
    <p:extLst>
      <p:ext uri="{BB962C8B-B14F-4D97-AF65-F5344CB8AC3E}">
        <p14:creationId xmlns:p14="http://schemas.microsoft.com/office/powerpoint/2010/main" val="138006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457200" y="152400"/>
            <a:ext cx="8229600" cy="838200"/>
          </a:xfrm>
          <a:ln>
            <a:solidFill>
              <a:schemeClr val="tx1"/>
            </a:solidFill>
            <a:miter lim="800000"/>
            <a:headEnd/>
            <a:tailEnd/>
          </a:ln>
        </p:spPr>
        <p:txBody>
          <a:bodyPr/>
          <a:lstStyle/>
          <a:p>
            <a:r>
              <a:rPr lang="en-US" sz="2000" dirty="0" smtClean="0">
                <a:solidFill>
                  <a:srgbClr val="800000"/>
                </a:solidFill>
              </a:rPr>
              <a:t>MRI correlates of Neuropsychological deficits  </a:t>
            </a:r>
            <a:r>
              <a:rPr lang="en-US" sz="2000" dirty="0">
                <a:solidFill>
                  <a:srgbClr val="800000"/>
                </a:solidFill>
              </a:rPr>
              <a:t>in Wilson’s Disease</a:t>
            </a:r>
            <a:br>
              <a:rPr lang="en-US" sz="2000" dirty="0">
                <a:solidFill>
                  <a:srgbClr val="800000"/>
                </a:solidFill>
              </a:rPr>
            </a:br>
            <a:r>
              <a:rPr lang="en-US" sz="1200" dirty="0">
                <a:solidFill>
                  <a:srgbClr val="800000"/>
                </a:solidFill>
              </a:rPr>
              <a:t>(n=12)</a:t>
            </a:r>
            <a:endParaRPr lang="en-IN" sz="1200" dirty="0">
              <a:solidFill>
                <a:srgbClr val="800000"/>
              </a:solidFill>
            </a:endParaRPr>
          </a:p>
        </p:txBody>
      </p:sp>
      <p:sp>
        <p:nvSpPr>
          <p:cNvPr id="794627" name="Rectangle 3"/>
          <p:cNvSpPr>
            <a:spLocks noGrp="1" noChangeArrowheads="1"/>
          </p:cNvSpPr>
          <p:nvPr>
            <p:ph type="body" idx="1"/>
          </p:nvPr>
        </p:nvSpPr>
        <p:spPr>
          <a:xfrm>
            <a:off x="304800" y="1066800"/>
            <a:ext cx="8534400" cy="4525963"/>
          </a:xfrm>
        </p:spPr>
        <p:txBody>
          <a:bodyPr/>
          <a:lstStyle/>
          <a:p>
            <a:pPr>
              <a:lnSpc>
                <a:spcPct val="110000"/>
              </a:lnSpc>
            </a:pPr>
            <a:r>
              <a:rPr lang="en-US" sz="1800" b="1" dirty="0">
                <a:solidFill>
                  <a:srgbClr val="800000"/>
                </a:solidFill>
              </a:rPr>
              <a:t>Tools</a:t>
            </a:r>
          </a:p>
          <a:p>
            <a:pPr>
              <a:lnSpc>
                <a:spcPct val="110000"/>
              </a:lnSpc>
              <a:buFontTx/>
              <a:buNone/>
            </a:pPr>
            <a:r>
              <a:rPr lang="en-US" sz="1800" dirty="0"/>
              <a:t>	NIMHANS Neuropsychology Battery (2004): Administered with norms considering age, education &amp; gender</a:t>
            </a:r>
          </a:p>
          <a:p>
            <a:pPr>
              <a:lnSpc>
                <a:spcPct val="110000"/>
              </a:lnSpc>
            </a:pPr>
            <a:r>
              <a:rPr lang="en-US" sz="1800" b="1" dirty="0">
                <a:solidFill>
                  <a:srgbClr val="800000"/>
                </a:solidFill>
              </a:rPr>
              <a:t>Observations</a:t>
            </a:r>
          </a:p>
          <a:p>
            <a:pPr>
              <a:lnSpc>
                <a:spcPct val="110000"/>
              </a:lnSpc>
              <a:buFontTx/>
              <a:buNone/>
            </a:pPr>
            <a:r>
              <a:rPr lang="en-US" sz="1800" dirty="0"/>
              <a:t>	Universal and variable deficits in domains of motor speed, sustained attention, executive functions- in working memory, verbal fluency, set-shifting ability, verbal learning &amp; visual memory, information processing &amp; encoding </a:t>
            </a:r>
          </a:p>
          <a:p>
            <a:pPr>
              <a:lnSpc>
                <a:spcPct val="110000"/>
              </a:lnSpc>
            </a:pPr>
            <a:r>
              <a:rPr lang="en-US" sz="1800" b="1" dirty="0">
                <a:solidFill>
                  <a:srgbClr val="800000"/>
                </a:solidFill>
              </a:rPr>
              <a:t>Putative Substrate</a:t>
            </a:r>
          </a:p>
          <a:p>
            <a:pPr>
              <a:lnSpc>
                <a:spcPct val="110000"/>
              </a:lnSpc>
              <a:buFontTx/>
              <a:buNone/>
            </a:pPr>
            <a:r>
              <a:rPr lang="en-US" sz="1800" dirty="0"/>
              <a:t>		Frontal-subcortical &amp; Frontal lobe involvement </a:t>
            </a:r>
          </a:p>
          <a:p>
            <a:pPr>
              <a:lnSpc>
                <a:spcPct val="110000"/>
              </a:lnSpc>
              <a:buFontTx/>
              <a:buNone/>
            </a:pPr>
            <a:r>
              <a:rPr lang="en-US" sz="1800" dirty="0"/>
              <a:t>		Temporal lobe involvement: Rare</a:t>
            </a:r>
          </a:p>
          <a:p>
            <a:pPr>
              <a:lnSpc>
                <a:spcPct val="110000"/>
              </a:lnSpc>
            </a:pPr>
            <a:endParaRPr lang="en-US" sz="1800" b="1" dirty="0"/>
          </a:p>
          <a:p>
            <a:pPr>
              <a:lnSpc>
                <a:spcPct val="110000"/>
              </a:lnSpc>
              <a:buFontTx/>
              <a:buNone/>
            </a:pPr>
            <a:endParaRPr lang="en-US" sz="1800" dirty="0"/>
          </a:p>
          <a:p>
            <a:pPr>
              <a:lnSpc>
                <a:spcPct val="110000"/>
              </a:lnSpc>
              <a:buFontTx/>
              <a:buNone/>
            </a:pPr>
            <a:endParaRPr lang="en-IN" sz="1800" dirty="0"/>
          </a:p>
        </p:txBody>
      </p:sp>
      <p:sp>
        <p:nvSpPr>
          <p:cNvPr id="794628" name="Text Box 4"/>
          <p:cNvSpPr txBox="1">
            <a:spLocks noChangeArrowheads="1"/>
          </p:cNvSpPr>
          <p:nvPr/>
        </p:nvSpPr>
        <p:spPr bwMode="auto">
          <a:xfrm>
            <a:off x="990600" y="6510338"/>
            <a:ext cx="7957050"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err="1">
                <a:solidFill>
                  <a:srgbClr val="000099"/>
                </a:solidFill>
              </a:rPr>
              <a:t>Hegde</a:t>
            </a:r>
            <a:r>
              <a:rPr lang="en-US" sz="1200" dirty="0">
                <a:solidFill>
                  <a:srgbClr val="000099"/>
                </a:solidFill>
              </a:rPr>
              <a:t> S, </a:t>
            </a:r>
            <a:r>
              <a:rPr lang="en-US" sz="1200" dirty="0" err="1">
                <a:solidFill>
                  <a:srgbClr val="000099"/>
                </a:solidFill>
              </a:rPr>
              <a:t>Sinha</a:t>
            </a:r>
            <a:r>
              <a:rPr lang="en-US" sz="1200" dirty="0">
                <a:solidFill>
                  <a:srgbClr val="000099"/>
                </a:solidFill>
              </a:rPr>
              <a:t> S, Rao S, </a:t>
            </a:r>
            <a:r>
              <a:rPr lang="en-US" sz="1200" dirty="0" err="1">
                <a:solidFill>
                  <a:srgbClr val="000099"/>
                </a:solidFill>
              </a:rPr>
              <a:t>Taly</a:t>
            </a:r>
            <a:r>
              <a:rPr lang="en-US" sz="1200" dirty="0">
                <a:solidFill>
                  <a:srgbClr val="000099"/>
                </a:solidFill>
              </a:rPr>
              <a:t> AB. Cognitive evaluation in Wilson’s disease. </a:t>
            </a:r>
            <a:r>
              <a:rPr lang="en-US" sz="1200" dirty="0"/>
              <a:t>Neurology India 2010; 58(5): 708-713</a:t>
            </a:r>
            <a:endParaRPr lang="en-IN" sz="1200" dirty="0">
              <a:solidFill>
                <a:srgbClr val="000099"/>
              </a:solidFill>
            </a:endParaRPr>
          </a:p>
        </p:txBody>
      </p:sp>
      <p:pic>
        <p:nvPicPr>
          <p:cNvPr id="794629" name="Picture 5"/>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l="12122" t="7619" r="12122" b="2477"/>
          <a:stretch>
            <a:fillRect/>
          </a:stretch>
        </p:blipFill>
        <p:spPr bwMode="auto">
          <a:xfrm>
            <a:off x="3403600" y="4572000"/>
            <a:ext cx="1549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4630" name="Picture 6"/>
          <p:cNvPicPr>
            <a:picLocks noChangeAspect="1" noChangeArrowheads="1"/>
          </p:cNvPicPr>
          <p:nvPr/>
        </p:nvPicPr>
        <p:blipFill>
          <a:blip r:embed="rId3">
            <a:extLst>
              <a:ext uri="{28A0092B-C50C-407E-A947-70E740481C1C}">
                <a14:useLocalDpi xmlns:a14="http://schemas.microsoft.com/office/drawing/2010/main" val="0"/>
              </a:ext>
            </a:extLst>
          </a:blip>
          <a:srcRect l="18182" t="15237" r="19698" b="11620"/>
          <a:stretch>
            <a:fillRect/>
          </a:stretch>
        </p:blipFill>
        <p:spPr bwMode="auto">
          <a:xfrm>
            <a:off x="6096000" y="4572000"/>
            <a:ext cx="15621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46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6667" t="9143" r="18182" b="5524"/>
          <a:stretch>
            <a:fillRect/>
          </a:stretch>
        </p:blipFill>
        <p:spPr bwMode="auto">
          <a:xfrm>
            <a:off x="990600" y="4572000"/>
            <a:ext cx="14049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699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307"/>
          <a:stretch/>
        </p:blipFill>
        <p:spPr bwMode="auto">
          <a:xfrm>
            <a:off x="-8562" y="603611"/>
            <a:ext cx="5368214" cy="366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8"/>
          <p:cNvGraphicFramePr>
            <a:graphicFrameLocks noChangeAspect="1"/>
          </p:cNvGraphicFramePr>
          <p:nvPr>
            <p:extLst>
              <p:ext uri="{D42A27DB-BD31-4B8C-83A1-F6EECF244321}">
                <p14:modId xmlns:p14="http://schemas.microsoft.com/office/powerpoint/2010/main" val="2828134372"/>
              </p:ext>
            </p:extLst>
          </p:nvPr>
        </p:nvGraphicFramePr>
        <p:xfrm>
          <a:off x="1807502" y="4268594"/>
          <a:ext cx="1772324" cy="2151810"/>
        </p:xfrm>
        <a:graphic>
          <a:graphicData uri="http://schemas.openxmlformats.org/presentationml/2006/ole">
            <mc:AlternateContent xmlns:mc="http://schemas.openxmlformats.org/markup-compatibility/2006">
              <mc:Choice xmlns:v="urn:schemas-microsoft-com:vml" Requires="v">
                <p:oleObj spid="_x0000_s812058" name="Bitmap Image" r:id="rId4" imgW="6095238" imgH="4571429" progId="Paint.Picture">
                  <p:embed/>
                </p:oleObj>
              </mc:Choice>
              <mc:Fallback>
                <p:oleObj name="Bitmap Image" r:id="rId4" imgW="6095238" imgH="4571429" progId="Paint.Picture">
                  <p:embed/>
                  <p:pic>
                    <p:nvPicPr>
                      <p:cNvPr id="0" name=""/>
                      <p:cNvPicPr>
                        <a:picLocks noChangeAspect="1" noChangeArrowheads="1"/>
                      </p:cNvPicPr>
                      <p:nvPr/>
                    </p:nvPicPr>
                    <p:blipFill>
                      <a:blip r:embed="rId5">
                        <a:lum contrast="6000"/>
                        <a:grayscl/>
                        <a:extLst>
                          <a:ext uri="{28A0092B-C50C-407E-A947-70E740481C1C}">
                            <a14:useLocalDpi xmlns:a14="http://schemas.microsoft.com/office/drawing/2010/main" val="0"/>
                          </a:ext>
                        </a:extLst>
                      </a:blip>
                      <a:srcRect l="23750" t="8333" r="17500" b="5000"/>
                      <a:stretch>
                        <a:fillRect/>
                      </a:stretch>
                    </p:blipFill>
                    <p:spPr bwMode="auto">
                      <a:xfrm>
                        <a:off x="1807502" y="4268594"/>
                        <a:ext cx="1772324" cy="2151810"/>
                      </a:xfrm>
                      <a:prstGeom prst="rect">
                        <a:avLst/>
                      </a:prstGeom>
                      <a:noFill/>
                      <a:ln>
                        <a:noFill/>
                      </a:ln>
                      <a:effectLst/>
                      <a:extLst/>
                    </p:spPr>
                  </p:pic>
                </p:oleObj>
              </mc:Fallback>
            </mc:AlternateContent>
          </a:graphicData>
        </a:graphic>
      </p:graphicFrame>
      <p:pic>
        <p:nvPicPr>
          <p:cNvPr id="6" name="Picture 12"/>
          <p:cNvPicPr>
            <a:picLocks noChangeAspect="1" noChangeArrowheads="1"/>
          </p:cNvPicPr>
          <p:nvPr/>
        </p:nvPicPr>
        <p:blipFill>
          <a:blip r:embed="rId6">
            <a:extLst>
              <a:ext uri="{28A0092B-C50C-407E-A947-70E740481C1C}">
                <a14:useLocalDpi xmlns:a14="http://schemas.microsoft.com/office/drawing/2010/main" val="0"/>
              </a:ext>
            </a:extLst>
          </a:blip>
          <a:srcRect l="21452" t="21048" r="20648" b="11905"/>
          <a:stretch>
            <a:fillRect/>
          </a:stretch>
        </p:blipFill>
        <p:spPr bwMode="auto">
          <a:xfrm>
            <a:off x="3529709" y="4268594"/>
            <a:ext cx="1817591" cy="214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p:cNvPicPr>
            <a:picLocks noChangeAspect="1" noChangeArrowheads="1"/>
          </p:cNvPicPr>
          <p:nvPr/>
        </p:nvPicPr>
        <p:blipFill>
          <a:blip r:embed="rId7">
            <a:extLst>
              <a:ext uri="{28A0092B-C50C-407E-A947-70E740481C1C}">
                <a14:useLocalDpi xmlns:a14="http://schemas.microsoft.com/office/drawing/2010/main" val="0"/>
              </a:ext>
            </a:extLst>
          </a:blip>
          <a:srcRect l="22726" t="24095" r="22728" b="10381"/>
          <a:stretch>
            <a:fillRect/>
          </a:stretch>
        </p:blipFill>
        <p:spPr bwMode="auto">
          <a:xfrm>
            <a:off x="8562" y="4268594"/>
            <a:ext cx="1820238" cy="217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1360784" y="0"/>
            <a:ext cx="6471643"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600" b="1">
                <a:solidFill>
                  <a:srgbClr val="800000"/>
                </a:solidFill>
                <a:latin typeface="Verdana" pitchFamily="34" charset="0"/>
              </a:rPr>
              <a:t>Seizures in Wilson’s disease: </a:t>
            </a:r>
            <a:r>
              <a:rPr lang="en-US" sz="1600" b="1">
                <a:solidFill>
                  <a:srgbClr val="800000"/>
                </a:solidFill>
              </a:rPr>
              <a:t>Magnetic Resonance Imaging</a:t>
            </a:r>
          </a:p>
          <a:p>
            <a:pPr algn="ctr"/>
            <a:r>
              <a:rPr lang="en-US" sz="1600" b="1">
                <a:solidFill>
                  <a:srgbClr val="800000"/>
                </a:solidFill>
              </a:rPr>
              <a:t>(n=11)</a:t>
            </a:r>
          </a:p>
        </p:txBody>
      </p:sp>
      <p:sp>
        <p:nvSpPr>
          <p:cNvPr id="9" name="Text Box 8"/>
          <p:cNvSpPr txBox="1">
            <a:spLocks noChangeArrowheads="1"/>
          </p:cNvSpPr>
          <p:nvPr/>
        </p:nvSpPr>
        <p:spPr bwMode="auto">
          <a:xfrm>
            <a:off x="3352800" y="6527800"/>
            <a:ext cx="5301451" cy="2462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err="1">
                <a:solidFill>
                  <a:srgbClr val="000099"/>
                </a:solidFill>
              </a:rPr>
              <a:t>Prashanth</a:t>
            </a:r>
            <a:r>
              <a:rPr lang="en-US" sz="1000" dirty="0">
                <a:solidFill>
                  <a:srgbClr val="000099"/>
                </a:solidFill>
              </a:rPr>
              <a:t> LK, </a:t>
            </a:r>
            <a:r>
              <a:rPr lang="en-US" sz="1000" dirty="0" err="1">
                <a:solidFill>
                  <a:srgbClr val="000099"/>
                </a:solidFill>
              </a:rPr>
              <a:t>Sinha</a:t>
            </a:r>
            <a:r>
              <a:rPr lang="en-US" sz="1000" dirty="0">
                <a:solidFill>
                  <a:srgbClr val="000099"/>
                </a:solidFill>
              </a:rPr>
              <a:t> , </a:t>
            </a:r>
            <a:r>
              <a:rPr lang="en-US" sz="1000" dirty="0" err="1">
                <a:solidFill>
                  <a:srgbClr val="000099"/>
                </a:solidFill>
              </a:rPr>
              <a:t>Taly</a:t>
            </a:r>
            <a:r>
              <a:rPr lang="en-US" sz="1000" dirty="0">
                <a:solidFill>
                  <a:srgbClr val="000099"/>
                </a:solidFill>
              </a:rPr>
              <a:t> AB. </a:t>
            </a:r>
            <a:r>
              <a:rPr lang="en-US" sz="1000" dirty="0" smtClean="0">
                <a:solidFill>
                  <a:srgbClr val="000099"/>
                </a:solidFill>
              </a:rPr>
              <a:t>Seizures </a:t>
            </a:r>
            <a:r>
              <a:rPr lang="en-US" sz="1000" dirty="0">
                <a:solidFill>
                  <a:srgbClr val="000099"/>
                </a:solidFill>
              </a:rPr>
              <a:t>in Wilson’s Disease. </a:t>
            </a:r>
            <a:r>
              <a:rPr lang="en-US" sz="1000" dirty="0" smtClean="0">
                <a:solidFill>
                  <a:srgbClr val="000099"/>
                </a:solidFill>
              </a:rPr>
              <a:t>J </a:t>
            </a:r>
            <a:r>
              <a:rPr lang="en-US" sz="1000" dirty="0" smtClean="0"/>
              <a:t>Neurol </a:t>
            </a:r>
            <a:r>
              <a:rPr lang="en-US" sz="1000" dirty="0" err="1"/>
              <a:t>Sci</a:t>
            </a:r>
            <a:r>
              <a:rPr lang="en-US" sz="1000" dirty="0"/>
              <a:t> 2010; 291:44-51</a:t>
            </a:r>
            <a:endParaRPr lang="en-IN" sz="1000" dirty="0">
              <a:solidFill>
                <a:srgbClr val="000099"/>
              </a:solidFill>
            </a:endParaRPr>
          </a:p>
        </p:txBody>
      </p:sp>
      <p:grpSp>
        <p:nvGrpSpPr>
          <p:cNvPr id="4" name="Group 3"/>
          <p:cNvGrpSpPr/>
          <p:nvPr/>
        </p:nvGrpSpPr>
        <p:grpSpPr>
          <a:xfrm>
            <a:off x="5359652" y="3429000"/>
            <a:ext cx="3777849" cy="2862888"/>
            <a:chOff x="5340396" y="1023312"/>
            <a:chExt cx="4040929" cy="3024706"/>
          </a:xfrm>
        </p:grpSpPr>
        <p:pic>
          <p:nvPicPr>
            <p:cNvPr id="80077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90393" r="3118" b="7508"/>
            <a:stretch/>
          </p:blipFill>
          <p:spPr bwMode="auto">
            <a:xfrm>
              <a:off x="8958955" y="1023313"/>
              <a:ext cx="422370" cy="302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1645" r="50763" b="7508"/>
            <a:stretch/>
          </p:blipFill>
          <p:spPr bwMode="auto">
            <a:xfrm>
              <a:off x="6666654" y="1023312"/>
              <a:ext cx="1145033" cy="302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r="79624" b="7508"/>
            <a:stretch/>
          </p:blipFill>
          <p:spPr bwMode="auto">
            <a:xfrm>
              <a:off x="5340396" y="1023313"/>
              <a:ext cx="1326258" cy="302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59787" r="21666" b="7508"/>
            <a:stretch/>
          </p:blipFill>
          <p:spPr bwMode="auto">
            <a:xfrm>
              <a:off x="7806371" y="1023313"/>
              <a:ext cx="1207213" cy="302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00774"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l="5141" r="9715"/>
          <a:stretch/>
        </p:blipFill>
        <p:spPr bwMode="auto">
          <a:xfrm>
            <a:off x="5359652" y="603611"/>
            <a:ext cx="2684032" cy="274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026546" y="958077"/>
            <a:ext cx="1109734" cy="1477328"/>
          </a:xfrm>
          <a:prstGeom prst="rect">
            <a:avLst/>
          </a:prstGeom>
        </p:spPr>
        <p:txBody>
          <a:bodyPr wrap="square">
            <a:spAutoFit/>
          </a:bodyPr>
          <a:lstStyle/>
          <a:p>
            <a:r>
              <a:rPr lang="en-IN" sz="1000" b="1" dirty="0"/>
              <a:t>14 year </a:t>
            </a:r>
            <a:r>
              <a:rPr lang="en-IN" sz="1000" b="1" dirty="0" smtClean="0"/>
              <a:t>girl </a:t>
            </a:r>
            <a:r>
              <a:rPr lang="en-IN" sz="1000" b="1" dirty="0"/>
              <a:t>with 2 years </a:t>
            </a:r>
            <a:r>
              <a:rPr lang="en-IN" sz="1000" b="1" dirty="0" smtClean="0"/>
              <a:t>h/o WD: Recurrent seizures - response </a:t>
            </a:r>
            <a:r>
              <a:rPr lang="en-IN" sz="1000" b="1" dirty="0"/>
              <a:t>to de-coppering agents </a:t>
            </a:r>
            <a:r>
              <a:rPr lang="en-IN" sz="1000" b="1" dirty="0" smtClean="0"/>
              <a:t>&amp; AEDs unsatisfactory.</a:t>
            </a:r>
            <a:endParaRPr lang="en-IN" sz="1000" b="1" dirty="0"/>
          </a:p>
        </p:txBody>
      </p:sp>
    </p:spTree>
    <p:extLst>
      <p:ext uri="{BB962C8B-B14F-4D97-AF65-F5344CB8AC3E}">
        <p14:creationId xmlns:p14="http://schemas.microsoft.com/office/powerpoint/2010/main" val="3910464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7" name="Rectangle 5"/>
          <p:cNvSpPr>
            <a:spLocks noGrp="1" noChangeArrowheads="1"/>
          </p:cNvSpPr>
          <p:nvPr>
            <p:ph type="title"/>
          </p:nvPr>
        </p:nvSpPr>
        <p:spPr>
          <a:xfrm>
            <a:off x="381000" y="381000"/>
            <a:ext cx="8458200" cy="533400"/>
          </a:xfrm>
          <a:noFill/>
          <a:ln>
            <a:solidFill>
              <a:schemeClr val="tx1"/>
            </a:solidFill>
            <a:miter lim="800000"/>
            <a:headEnd/>
            <a:tailEnd/>
          </a:ln>
        </p:spPr>
        <p:txBody>
          <a:bodyPr/>
          <a:lstStyle/>
          <a:p>
            <a:pPr>
              <a:lnSpc>
                <a:spcPct val="60000"/>
              </a:lnSpc>
            </a:pPr>
            <a:r>
              <a:rPr lang="en-US" sz="2000" b="1" dirty="0"/>
              <a:t>Wilson’s disease: MR spectroscopy and Clinical </a:t>
            </a:r>
            <a:r>
              <a:rPr lang="en-US" sz="2000" b="1" dirty="0" smtClean="0"/>
              <a:t>correlation</a:t>
            </a:r>
            <a:endParaRPr lang="en-US" sz="1600" b="1" dirty="0"/>
          </a:p>
        </p:txBody>
      </p:sp>
      <p:sp>
        <p:nvSpPr>
          <p:cNvPr id="832518" name="Text Box 6"/>
          <p:cNvSpPr txBox="1">
            <a:spLocks noChangeArrowheads="1"/>
          </p:cNvSpPr>
          <p:nvPr/>
        </p:nvSpPr>
        <p:spPr bwMode="auto">
          <a:xfrm>
            <a:off x="4098925" y="3236913"/>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1"/>
                </a:solidFill>
              </a:rPr>
              <a:t>H MRS</a:t>
            </a:r>
            <a:endParaRPr lang="en-IN" b="1">
              <a:solidFill>
                <a:schemeClr val="bg1"/>
              </a:solidFill>
            </a:endParaRPr>
          </a:p>
        </p:txBody>
      </p:sp>
      <p:sp>
        <p:nvSpPr>
          <p:cNvPr id="832519" name="Text Box 7"/>
          <p:cNvSpPr txBox="1">
            <a:spLocks noChangeArrowheads="1"/>
          </p:cNvSpPr>
          <p:nvPr/>
        </p:nvSpPr>
        <p:spPr bwMode="auto">
          <a:xfrm>
            <a:off x="4251325" y="59578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1"/>
                </a:solidFill>
              </a:rPr>
              <a:t>P MRS</a:t>
            </a:r>
            <a:endParaRPr lang="en-IN" b="1">
              <a:solidFill>
                <a:schemeClr val="bg1"/>
              </a:solidFill>
            </a:endParaRPr>
          </a:p>
        </p:txBody>
      </p:sp>
      <p:sp>
        <p:nvSpPr>
          <p:cNvPr id="832521" name="Rectangle 9"/>
          <p:cNvSpPr>
            <a:spLocks noChangeArrowheads="1"/>
          </p:cNvSpPr>
          <p:nvPr/>
        </p:nvSpPr>
        <p:spPr bwMode="auto">
          <a:xfrm>
            <a:off x="0" y="1484714"/>
            <a:ext cx="27432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Forty patients &amp; 30 controls underwent in-vivo 2-D 31P and 1H MRS of basal-ganglia using an image-selected technique.</a:t>
            </a:r>
            <a:r>
              <a:rPr lang="en-US" b="1" dirty="0"/>
              <a:t> </a:t>
            </a:r>
          </a:p>
          <a:p>
            <a:r>
              <a:rPr lang="en-US" dirty="0">
                <a:solidFill>
                  <a:srgbClr val="000099"/>
                </a:solidFill>
              </a:rPr>
              <a:t>There was reduced breakdown and/or increased synthesis of membrane</a:t>
            </a:r>
          </a:p>
          <a:p>
            <a:r>
              <a:rPr lang="en-US" dirty="0">
                <a:solidFill>
                  <a:srgbClr val="000099"/>
                </a:solidFill>
              </a:rPr>
              <a:t>phospholipids and increased neuronal damage in basal ganglia in patients with WD</a:t>
            </a:r>
            <a:r>
              <a:rPr lang="en-US" b="1" dirty="0"/>
              <a:t> </a:t>
            </a:r>
          </a:p>
        </p:txBody>
      </p:sp>
      <p:sp>
        <p:nvSpPr>
          <p:cNvPr id="2" name="Rectangle 1"/>
          <p:cNvSpPr/>
          <p:nvPr/>
        </p:nvSpPr>
        <p:spPr>
          <a:xfrm>
            <a:off x="1143000" y="6504801"/>
            <a:ext cx="7772400" cy="276999"/>
          </a:xfrm>
          <a:prstGeom prst="rect">
            <a:avLst/>
          </a:prstGeom>
          <a:ln>
            <a:solidFill>
              <a:schemeClr val="tx1"/>
            </a:solidFill>
          </a:ln>
        </p:spPr>
        <p:txBody>
          <a:bodyPr wrap="square">
            <a:spAutoFit/>
          </a:bodyPr>
          <a:lstStyle/>
          <a:p>
            <a:r>
              <a:rPr lang="nl-NL" sz="1200" dirty="0"/>
              <a:t>Sinha S, Taly AB, Ravishankar S, </a:t>
            </a:r>
            <a:r>
              <a:rPr lang="nl-NL" sz="1200" dirty="0" smtClean="0"/>
              <a:t>et al. </a:t>
            </a:r>
            <a:r>
              <a:rPr lang="en-US" sz="1200" dirty="0"/>
              <a:t>Wilson’s disease: </a:t>
            </a:r>
            <a:r>
              <a:rPr lang="en-US" sz="1200" baseline="30000" dirty="0"/>
              <a:t>31</a:t>
            </a:r>
            <a:r>
              <a:rPr lang="en-US" sz="1200" dirty="0"/>
              <a:t>P and </a:t>
            </a:r>
            <a:r>
              <a:rPr lang="en-US" sz="1200" baseline="30000" dirty="0"/>
              <a:t>1</a:t>
            </a:r>
            <a:r>
              <a:rPr lang="en-US" sz="1200" dirty="0"/>
              <a:t>H </a:t>
            </a:r>
            <a:r>
              <a:rPr lang="en-US" sz="1200" dirty="0" smtClean="0"/>
              <a:t>MRS. </a:t>
            </a:r>
            <a:r>
              <a:rPr lang="en-US" sz="1200" dirty="0"/>
              <a:t>Neuroradiology 2010;52(11):977-85</a:t>
            </a:r>
            <a:endParaRPr lang="en-IN" sz="1200" dirty="0"/>
          </a:p>
        </p:txBody>
      </p:sp>
      <p:pic>
        <p:nvPicPr>
          <p:cNvPr id="805889" name="Picture 1" descr="Neuroradiology"/>
          <p:cNvPicPr>
            <a:picLocks noChangeAspect="1" noChangeArrowheads="1"/>
          </p:cNvPicPr>
          <p:nvPr/>
        </p:nvPicPr>
        <p:blipFill rotWithShape="1">
          <a:blip r:embed="rId2">
            <a:extLst>
              <a:ext uri="{28A0092B-C50C-407E-A947-70E740481C1C}">
                <a14:useLocalDpi xmlns:a14="http://schemas.microsoft.com/office/drawing/2010/main" val="0"/>
              </a:ext>
            </a:extLst>
          </a:blip>
          <a:srcRect l="-632" t="19786" r="632" b="55322"/>
          <a:stretch/>
        </p:blipFill>
        <p:spPr bwMode="auto">
          <a:xfrm>
            <a:off x="-19692" y="6457308"/>
            <a:ext cx="1219200" cy="4006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578" y="1484714"/>
            <a:ext cx="6454422" cy="4947712"/>
          </a:xfrm>
          <a:prstGeom prst="rect">
            <a:avLst/>
          </a:prstGeom>
        </p:spPr>
      </p:pic>
      <p:pic>
        <p:nvPicPr>
          <p:cNvPr id="9" name="Picture 4" descr="fig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63" t="50000" r="8247"/>
          <a:stretch/>
        </p:blipFill>
        <p:spPr bwMode="auto">
          <a:xfrm>
            <a:off x="3292475" y="1393774"/>
            <a:ext cx="3733800" cy="183536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0" y="10668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469" y="1147151"/>
            <a:ext cx="8458200" cy="5693866"/>
          </a:xfrm>
          <a:prstGeom prst="rect">
            <a:avLst/>
          </a:prstGeom>
        </p:spPr>
        <p:txBody>
          <a:bodyPr wrap="square">
            <a:spAutoFit/>
          </a:bodyPr>
          <a:lstStyle/>
          <a:p>
            <a:pPr marL="285750" indent="-285750">
              <a:buFont typeface="Arial" panose="020B0604020202020204" pitchFamily="34" charset="0"/>
              <a:buChar char="•"/>
            </a:pPr>
            <a:r>
              <a:rPr lang="en-US" sz="1600" b="1" dirty="0" smtClean="0"/>
              <a:t>We </a:t>
            </a:r>
            <a:r>
              <a:rPr lang="en-US" sz="1600" dirty="0" smtClean="0"/>
              <a:t>evaluated </a:t>
            </a:r>
            <a:r>
              <a:rPr lang="en-US" sz="1600" dirty="0"/>
              <a:t>white matter (WM) abnormalities in </a:t>
            </a:r>
            <a:r>
              <a:rPr lang="en-US" sz="1600" dirty="0" smtClean="0"/>
              <a:t>15 patients with drug naïve Wilson's </a:t>
            </a:r>
            <a:r>
              <a:rPr lang="en-US" sz="1600" dirty="0"/>
              <a:t>disease (WD) and 15 </a:t>
            </a:r>
            <a:r>
              <a:rPr lang="en-US" sz="1600" dirty="0" smtClean="0"/>
              <a:t>controls using </a:t>
            </a:r>
            <a:r>
              <a:rPr lang="en-US" sz="1600" dirty="0"/>
              <a:t>the technique of diffusion tensor imaging (DTI). </a:t>
            </a:r>
          </a:p>
          <a:p>
            <a:pPr marL="285750" indent="-285750">
              <a:buFont typeface="Arial" panose="020B0604020202020204" pitchFamily="34" charset="0"/>
              <a:buChar char="•"/>
            </a:pPr>
            <a:r>
              <a:rPr lang="en-US" sz="1600" dirty="0" smtClean="0"/>
              <a:t>Fractional </a:t>
            </a:r>
            <a:r>
              <a:rPr lang="en-US" sz="1600" dirty="0"/>
              <a:t>anisotropy (FA) and mean diffusivity (MD) values were </a:t>
            </a:r>
            <a:r>
              <a:rPr lang="en-US" sz="1600" dirty="0" smtClean="0"/>
              <a:t> analyzed</a:t>
            </a:r>
            <a:endParaRPr lang="en-US" sz="1600" dirty="0"/>
          </a:p>
          <a:p>
            <a:pPr marL="285750" indent="-285750">
              <a:buFont typeface="Arial" panose="020B0604020202020204" pitchFamily="34" charset="0"/>
              <a:buChar char="•"/>
            </a:pPr>
            <a:r>
              <a:rPr lang="en-US" sz="1600" dirty="0" smtClean="0"/>
              <a:t>Six </a:t>
            </a:r>
            <a:r>
              <a:rPr lang="en-US" sz="1600" dirty="0"/>
              <a:t>patients showed lobar WM signal changes on </a:t>
            </a:r>
            <a:r>
              <a:rPr lang="en-IN" sz="1600" dirty="0"/>
              <a:t>T</a:t>
            </a:r>
            <a:r>
              <a:rPr lang="en-IN" sz="1600" baseline="-25000" dirty="0"/>
              <a:t>2</a:t>
            </a:r>
            <a:r>
              <a:rPr lang="en-IN" sz="1600" dirty="0"/>
              <a:t>-Weighted (</a:t>
            </a:r>
            <a:r>
              <a:rPr lang="en-US" sz="1600" dirty="0"/>
              <a:t>T2W)/ </a:t>
            </a:r>
            <a:r>
              <a:rPr lang="en-IN" sz="1600" dirty="0"/>
              <a:t>Fluid attenuation inversion recovery (</a:t>
            </a:r>
            <a:r>
              <a:rPr lang="en-US" sz="1600" dirty="0"/>
              <a:t>FLAIR) images while remaining had normal appearing WM. </a:t>
            </a:r>
            <a:endParaRPr lang="en-US" sz="1600" dirty="0" smtClean="0"/>
          </a:p>
          <a:p>
            <a:pPr marL="285750" indent="-285750">
              <a:buFont typeface="Arial" panose="020B0604020202020204" pitchFamily="34" charset="0"/>
              <a:buChar char="•"/>
            </a:pPr>
            <a:r>
              <a:rPr lang="en-IN" sz="1600" dirty="0" smtClean="0"/>
              <a:t>MD </a:t>
            </a:r>
            <a:r>
              <a:rPr lang="en-IN" sz="1600" dirty="0"/>
              <a:t>was significantly increased in the lobar WM, bilateral IC and midbrain of WD patients. FA was decreased in the frontal and occipital WM, bilateral IC, midbrain and pons. </a:t>
            </a:r>
            <a:endParaRPr lang="en-IN" sz="1600" dirty="0" smtClean="0"/>
          </a:p>
          <a:p>
            <a:pPr marL="285750" indent="-285750">
              <a:buFont typeface="Arial" panose="020B0604020202020204" pitchFamily="34" charset="0"/>
              <a:buChar char="•"/>
            </a:pPr>
            <a:r>
              <a:rPr lang="en-US" sz="1600" dirty="0" smtClean="0"/>
              <a:t>N</a:t>
            </a:r>
            <a:r>
              <a:rPr lang="en-IN" sz="1600" dirty="0" err="1"/>
              <a:t>ormal</a:t>
            </a:r>
            <a:r>
              <a:rPr lang="en-IN" sz="1600" dirty="0"/>
              <a:t>-appearing white matter on FLAIR images showed significantly increased MD and decreased FA values in both frontal and occipital lobar WM and IC compared with those in controls. </a:t>
            </a:r>
            <a:endParaRPr lang="en-IN" sz="1600" dirty="0" smtClean="0"/>
          </a:p>
          <a:p>
            <a:pPr marL="285750" indent="-285750">
              <a:buFont typeface="Arial" panose="020B0604020202020204" pitchFamily="34" charset="0"/>
              <a:buChar char="•"/>
            </a:pPr>
            <a:r>
              <a:rPr lang="en-IN" sz="1600" dirty="0" smtClean="0"/>
              <a:t>Correlation </a:t>
            </a:r>
            <a:r>
              <a:rPr lang="en-IN" sz="1600" dirty="0"/>
              <a:t>of clinical scores and DTI metrics revealed </a:t>
            </a:r>
            <a:r>
              <a:rPr lang="en-US" sz="1600" dirty="0"/>
              <a:t>positive correlation between neurological symptom score (NSS) and MD of anterior limb of right internal capsule, Chu stage and MD of frontal and occipital WM. </a:t>
            </a:r>
            <a:endParaRPr lang="en-US" sz="1600" dirty="0" smtClean="0"/>
          </a:p>
          <a:p>
            <a:pPr marL="285750" indent="-285750">
              <a:buFont typeface="Arial" panose="020B0604020202020204" pitchFamily="34" charset="0"/>
              <a:buChar char="•"/>
            </a:pPr>
            <a:r>
              <a:rPr lang="en-US" sz="1600" dirty="0" smtClean="0"/>
              <a:t>Negative </a:t>
            </a:r>
            <a:r>
              <a:rPr lang="en-US" sz="1600" dirty="0"/>
              <a:t>correlation was observed between the </a:t>
            </a:r>
            <a:r>
              <a:rPr lang="en-IN" sz="1600" dirty="0"/>
              <a:t>Modified Schwab and England Activities of Daily Living </a:t>
            </a:r>
            <a:r>
              <a:rPr lang="en-US" sz="1600" dirty="0"/>
              <a:t>(MSEADL) score and MD of bilateral frontal and occipital WM and IC.</a:t>
            </a:r>
          </a:p>
          <a:p>
            <a:pPr marL="285750" indent="-285750">
              <a:buFont typeface="Arial" panose="020B0604020202020204" pitchFamily="34" charset="0"/>
              <a:buChar char="•"/>
            </a:pPr>
            <a:r>
              <a:rPr lang="en-US" b="1" dirty="0">
                <a:solidFill>
                  <a:srgbClr val="C00000"/>
                </a:solidFill>
              </a:rPr>
              <a:t>Conclusions: </a:t>
            </a:r>
            <a:r>
              <a:rPr lang="en-US" dirty="0">
                <a:solidFill>
                  <a:srgbClr val="C00000"/>
                </a:solidFill>
              </a:rPr>
              <a:t>This is the probably the first study to reveal widespread alterations in WM by DTI metrics in drug naïve WD. DTI analysis revealed lobar WM abnormalities which is less frequently noted on conventional MRI and suggests widespread WM abnormalities in WD. It may be valuable in assessing the true extent of involvement and therefore the severity of the illness</a:t>
            </a:r>
            <a:r>
              <a:rPr lang="en-US" sz="1600" dirty="0"/>
              <a:t>. </a:t>
            </a:r>
          </a:p>
        </p:txBody>
      </p:sp>
      <p:pic>
        <p:nvPicPr>
          <p:cNvPr id="5" name="Content Placeholder 3"/>
          <p:cNvPicPr>
            <a:picLocks noChangeAspect="1"/>
          </p:cNvPicPr>
          <p:nvPr/>
        </p:nvPicPr>
        <p:blipFill rotWithShape="1">
          <a:blip r:embed="rId2"/>
          <a:srcRect t="11015" b="71295"/>
          <a:stretch/>
        </p:blipFill>
        <p:spPr bwMode="auto">
          <a:xfrm>
            <a:off x="0" y="0"/>
            <a:ext cx="6096000" cy="119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rotWithShape="1">
          <a:blip r:embed="rId2"/>
          <a:srcRect l="-5032" r="63367" b="95023"/>
          <a:stretch/>
        </p:blipFill>
        <p:spPr bwMode="auto">
          <a:xfrm>
            <a:off x="3505200" y="419620"/>
            <a:ext cx="4609439"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458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p:cNvSpPr>
          <p:nvPr/>
        </p:nvSpPr>
        <p:spPr bwMode="auto">
          <a:xfrm>
            <a:off x="304800" y="838200"/>
            <a:ext cx="8534400" cy="990600"/>
          </a:xfrm>
          <a:prstGeom prst="rect">
            <a:avLst/>
          </a:prstGeom>
          <a:noFill/>
          <a:ln w="9525">
            <a:noFill/>
            <a:miter lim="800000"/>
            <a:headEnd/>
            <a:tailEnd/>
          </a:ln>
        </p:spPr>
        <p:txBody>
          <a:bodyPr/>
          <a:lstStyle/>
          <a:p>
            <a:pPr marL="365125" indent="-255588">
              <a:spcBef>
                <a:spcPts val="300"/>
              </a:spcBef>
              <a:buClr>
                <a:srgbClr val="8CADAE"/>
              </a:buClr>
              <a:buFont typeface="Georgia" pitchFamily="18" charset="0"/>
              <a:buChar char="•"/>
            </a:pPr>
            <a:r>
              <a:rPr lang="en-IN" sz="2000" dirty="0" smtClean="0">
                <a:latin typeface="Calibri" pitchFamily="34" charset="0"/>
              </a:rPr>
              <a:t>We evaluated the </a:t>
            </a:r>
            <a:r>
              <a:rPr lang="en-IN" sz="2000" dirty="0">
                <a:latin typeface="Calibri" pitchFamily="34" charset="0"/>
              </a:rPr>
              <a:t>usefulness of Diffusion Tensor Imaging (DTI) metrics in confirmed patients with Wilson’s disease (WD</a:t>
            </a:r>
            <a:r>
              <a:rPr lang="en-IN" sz="2000" dirty="0" smtClean="0">
                <a:latin typeface="Calibri" pitchFamily="34" charset="0"/>
              </a:rPr>
              <a:t>)</a:t>
            </a:r>
            <a:r>
              <a:rPr lang="en-US" sz="2000" dirty="0">
                <a:latin typeface="Calibri" pitchFamily="34" charset="0"/>
              </a:rPr>
              <a:t> who are either drug naïve </a:t>
            </a:r>
            <a:r>
              <a:rPr lang="en-US" sz="2000" dirty="0" smtClean="0">
                <a:latin typeface="Calibri" pitchFamily="34" charset="0"/>
              </a:rPr>
              <a:t>(n=15) or </a:t>
            </a:r>
            <a:r>
              <a:rPr lang="en-US" sz="2000" dirty="0">
                <a:latin typeface="Calibri" pitchFamily="34" charset="0"/>
              </a:rPr>
              <a:t>on de-coppering therapy </a:t>
            </a:r>
            <a:r>
              <a:rPr lang="en-US" sz="2000" dirty="0" smtClean="0">
                <a:latin typeface="Calibri" pitchFamily="34" charset="0"/>
              </a:rPr>
              <a:t>(n=15) and </a:t>
            </a:r>
            <a:r>
              <a:rPr lang="en-US" sz="2000" dirty="0">
                <a:latin typeface="Calibri" pitchFamily="34" charset="0"/>
              </a:rPr>
              <a:t>healthy control </a:t>
            </a:r>
            <a:r>
              <a:rPr lang="en-US" sz="2000" dirty="0" smtClean="0">
                <a:latin typeface="Calibri" pitchFamily="34" charset="0"/>
              </a:rPr>
              <a:t>(n=15)</a:t>
            </a:r>
            <a:r>
              <a:rPr lang="en-IN" sz="2000" dirty="0" smtClean="0">
                <a:latin typeface="Calibri" pitchFamily="34" charset="0"/>
              </a:rPr>
              <a:t>.</a:t>
            </a:r>
            <a:endParaRPr lang="en-US" sz="2000" dirty="0">
              <a:latin typeface="Calibri" pitchFamily="34" charset="0"/>
            </a:endParaRPr>
          </a:p>
          <a:p>
            <a:pPr marL="365125" indent="-255588">
              <a:spcBef>
                <a:spcPts val="300"/>
              </a:spcBef>
              <a:buClr>
                <a:srgbClr val="8CADAE"/>
              </a:buClr>
              <a:buFont typeface="Georgia" pitchFamily="18" charset="0"/>
              <a:buChar char="•"/>
            </a:pPr>
            <a:endParaRPr lang="en-US" sz="2000" dirty="0">
              <a:latin typeface="Calibri" pitchFamily="34" charset="0"/>
            </a:endParaRPr>
          </a:p>
        </p:txBody>
      </p:sp>
      <p:sp>
        <p:nvSpPr>
          <p:cNvPr id="6" name="Title 1"/>
          <p:cNvSpPr txBox="1">
            <a:spLocks/>
          </p:cNvSpPr>
          <p:nvPr/>
        </p:nvSpPr>
        <p:spPr>
          <a:xfrm>
            <a:off x="304800" y="152400"/>
            <a:ext cx="8610600" cy="563562"/>
          </a:xfrm>
          <a:prstGeom prst="rect">
            <a:avLst/>
          </a:prstGeom>
        </p:spPr>
        <p:style>
          <a:lnRef idx="2">
            <a:schemeClr val="dk1"/>
          </a:lnRef>
          <a:fillRef idx="1">
            <a:schemeClr val="lt1"/>
          </a:fillRef>
          <a:effectRef idx="0">
            <a:schemeClr val="dk1"/>
          </a:effectRef>
          <a:fontRef idx="minor">
            <a:schemeClr val="dk1"/>
          </a:fontRef>
        </p:style>
        <p:txBody>
          <a:bodyPr/>
          <a:lstStyle>
            <a:lvl1pPr algn="ctr" rtl="0" fontAlgn="base">
              <a:spcBef>
                <a:spcPct val="0"/>
              </a:spcBef>
              <a:spcAft>
                <a:spcPct val="0"/>
              </a:spcAft>
              <a:defRPr sz="4400">
                <a:solidFill>
                  <a:schemeClr val="dk1"/>
                </a:solidFill>
                <a:latin typeface="+mn-lt"/>
                <a:ea typeface="+mn-ea"/>
                <a:cs typeface="+mn-cs"/>
              </a:defRPr>
            </a:lvl1pPr>
            <a:lvl2pPr algn="ctr" rtl="0" fontAlgn="base">
              <a:spcBef>
                <a:spcPct val="0"/>
              </a:spcBef>
              <a:spcAft>
                <a:spcPct val="0"/>
              </a:spcAft>
              <a:defRPr sz="4400">
                <a:solidFill>
                  <a:schemeClr val="dk1"/>
                </a:solidFill>
                <a:latin typeface="+mn-lt"/>
                <a:ea typeface="+mn-ea"/>
                <a:cs typeface="+mn-cs"/>
              </a:defRPr>
            </a:lvl2pPr>
            <a:lvl3pPr algn="ctr" rtl="0" fontAlgn="base">
              <a:spcBef>
                <a:spcPct val="0"/>
              </a:spcBef>
              <a:spcAft>
                <a:spcPct val="0"/>
              </a:spcAft>
              <a:defRPr sz="4400">
                <a:solidFill>
                  <a:schemeClr val="dk1"/>
                </a:solidFill>
                <a:latin typeface="+mn-lt"/>
                <a:ea typeface="+mn-ea"/>
                <a:cs typeface="+mn-cs"/>
              </a:defRPr>
            </a:lvl3pPr>
            <a:lvl4pPr algn="ctr" rtl="0" fontAlgn="base">
              <a:spcBef>
                <a:spcPct val="0"/>
              </a:spcBef>
              <a:spcAft>
                <a:spcPct val="0"/>
              </a:spcAft>
              <a:defRPr sz="4400">
                <a:solidFill>
                  <a:schemeClr val="dk1"/>
                </a:solidFill>
                <a:latin typeface="+mn-lt"/>
                <a:ea typeface="+mn-ea"/>
                <a:cs typeface="+mn-cs"/>
              </a:defRPr>
            </a:lvl4pPr>
            <a:lvl5pPr algn="ctr" rtl="0" fontAlgn="base">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r>
              <a:rPr lang="en-US" sz="2400" b="1" smtClean="0"/>
              <a:t>Diffusion weighted &amp; tensor imaging (DWI / DTI) in WD</a:t>
            </a:r>
            <a:endParaRPr lang="en-IN" sz="2400" b="1" dirty="0"/>
          </a:p>
        </p:txBody>
      </p:sp>
      <p:pic>
        <p:nvPicPr>
          <p:cNvPr id="8" name="Picture 2" descr="C:\Users\Rakesh\Desktop\DTI IMAGE.jpg"/>
          <p:cNvPicPr>
            <a:picLocks noChangeAspect="1" noChangeArrowheads="1"/>
          </p:cNvPicPr>
          <p:nvPr/>
        </p:nvPicPr>
        <p:blipFill>
          <a:blip r:embed="rId2"/>
          <a:srcRect/>
          <a:stretch>
            <a:fillRect/>
          </a:stretch>
        </p:blipFill>
        <p:spPr>
          <a:xfrm>
            <a:off x="298807" y="1828800"/>
            <a:ext cx="2133600" cy="1208485"/>
          </a:xfrm>
          <a:prstGeom prst="rect">
            <a:avLst/>
          </a:prstGeom>
        </p:spPr>
      </p:pic>
      <p:pic>
        <p:nvPicPr>
          <p:cNvPr id="9" name="Picture 2" descr="C:\Users\Rakesh\Desktop\DTI IMAGE 2.jpg"/>
          <p:cNvPicPr>
            <a:picLocks noChangeAspect="1" noChangeArrowheads="1"/>
          </p:cNvPicPr>
          <p:nvPr/>
        </p:nvPicPr>
        <p:blipFill>
          <a:blip r:embed="rId3"/>
          <a:srcRect/>
          <a:stretch>
            <a:fillRect/>
          </a:stretch>
        </p:blipFill>
        <p:spPr bwMode="auto">
          <a:xfrm>
            <a:off x="2432407" y="1850213"/>
            <a:ext cx="3018634" cy="1187072"/>
          </a:xfrm>
          <a:prstGeom prst="rect">
            <a:avLst/>
          </a:prstGeom>
          <a:noFill/>
          <a:ln w="9525">
            <a:noFill/>
            <a:miter lim="800000"/>
            <a:headEnd/>
            <a:tailEnd/>
          </a:ln>
        </p:spPr>
      </p:pic>
      <p:pic>
        <p:nvPicPr>
          <p:cNvPr id="10" name="Picture 2" descr="C:\Users\Rakesh\Desktop\DTI IMAGE 3.jpg"/>
          <p:cNvPicPr>
            <a:picLocks noChangeAspect="1" noChangeArrowheads="1"/>
          </p:cNvPicPr>
          <p:nvPr/>
        </p:nvPicPr>
        <p:blipFill>
          <a:blip r:embed="rId4"/>
          <a:srcRect/>
          <a:stretch>
            <a:fillRect/>
          </a:stretch>
        </p:blipFill>
        <p:spPr bwMode="auto">
          <a:xfrm>
            <a:off x="5410200" y="1850213"/>
            <a:ext cx="3294316" cy="1187072"/>
          </a:xfrm>
          <a:prstGeom prst="rect">
            <a:avLst/>
          </a:prstGeom>
          <a:noFill/>
          <a:ln w="9525">
            <a:noFill/>
            <a:miter lim="800000"/>
            <a:headEnd/>
            <a:tailEnd/>
          </a:ln>
        </p:spPr>
      </p:pic>
      <p:sp>
        <p:nvSpPr>
          <p:cNvPr id="11" name="Rectangle 9"/>
          <p:cNvSpPr>
            <a:spLocks noChangeArrowheads="1"/>
          </p:cNvSpPr>
          <p:nvPr/>
        </p:nvSpPr>
        <p:spPr bwMode="auto">
          <a:xfrm>
            <a:off x="5463884" y="3048000"/>
            <a:ext cx="3240632" cy="73866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eaLnBrk="0" hangingPunct="0"/>
            <a:r>
              <a:rPr lang="en-US" sz="1400" dirty="0">
                <a:latin typeface="Times New Roman" pitchFamily="18" charset="0"/>
                <a:cs typeface="Times New Roman" pitchFamily="18" charset="0"/>
              </a:rPr>
              <a:t>FA maps (b=800 s/mm</a:t>
            </a:r>
            <a:r>
              <a:rPr lang="en-US" sz="1400" baseline="30000" dirty="0">
                <a:latin typeface="Times New Roman" pitchFamily="18" charset="0"/>
                <a:cs typeface="Times New Roman" pitchFamily="18" charset="0"/>
              </a:rPr>
              <a:t>2</a:t>
            </a:r>
            <a:r>
              <a:rPr lang="en-US" sz="1400" dirty="0">
                <a:cs typeface="Times New Roman" pitchFamily="18" charset="0"/>
              </a:rPr>
              <a:t> </a:t>
            </a:r>
            <a:r>
              <a:rPr lang="en-US" sz="1400" dirty="0">
                <a:latin typeface="Times New Roman" pitchFamily="18" charset="0"/>
                <a:cs typeface="Times New Roman" pitchFamily="18" charset="0"/>
              </a:rPr>
              <a:t>images) shows  ROI in white matter, basal ganglia, thalamus, and midbrain regions </a:t>
            </a:r>
            <a:endParaRPr lang="en-US" sz="1400" dirty="0"/>
          </a:p>
        </p:txBody>
      </p:sp>
      <p:sp>
        <p:nvSpPr>
          <p:cNvPr id="12" name="Rectangle 10"/>
          <p:cNvSpPr>
            <a:spLocks noChangeArrowheads="1"/>
          </p:cNvSpPr>
          <p:nvPr/>
        </p:nvSpPr>
        <p:spPr bwMode="auto">
          <a:xfrm>
            <a:off x="426378" y="3048000"/>
            <a:ext cx="4883810" cy="73866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eaLnBrk="0" hangingPunct="0"/>
            <a:r>
              <a:rPr lang="en-US" sz="1400" dirty="0">
                <a:latin typeface="Times New Roman" pitchFamily="18" charset="0"/>
                <a:cs typeface="Times New Roman" pitchFamily="18" charset="0"/>
              </a:rPr>
              <a:t>Mean diffusivity  (MD) maps (b=800 s/mm</a:t>
            </a:r>
            <a:r>
              <a:rPr lang="en-US" sz="1400" baseline="30000" dirty="0">
                <a:latin typeface="Times New Roman" pitchFamily="18" charset="0"/>
                <a:cs typeface="Times New Roman" pitchFamily="18" charset="0"/>
              </a:rPr>
              <a:t>2</a:t>
            </a:r>
            <a:r>
              <a:rPr lang="en-US" sz="1400" dirty="0">
                <a:cs typeface="Times New Roman" pitchFamily="18" charset="0"/>
              </a:rPr>
              <a:t> </a:t>
            </a:r>
            <a:r>
              <a:rPr lang="en-US" sz="1400" dirty="0">
                <a:latin typeface="Times New Roman" pitchFamily="18" charset="0"/>
                <a:cs typeface="Times New Roman" pitchFamily="18" charset="0"/>
              </a:rPr>
              <a:t>images) shows ROI in  cerebral white matter, basal ganglia, thalamus, midbrain, </a:t>
            </a:r>
            <a:r>
              <a:rPr lang="en-US" sz="1400" dirty="0" err="1">
                <a:latin typeface="Times New Roman" pitchFamily="18" charset="0"/>
                <a:cs typeface="Times New Roman" pitchFamily="18" charset="0"/>
              </a:rPr>
              <a:t>pontine</a:t>
            </a:r>
            <a:r>
              <a:rPr lang="en-US" sz="1400" dirty="0">
                <a:latin typeface="Times New Roman" pitchFamily="18" charset="0"/>
                <a:cs typeface="Times New Roman" pitchFamily="18" charset="0"/>
              </a:rPr>
              <a:t>  and cerebellar white matter regions</a:t>
            </a:r>
            <a:endParaRPr lang="en-US" sz="1400" dirty="0"/>
          </a:p>
        </p:txBody>
      </p:sp>
      <p:sp>
        <p:nvSpPr>
          <p:cNvPr id="2" name="Rectangle 1"/>
          <p:cNvSpPr/>
          <p:nvPr/>
        </p:nvSpPr>
        <p:spPr>
          <a:xfrm>
            <a:off x="426378" y="3786664"/>
            <a:ext cx="8278138" cy="3000821"/>
          </a:xfrm>
          <a:prstGeom prst="rect">
            <a:avLst/>
          </a:prstGeom>
        </p:spPr>
        <p:txBody>
          <a:bodyPr wrap="square">
            <a:spAutoFit/>
          </a:bodyPr>
          <a:lstStyle/>
          <a:p>
            <a:pPr marL="285750" indent="-285750">
              <a:lnSpc>
                <a:spcPct val="150000"/>
              </a:lnSpc>
              <a:buFont typeface="Arial" pitchFamily="34" charset="0"/>
              <a:buChar char="•"/>
            </a:pPr>
            <a:r>
              <a:rPr lang="en-IN" dirty="0" smtClean="0"/>
              <a:t>First </a:t>
            </a:r>
            <a:r>
              <a:rPr lang="en-IN" dirty="0"/>
              <a:t>comprehensive </a:t>
            </a:r>
            <a:r>
              <a:rPr lang="en-IN" dirty="0" smtClean="0"/>
              <a:t>report </a:t>
            </a:r>
            <a:r>
              <a:rPr lang="en-IN" dirty="0"/>
              <a:t>of DTI findings</a:t>
            </a:r>
            <a:r>
              <a:rPr lang="en-US" dirty="0"/>
              <a:t> in patients with </a:t>
            </a:r>
            <a:r>
              <a:rPr lang="en-IN" dirty="0"/>
              <a:t>Wilson’s </a:t>
            </a:r>
            <a:r>
              <a:rPr lang="en-US" dirty="0"/>
              <a:t>disease. </a:t>
            </a:r>
            <a:endParaRPr lang="en-US" dirty="0" smtClean="0"/>
          </a:p>
          <a:p>
            <a:pPr marL="285750" indent="-285750">
              <a:lnSpc>
                <a:spcPct val="150000"/>
              </a:lnSpc>
              <a:buFont typeface="Arial" pitchFamily="34" charset="0"/>
              <a:buChar char="•"/>
            </a:pPr>
            <a:r>
              <a:rPr lang="en-IN" dirty="0" smtClean="0"/>
              <a:t>Abnormalities </a:t>
            </a:r>
            <a:r>
              <a:rPr lang="en-IN" dirty="0"/>
              <a:t>in DTI findings (high MD and FA) were noted in </a:t>
            </a:r>
            <a:r>
              <a:rPr lang="en-IN" dirty="0" smtClean="0"/>
              <a:t>WD </a:t>
            </a:r>
            <a:r>
              <a:rPr lang="en-IN" dirty="0"/>
              <a:t>compared to controls and more so in drug-naïve </a:t>
            </a:r>
            <a:r>
              <a:rPr lang="en-IN" dirty="0" smtClean="0"/>
              <a:t>patients </a:t>
            </a:r>
          </a:p>
          <a:p>
            <a:pPr marL="285750" indent="-285750">
              <a:lnSpc>
                <a:spcPct val="150000"/>
              </a:lnSpc>
              <a:buFont typeface="Arial" pitchFamily="34" charset="0"/>
              <a:buChar char="•"/>
            </a:pPr>
            <a:r>
              <a:rPr lang="en-US" dirty="0" smtClean="0"/>
              <a:t>DTI </a:t>
            </a:r>
            <a:r>
              <a:rPr lang="en-US" dirty="0"/>
              <a:t>showed additional tissue abnormalities in </a:t>
            </a:r>
            <a:r>
              <a:rPr lang="en-US" dirty="0" smtClean="0"/>
              <a:t>WD in </a:t>
            </a:r>
            <a:r>
              <a:rPr lang="en-US" dirty="0"/>
              <a:t>various regions of brain where conventional MRI sequences were normal. </a:t>
            </a:r>
            <a:endParaRPr lang="en-US" dirty="0" smtClean="0"/>
          </a:p>
          <a:p>
            <a:pPr marL="285750" indent="-285750">
              <a:lnSpc>
                <a:spcPct val="150000"/>
              </a:lnSpc>
              <a:buFont typeface="Arial" pitchFamily="34" charset="0"/>
              <a:buChar char="•"/>
            </a:pPr>
            <a:r>
              <a:rPr lang="en-US" dirty="0" smtClean="0"/>
              <a:t>Differential </a:t>
            </a:r>
            <a:r>
              <a:rPr lang="en-US" dirty="0"/>
              <a:t>involvement and variable degree of phenotypic-DTI correlation was noted </a:t>
            </a:r>
            <a:endParaRPr lang="en-IN" dirty="0"/>
          </a:p>
        </p:txBody>
      </p:sp>
      <p:sp>
        <p:nvSpPr>
          <p:cNvPr id="3" name="TextBox 2"/>
          <p:cNvSpPr txBox="1"/>
          <p:nvPr/>
        </p:nvSpPr>
        <p:spPr>
          <a:xfrm>
            <a:off x="4724400" y="6400800"/>
            <a:ext cx="4304383" cy="246221"/>
          </a:xfrm>
          <a:prstGeom prst="rect">
            <a:avLst/>
          </a:prstGeom>
          <a:noFill/>
          <a:ln>
            <a:solidFill>
              <a:schemeClr val="tx1"/>
            </a:solidFill>
          </a:ln>
        </p:spPr>
        <p:txBody>
          <a:bodyPr wrap="none" rtlCol="0">
            <a:spAutoFit/>
          </a:bodyPr>
          <a:lstStyle/>
          <a:p>
            <a:r>
              <a:rPr lang="en-US" sz="1000" dirty="0" err="1" smtClean="0"/>
              <a:t>Jadav</a:t>
            </a:r>
            <a:r>
              <a:rPr lang="en-US" sz="1000" dirty="0" smtClean="0"/>
              <a:t> R, Saini J, Sinha S, et al Metabolic brain disease 2013; 28:455-62 </a:t>
            </a:r>
            <a:endParaRPr lang="en-IN" sz="1000" dirty="0"/>
          </a:p>
        </p:txBody>
      </p:sp>
    </p:spTree>
    <p:extLst>
      <p:ext uri="{BB962C8B-B14F-4D97-AF65-F5344CB8AC3E}">
        <p14:creationId xmlns:p14="http://schemas.microsoft.com/office/powerpoint/2010/main" val="3882568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Role of imaging in following patients</a:t>
            </a:r>
            <a:endParaRPr lang="en-US" sz="3600" dirty="0"/>
          </a:p>
        </p:txBody>
      </p:sp>
      <p:sp>
        <p:nvSpPr>
          <p:cNvPr id="3" name="Content Placeholder 2"/>
          <p:cNvSpPr>
            <a:spLocks noGrp="1"/>
          </p:cNvSpPr>
          <p:nvPr>
            <p:ph idx="1"/>
          </p:nvPr>
        </p:nvSpPr>
        <p:spPr>
          <a:xfrm>
            <a:off x="381000" y="1447800"/>
            <a:ext cx="8229600" cy="4525963"/>
          </a:xfrm>
        </p:spPr>
        <p:txBody>
          <a:bodyPr/>
          <a:lstStyle/>
          <a:p>
            <a:r>
              <a:rPr lang="en-US" dirty="0" smtClean="0"/>
              <a:t>Clinical &amp; MRI improvement </a:t>
            </a:r>
            <a:r>
              <a:rPr lang="en-US" i="1" dirty="0" err="1" smtClean="0"/>
              <a:t>pari-passu</a:t>
            </a:r>
            <a:r>
              <a:rPr lang="en-US" dirty="0" smtClean="0"/>
              <a:t> in most patients with neuropsychiatric form</a:t>
            </a:r>
          </a:p>
          <a:p>
            <a:r>
              <a:rPr lang="en-US" dirty="0" smtClean="0"/>
              <a:t>Liver involvement: Additional clue</a:t>
            </a:r>
          </a:p>
          <a:p>
            <a:r>
              <a:rPr lang="en-US" dirty="0" smtClean="0"/>
              <a:t>Newer tools - DTI metrics &amp; MRS: improving understanding at microstructural levels</a:t>
            </a:r>
          </a:p>
          <a:p>
            <a:r>
              <a:rPr lang="en-US" dirty="0" smtClean="0"/>
              <a:t>Extensive MRI (+WM)</a:t>
            </a:r>
            <a:r>
              <a:rPr lang="en-US" dirty="0"/>
              <a:t> </a:t>
            </a:r>
            <a:r>
              <a:rPr lang="en-US" dirty="0" smtClean="0"/>
              <a:t>changes: Helps in prognostication  </a:t>
            </a:r>
            <a:endParaRPr lang="en-US" dirty="0"/>
          </a:p>
        </p:txBody>
      </p:sp>
      <p:sp>
        <p:nvSpPr>
          <p:cNvPr id="4" name="Text Box 7"/>
          <p:cNvSpPr txBox="1">
            <a:spLocks noChangeArrowheads="1"/>
          </p:cNvSpPr>
          <p:nvPr/>
        </p:nvSpPr>
        <p:spPr bwMode="auto">
          <a:xfrm>
            <a:off x="5181600" y="5943600"/>
            <a:ext cx="3584575"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solidFill>
                  <a:srgbClr val="000099"/>
                </a:solidFill>
              </a:rPr>
              <a:t>Sinha S, Taly AB, Prashanth LK et al. BJR 2007; 80:744-749</a:t>
            </a:r>
            <a:endParaRPr lang="en-IN" sz="1000">
              <a:solidFill>
                <a:srgbClr val="000099"/>
              </a:solidFill>
            </a:endParaRPr>
          </a:p>
        </p:txBody>
      </p:sp>
      <p:sp>
        <p:nvSpPr>
          <p:cNvPr id="5" name="TextBox 4"/>
          <p:cNvSpPr txBox="1"/>
          <p:nvPr/>
        </p:nvSpPr>
        <p:spPr>
          <a:xfrm>
            <a:off x="5649616" y="6299975"/>
            <a:ext cx="3116559" cy="246221"/>
          </a:xfrm>
          <a:prstGeom prst="rect">
            <a:avLst/>
          </a:prstGeom>
          <a:noFill/>
          <a:ln>
            <a:solidFill>
              <a:schemeClr val="tx1"/>
            </a:solidFill>
          </a:ln>
        </p:spPr>
        <p:txBody>
          <a:bodyPr wrap="none" rtlCol="0">
            <a:spAutoFit/>
          </a:bodyPr>
          <a:lstStyle/>
          <a:p>
            <a:r>
              <a:rPr lang="en-US" sz="1000" dirty="0" smtClean="0"/>
              <a:t>Lawrence et al, JIMD reports. 2016 </a:t>
            </a:r>
            <a:r>
              <a:rPr lang="en-US" sz="1000" dirty="0" err="1"/>
              <a:t>vol</a:t>
            </a:r>
            <a:r>
              <a:rPr lang="en-US" sz="1000" dirty="0"/>
              <a:t> 25: pp 31-38</a:t>
            </a:r>
          </a:p>
        </p:txBody>
      </p:sp>
      <p:cxnSp>
        <p:nvCxnSpPr>
          <p:cNvPr id="6" name="Straight Connector 5"/>
          <p:cNvCxnSpPr/>
          <p:nvPr/>
        </p:nvCxnSpPr>
        <p:spPr>
          <a:xfrm>
            <a:off x="0" y="12954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788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900" name="Picture 4" descr="scan"/>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25772" t="25465" r="23634" b="26466"/>
          <a:stretch>
            <a:fillRect/>
          </a:stretch>
        </p:blipFill>
        <p:spPr bwMode="auto">
          <a:xfrm>
            <a:off x="0" y="0"/>
            <a:ext cx="9144000" cy="6311900"/>
          </a:xfrm>
          <a:prstGeom prst="rect">
            <a:avLst/>
          </a:prstGeom>
          <a:noFill/>
          <a:extLst>
            <a:ext uri="{909E8E84-426E-40DD-AFC4-6F175D3DCCD1}">
              <a14:hiddenFill xmlns:a14="http://schemas.microsoft.com/office/drawing/2010/main">
                <a:solidFill>
                  <a:srgbClr val="FFFFFF"/>
                </a:solidFill>
              </a14:hiddenFill>
            </a:ext>
          </a:extLst>
        </p:spPr>
      </p:pic>
      <p:sp>
        <p:nvSpPr>
          <p:cNvPr id="720901" name="Rectangle 5"/>
          <p:cNvSpPr>
            <a:spLocks noGrp="1" noChangeArrowheads="1"/>
          </p:cNvSpPr>
          <p:nvPr>
            <p:ph type="title"/>
          </p:nvPr>
        </p:nvSpPr>
        <p:spPr>
          <a:noFill/>
          <a:ln>
            <a:solidFill>
              <a:schemeClr val="tx1"/>
            </a:solidFill>
            <a:miter lim="800000"/>
            <a:headEnd/>
            <a:tailEnd/>
          </a:ln>
        </p:spPr>
        <p:txBody>
          <a:bodyPr/>
          <a:lstStyle/>
          <a:p>
            <a:r>
              <a:rPr lang="en-US" b="1">
                <a:solidFill>
                  <a:srgbClr val="800000"/>
                </a:solidFill>
              </a:rPr>
              <a:t>Wilson’s disease at NIMHANS</a:t>
            </a:r>
          </a:p>
        </p:txBody>
      </p:sp>
      <p:sp>
        <p:nvSpPr>
          <p:cNvPr id="720902" name="Rectangle 6"/>
          <p:cNvSpPr>
            <a:spLocks noGrp="1" noChangeArrowheads="1"/>
          </p:cNvSpPr>
          <p:nvPr>
            <p:ph type="body" sz="half" idx="1"/>
          </p:nvPr>
        </p:nvSpPr>
        <p:spPr>
          <a:xfrm>
            <a:off x="457200" y="1600200"/>
            <a:ext cx="7772400" cy="4525963"/>
          </a:xfrm>
          <a:noFill/>
          <a:ln/>
        </p:spPr>
        <p:txBody>
          <a:bodyPr/>
          <a:lstStyle/>
          <a:p>
            <a:r>
              <a:rPr lang="en-US" sz="2400" b="1" dirty="0"/>
              <a:t>Prof HS </a:t>
            </a:r>
            <a:r>
              <a:rPr lang="en-US" sz="2400" b="1" dirty="0" err="1"/>
              <a:t>Swamy</a:t>
            </a:r>
            <a:r>
              <a:rPr lang="en-US" sz="2400" b="1" dirty="0"/>
              <a:t>	        : 	Initiated in late 1970</a:t>
            </a:r>
          </a:p>
          <a:p>
            <a:r>
              <a:rPr lang="en-US" sz="2400" b="1" dirty="0"/>
              <a:t>Specialized WD clinic: </a:t>
            </a:r>
            <a:r>
              <a:rPr lang="en-US" sz="2000" b="1" dirty="0"/>
              <a:t>Every Wednesday</a:t>
            </a:r>
          </a:p>
          <a:p>
            <a:pPr>
              <a:buFontTx/>
              <a:buNone/>
            </a:pPr>
            <a:r>
              <a:rPr lang="en-US" sz="2000" b="1" dirty="0"/>
              <a:t>			                          Neurologist, Social worker</a:t>
            </a:r>
          </a:p>
          <a:p>
            <a:pPr>
              <a:buFontTx/>
              <a:buNone/>
            </a:pPr>
            <a:r>
              <a:rPr lang="en-US" sz="2000" b="1" dirty="0"/>
              <a:t>	                                       	Free care</a:t>
            </a:r>
          </a:p>
          <a:p>
            <a:r>
              <a:rPr lang="en-US" sz="2400" b="1" dirty="0"/>
              <a:t>Funded &amp; Non-funded Research Projects</a:t>
            </a:r>
          </a:p>
          <a:p>
            <a:pPr lvl="2">
              <a:buFontTx/>
              <a:buNone/>
            </a:pPr>
            <a:r>
              <a:rPr lang="en-US" sz="1800" b="1" dirty="0"/>
              <a:t>				</a:t>
            </a:r>
            <a:r>
              <a:rPr lang="en-US" sz="2000" b="1" dirty="0"/>
              <a:t>Dissertation	: </a:t>
            </a:r>
            <a:r>
              <a:rPr lang="en-US" sz="2000" b="1" dirty="0" smtClean="0"/>
              <a:t>16 </a:t>
            </a:r>
            <a:endParaRPr lang="en-US" sz="2000" b="1" dirty="0"/>
          </a:p>
          <a:p>
            <a:pPr lvl="2">
              <a:buFontTx/>
              <a:buNone/>
            </a:pPr>
            <a:r>
              <a:rPr lang="en-US" sz="2000" b="1" dirty="0"/>
              <a:t>				Presentation	: </a:t>
            </a:r>
            <a:r>
              <a:rPr lang="en-US" sz="2000" b="1" dirty="0" smtClean="0"/>
              <a:t>30 </a:t>
            </a:r>
            <a:endParaRPr lang="en-US" sz="2000" b="1" dirty="0"/>
          </a:p>
          <a:p>
            <a:pPr lvl="2">
              <a:buFontTx/>
              <a:buNone/>
            </a:pPr>
            <a:r>
              <a:rPr lang="en-US" sz="2000" b="1" dirty="0"/>
              <a:t>				</a:t>
            </a:r>
            <a:r>
              <a:rPr lang="en-US" sz="2000" b="1" dirty="0" smtClean="0"/>
              <a:t>Peer- reviewed Publications: 34</a:t>
            </a:r>
            <a:endParaRPr lang="en-US" sz="2000" b="1" dirty="0"/>
          </a:p>
          <a:p>
            <a:r>
              <a:rPr lang="en-US" sz="2400" b="1" dirty="0"/>
              <a:t>Corpus fund</a:t>
            </a:r>
          </a:p>
          <a:p>
            <a:r>
              <a:rPr lang="en-US" sz="2400" b="1" dirty="0"/>
              <a:t>Registry of </a:t>
            </a:r>
            <a:r>
              <a:rPr lang="en-US" sz="2400" b="1" dirty="0" smtClean="0"/>
              <a:t>&gt;700 </a:t>
            </a:r>
            <a:r>
              <a:rPr lang="en-US" sz="2400" b="1" dirty="0"/>
              <a:t>patients with </a:t>
            </a:r>
          </a:p>
          <a:p>
            <a:pPr>
              <a:buFontTx/>
              <a:buNone/>
            </a:pPr>
            <a:r>
              <a:rPr lang="en-US" sz="2400" b="1" dirty="0"/>
              <a:t>    </a:t>
            </a:r>
            <a:r>
              <a:rPr lang="en-US" sz="2400" b="1" dirty="0" smtClean="0"/>
              <a:t>125 </a:t>
            </a:r>
            <a:r>
              <a:rPr lang="en-US" sz="2400" b="1" dirty="0"/>
              <a:t>– </a:t>
            </a:r>
            <a:r>
              <a:rPr lang="en-US" sz="2400" b="1" dirty="0" smtClean="0"/>
              <a:t>150 </a:t>
            </a:r>
            <a:r>
              <a:rPr lang="en-US" sz="2400" b="1" dirty="0"/>
              <a:t>on regular follow up</a:t>
            </a:r>
          </a:p>
          <a:p>
            <a:endParaRPr lang="en-US" sz="1800" b="1" dirty="0"/>
          </a:p>
        </p:txBody>
      </p:sp>
      <p:graphicFrame>
        <p:nvGraphicFramePr>
          <p:cNvPr id="7" name="Chart 6"/>
          <p:cNvGraphicFramePr>
            <a:graphicFrameLocks/>
          </p:cNvGraphicFramePr>
          <p:nvPr>
            <p:extLst>
              <p:ext uri="{D42A27DB-BD31-4B8C-83A1-F6EECF244321}">
                <p14:modId xmlns:p14="http://schemas.microsoft.com/office/powerpoint/2010/main" val="3422030500"/>
              </p:ext>
            </p:extLst>
          </p:nvPr>
        </p:nvGraphicFramePr>
        <p:xfrm>
          <a:off x="5410200" y="4876800"/>
          <a:ext cx="3657600" cy="182366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8" name="Picture 6"/>
          <p:cNvPicPr>
            <a:picLocks noChangeAspect="1" noChangeArrowheads="1"/>
          </p:cNvPicPr>
          <p:nvPr/>
        </p:nvPicPr>
        <p:blipFill>
          <a:blip r:embed="rId3">
            <a:extLst>
              <a:ext uri="{28A0092B-C50C-407E-A947-70E740481C1C}">
                <a14:useLocalDpi xmlns:a14="http://schemas.microsoft.com/office/drawing/2010/main" val="0"/>
              </a:ext>
            </a:extLst>
          </a:blip>
          <a:srcRect l="53043" t="4420" r="3479" b="90053"/>
          <a:stretch>
            <a:fillRect/>
          </a:stretch>
        </p:blipFill>
        <p:spPr bwMode="auto">
          <a:xfrm>
            <a:off x="4267200" y="0"/>
            <a:ext cx="4876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81" name="Picture 9"/>
          <p:cNvPicPr>
            <a:picLocks noChangeAspect="1" noChangeArrowheads="1"/>
          </p:cNvPicPr>
          <p:nvPr/>
        </p:nvPicPr>
        <p:blipFill>
          <a:blip r:embed="rId3">
            <a:extLst>
              <a:ext uri="{28A0092B-C50C-407E-A947-70E740481C1C}">
                <a14:useLocalDpi xmlns:a14="http://schemas.microsoft.com/office/drawing/2010/main" val="0"/>
              </a:ext>
            </a:extLst>
          </a:blip>
          <a:srcRect l="1740" t="13263" r="3479" b="66843"/>
          <a:stretch>
            <a:fillRect/>
          </a:stretch>
        </p:blipFill>
        <p:spPr bwMode="auto">
          <a:xfrm>
            <a:off x="533400" y="304800"/>
            <a:ext cx="8305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Text Box 10"/>
          <p:cNvSpPr txBox="1">
            <a:spLocks noChangeArrowheads="1"/>
          </p:cNvSpPr>
          <p:nvPr/>
        </p:nvSpPr>
        <p:spPr bwMode="auto">
          <a:xfrm>
            <a:off x="441325" y="1789113"/>
            <a:ext cx="8474075"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en-US" dirty="0"/>
              <a:t>Wilson’s disease (WD) is clinically &amp; radiologically a dynamic disorder</a:t>
            </a:r>
            <a:r>
              <a:rPr lang="en-IN" dirty="0"/>
              <a:t>: 50</a:t>
            </a:r>
            <a:r>
              <a:rPr lang="en-US" dirty="0"/>
              <a:t> patients were recruited prospectively for this study</a:t>
            </a:r>
            <a:r>
              <a:rPr lang="en-IN" dirty="0"/>
              <a:t> to </a:t>
            </a:r>
            <a:r>
              <a:rPr lang="en-US" dirty="0"/>
              <a:t>evaluate the serial MRI and clinical changes</a:t>
            </a:r>
          </a:p>
          <a:p>
            <a:pPr>
              <a:lnSpc>
                <a:spcPct val="150000"/>
              </a:lnSpc>
            </a:pPr>
            <a:r>
              <a:rPr lang="en-US" dirty="0"/>
              <a:t>Serial imaging: Improvement in MRI parameters - 35, No significant changes - 10, Worsening - 4 and An admixture of resolving and evolving changes - 1. </a:t>
            </a:r>
          </a:p>
          <a:p>
            <a:pPr>
              <a:lnSpc>
                <a:spcPct val="150000"/>
              </a:lnSpc>
            </a:pPr>
            <a:r>
              <a:rPr lang="en-US" dirty="0"/>
              <a:t>MRI score improved from 8.2±5.7 to 5.9±6.6. </a:t>
            </a:r>
            <a:r>
              <a:rPr lang="en-IN" dirty="0"/>
              <a:t> </a:t>
            </a:r>
          </a:p>
          <a:p>
            <a:pPr>
              <a:lnSpc>
                <a:spcPct val="150000"/>
              </a:lnSpc>
            </a:pPr>
            <a:r>
              <a:rPr lang="en-US" dirty="0"/>
              <a:t>Patients with extensive changes, white-matter involvement and severe diffuse atrophy had a poor prognosis</a:t>
            </a:r>
            <a:r>
              <a:rPr lang="en-IN" dirty="0"/>
              <a:t> </a:t>
            </a:r>
          </a:p>
          <a:p>
            <a:pPr>
              <a:lnSpc>
                <a:spcPct val="150000"/>
              </a:lnSpc>
            </a:pPr>
            <a:r>
              <a:rPr lang="en-US" dirty="0"/>
              <a:t>Conclusions: Majority of patients of WD on treatment showed variable improvement in clinical and MRI features</a:t>
            </a:r>
            <a:r>
              <a:rPr lang="en-IN" dirty="0"/>
              <a:t> </a:t>
            </a:r>
          </a:p>
        </p:txBody>
      </p:sp>
      <p:sp>
        <p:nvSpPr>
          <p:cNvPr id="438283" name="Line 11"/>
          <p:cNvSpPr>
            <a:spLocks noChangeShapeType="1"/>
          </p:cNvSpPr>
          <p:nvPr/>
        </p:nvSpPr>
        <p:spPr bwMode="auto">
          <a:xfrm>
            <a:off x="0" y="1828800"/>
            <a:ext cx="914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438284" name="Picture 12"/>
          <p:cNvPicPr>
            <a:picLocks noChangeAspect="1" noChangeArrowheads="1"/>
          </p:cNvPicPr>
          <p:nvPr/>
        </p:nvPicPr>
        <p:blipFill>
          <a:blip r:embed="rId4">
            <a:extLst>
              <a:ext uri="{28A0092B-C50C-407E-A947-70E740481C1C}">
                <a14:useLocalDpi xmlns:a14="http://schemas.microsoft.com/office/drawing/2010/main" val="0"/>
              </a:ext>
            </a:extLst>
          </a:blip>
          <a:srcRect l="38281" t="17578" r="50334" b="74101"/>
          <a:stretch>
            <a:fillRect/>
          </a:stretch>
        </p:blipFill>
        <p:spPr bwMode="auto">
          <a:xfrm>
            <a:off x="7924800" y="1066800"/>
            <a:ext cx="11430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8509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03" name="Text Box 7"/>
          <p:cNvSpPr txBox="1">
            <a:spLocks noChangeArrowheads="1"/>
          </p:cNvSpPr>
          <p:nvPr/>
        </p:nvSpPr>
        <p:spPr bwMode="auto">
          <a:xfrm>
            <a:off x="5334000" y="6604000"/>
            <a:ext cx="3584575"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solidFill>
                  <a:srgbClr val="000099"/>
                </a:solidFill>
              </a:rPr>
              <a:t>Sinha S, Taly AB, Prashanth LK et al. BJR 2007; 80:744-749</a:t>
            </a:r>
            <a:endParaRPr lang="en-IN" sz="1000">
              <a:solidFill>
                <a:srgbClr val="000099"/>
              </a:solidFill>
            </a:endParaRPr>
          </a:p>
        </p:txBody>
      </p:sp>
      <p:sp>
        <p:nvSpPr>
          <p:cNvPr id="439308" name="Text Box 12"/>
          <p:cNvSpPr txBox="1">
            <a:spLocks noChangeArrowheads="1"/>
          </p:cNvSpPr>
          <p:nvPr/>
        </p:nvSpPr>
        <p:spPr bwMode="auto">
          <a:xfrm>
            <a:off x="2209800" y="80963"/>
            <a:ext cx="35083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800000"/>
                </a:solidFill>
              </a:rPr>
              <a:t>Serial MRI and Wilson’s Disease</a:t>
            </a:r>
            <a:endParaRPr lang="en-IN">
              <a:solidFill>
                <a:srgbClr val="800000"/>
              </a:solidFill>
            </a:endParaRPr>
          </a:p>
        </p:txBody>
      </p:sp>
      <p:grpSp>
        <p:nvGrpSpPr>
          <p:cNvPr id="439315" name="Group 19"/>
          <p:cNvGrpSpPr>
            <a:grpSpLocks/>
          </p:cNvGrpSpPr>
          <p:nvPr/>
        </p:nvGrpSpPr>
        <p:grpSpPr bwMode="auto">
          <a:xfrm>
            <a:off x="0" y="533400"/>
            <a:ext cx="9144000" cy="5715000"/>
            <a:chOff x="0" y="336"/>
            <a:chExt cx="5760" cy="3312"/>
          </a:xfrm>
        </p:grpSpPr>
        <p:pic>
          <p:nvPicPr>
            <p:cNvPr id="439305" name="Picture 9"/>
            <p:cNvPicPr>
              <a:picLocks noChangeAspect="1" noChangeArrowheads="1"/>
            </p:cNvPicPr>
            <p:nvPr/>
          </p:nvPicPr>
          <p:blipFill>
            <a:blip r:embed="rId3">
              <a:extLst>
                <a:ext uri="{28A0092B-C50C-407E-A947-70E740481C1C}">
                  <a14:useLocalDpi xmlns:a14="http://schemas.microsoft.com/office/drawing/2010/main" val="0"/>
                </a:ext>
              </a:extLst>
            </a:blip>
            <a:srcRect l="4274" t="2287" r="4274" b="51712"/>
            <a:stretch>
              <a:fillRect/>
            </a:stretch>
          </p:blipFill>
          <p:spPr bwMode="auto">
            <a:xfrm>
              <a:off x="0" y="2544"/>
              <a:ext cx="2976" cy="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9307" name="Group 11"/>
            <p:cNvGrpSpPr>
              <a:grpSpLocks/>
            </p:cNvGrpSpPr>
            <p:nvPr/>
          </p:nvGrpSpPr>
          <p:grpSpPr bwMode="auto">
            <a:xfrm>
              <a:off x="0" y="336"/>
              <a:ext cx="5760" cy="3312"/>
              <a:chOff x="0" y="0"/>
              <a:chExt cx="5760" cy="3312"/>
            </a:xfrm>
          </p:grpSpPr>
          <p:pic>
            <p:nvPicPr>
              <p:cNvPr id="4393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28" cy="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04" name="Picture 8"/>
              <p:cNvPicPr>
                <a:picLocks noChangeAspect="1" noChangeArrowheads="1"/>
              </p:cNvPicPr>
              <p:nvPr/>
            </p:nvPicPr>
            <p:blipFill>
              <a:blip r:embed="rId5">
                <a:extLst>
                  <a:ext uri="{28A0092B-C50C-407E-A947-70E740481C1C}">
                    <a14:useLocalDpi xmlns:a14="http://schemas.microsoft.com/office/drawing/2010/main" val="0"/>
                  </a:ext>
                </a:extLst>
              </a:blip>
              <a:srcRect l="4411" t="3502" r="3134" b="3113"/>
              <a:stretch>
                <a:fillRect/>
              </a:stretch>
            </p:blipFill>
            <p:spPr bwMode="auto">
              <a:xfrm>
                <a:off x="2928" y="0"/>
                <a:ext cx="2832" cy="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06" name="Picture 10"/>
              <p:cNvPicPr>
                <a:picLocks noChangeAspect="1" noChangeArrowheads="1"/>
              </p:cNvPicPr>
              <p:nvPr/>
            </p:nvPicPr>
            <p:blipFill>
              <a:blip r:embed="rId3">
                <a:extLst>
                  <a:ext uri="{28A0092B-C50C-407E-A947-70E740481C1C}">
                    <a14:useLocalDpi xmlns:a14="http://schemas.microsoft.com/office/drawing/2010/main" val="0"/>
                  </a:ext>
                </a:extLst>
              </a:blip>
              <a:srcRect l="4274" t="48288" r="4274" b="2788"/>
              <a:stretch>
                <a:fillRect/>
              </a:stretch>
            </p:blipFill>
            <p:spPr bwMode="auto">
              <a:xfrm>
                <a:off x="2928" y="2208"/>
                <a:ext cx="2832" cy="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9309" name="Text Box 13"/>
            <p:cNvSpPr txBox="1">
              <a:spLocks noChangeArrowheads="1"/>
            </p:cNvSpPr>
            <p:nvPr/>
          </p:nvSpPr>
          <p:spPr bwMode="auto">
            <a:xfrm>
              <a:off x="1054" y="672"/>
              <a:ext cx="81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Improvement</a:t>
              </a:r>
              <a:endParaRPr lang="en-IN" sz="1400" b="1">
                <a:solidFill>
                  <a:schemeClr val="bg1"/>
                </a:solidFill>
              </a:endParaRPr>
            </a:p>
          </p:txBody>
        </p:sp>
        <p:sp>
          <p:nvSpPr>
            <p:cNvPr id="439310" name="Text Box 14"/>
            <p:cNvSpPr txBox="1">
              <a:spLocks noChangeArrowheads="1"/>
            </p:cNvSpPr>
            <p:nvPr/>
          </p:nvSpPr>
          <p:spPr bwMode="auto">
            <a:xfrm>
              <a:off x="3888" y="672"/>
              <a:ext cx="81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Improvement</a:t>
              </a:r>
              <a:endParaRPr lang="en-IN" sz="1400" b="1">
                <a:solidFill>
                  <a:schemeClr val="bg1"/>
                </a:solidFill>
              </a:endParaRPr>
            </a:p>
          </p:txBody>
        </p:sp>
        <p:sp>
          <p:nvSpPr>
            <p:cNvPr id="439311" name="Text Box 15"/>
            <p:cNvSpPr txBox="1">
              <a:spLocks noChangeArrowheads="1"/>
            </p:cNvSpPr>
            <p:nvPr/>
          </p:nvSpPr>
          <p:spPr bwMode="auto">
            <a:xfrm>
              <a:off x="1104" y="1843"/>
              <a:ext cx="718"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solidFill>
                    <a:schemeClr val="bg1"/>
                  </a:solidFill>
                </a:rPr>
                <a:t>Improvement</a:t>
              </a:r>
              <a:endParaRPr lang="en-IN" sz="1200" b="1">
                <a:solidFill>
                  <a:schemeClr val="bg1"/>
                </a:solidFill>
              </a:endParaRPr>
            </a:p>
          </p:txBody>
        </p:sp>
        <p:sp>
          <p:nvSpPr>
            <p:cNvPr id="439312" name="Text Box 16"/>
            <p:cNvSpPr txBox="1">
              <a:spLocks noChangeArrowheads="1"/>
            </p:cNvSpPr>
            <p:nvPr/>
          </p:nvSpPr>
          <p:spPr bwMode="auto">
            <a:xfrm>
              <a:off x="3982" y="1824"/>
              <a:ext cx="81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Improvement</a:t>
              </a:r>
              <a:endParaRPr lang="en-IN" sz="1400" b="1">
                <a:solidFill>
                  <a:schemeClr val="bg1"/>
                </a:solidFill>
              </a:endParaRPr>
            </a:p>
          </p:txBody>
        </p:sp>
        <p:sp>
          <p:nvSpPr>
            <p:cNvPr id="439313" name="Text Box 17"/>
            <p:cNvSpPr txBox="1">
              <a:spLocks noChangeArrowheads="1"/>
            </p:cNvSpPr>
            <p:nvPr/>
          </p:nvSpPr>
          <p:spPr bwMode="auto">
            <a:xfrm>
              <a:off x="1179" y="2880"/>
              <a:ext cx="693"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Worsening</a:t>
              </a:r>
              <a:endParaRPr lang="en-IN" sz="1400" b="1">
                <a:solidFill>
                  <a:schemeClr val="bg1"/>
                </a:solidFill>
              </a:endParaRPr>
            </a:p>
          </p:txBody>
        </p:sp>
        <p:sp>
          <p:nvSpPr>
            <p:cNvPr id="439314" name="Text Box 18"/>
            <p:cNvSpPr txBox="1">
              <a:spLocks noChangeArrowheads="1"/>
            </p:cNvSpPr>
            <p:nvPr/>
          </p:nvSpPr>
          <p:spPr bwMode="auto">
            <a:xfrm>
              <a:off x="4005" y="2832"/>
              <a:ext cx="699"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chemeClr val="bg1"/>
                  </a:solidFill>
                </a:rPr>
                <a:t>Differential</a:t>
              </a:r>
            </a:p>
            <a:p>
              <a:r>
                <a:rPr lang="en-US" sz="1400" b="1">
                  <a:solidFill>
                    <a:schemeClr val="bg1"/>
                  </a:solidFill>
                </a:rPr>
                <a:t>change</a:t>
              </a:r>
              <a:endParaRPr lang="en-IN" sz="1400" b="1">
                <a:solidFill>
                  <a:schemeClr val="bg1"/>
                </a:solidFill>
              </a:endParaRPr>
            </a:p>
          </p:txBody>
        </p:sp>
      </p:grpSp>
    </p:spTree>
    <p:extLst>
      <p:ext uri="{BB962C8B-B14F-4D97-AF65-F5344CB8AC3E}">
        <p14:creationId xmlns:p14="http://schemas.microsoft.com/office/powerpoint/2010/main" val="1090143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2647"/>
          <a:stretch/>
        </p:blipFill>
        <p:spPr>
          <a:xfrm>
            <a:off x="1219200" y="76200"/>
            <a:ext cx="6370095" cy="1840721"/>
          </a:xfrm>
          <a:prstGeom prst="rect">
            <a:avLst/>
          </a:prstGeom>
        </p:spPr>
      </p:pic>
      <p:cxnSp>
        <p:nvCxnSpPr>
          <p:cNvPr id="4" name="Straight Connector 3"/>
          <p:cNvCxnSpPr/>
          <p:nvPr/>
        </p:nvCxnSpPr>
        <p:spPr>
          <a:xfrm>
            <a:off x="0" y="1937945"/>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547" y="1964382"/>
            <a:ext cx="9144000" cy="4770537"/>
          </a:xfrm>
          <a:prstGeom prst="rect">
            <a:avLst/>
          </a:prstGeom>
        </p:spPr>
        <p:txBody>
          <a:bodyPr wrap="square">
            <a:spAutoFit/>
          </a:bodyPr>
          <a:lstStyle/>
          <a:p>
            <a:r>
              <a:rPr lang="en-US" sz="1400" b="1" dirty="0"/>
              <a:t>Objective:</a:t>
            </a:r>
            <a:r>
              <a:rPr lang="en-US" sz="1400" dirty="0"/>
              <a:t> The purpose is to evaluate white matter (WM) abnormalities in </a:t>
            </a:r>
            <a:r>
              <a:rPr lang="en-US" sz="1400" dirty="0" smtClean="0"/>
              <a:t> 15  patients  with Wilson's </a:t>
            </a:r>
            <a:r>
              <a:rPr lang="en-US" sz="1400" dirty="0"/>
              <a:t>disease </a:t>
            </a:r>
            <a:r>
              <a:rPr lang="en-US" sz="1400" dirty="0" smtClean="0"/>
              <a:t>&amp; 15 controls (WD</a:t>
            </a:r>
            <a:r>
              <a:rPr lang="en-US" sz="1400" dirty="0"/>
              <a:t>) using the technique of diffusion tensor imaging (DTI). </a:t>
            </a:r>
          </a:p>
          <a:p>
            <a:r>
              <a:rPr lang="en-US" sz="1400" b="1" dirty="0"/>
              <a:t>Methods: </a:t>
            </a:r>
            <a:r>
              <a:rPr lang="en-US" sz="1400" dirty="0" smtClean="0"/>
              <a:t> DTI/conventional </a:t>
            </a:r>
            <a:r>
              <a:rPr lang="en-US" sz="1400" dirty="0"/>
              <a:t>MRI was acquired (3T MRI): Fractional anisotropy (FA) and mean diffusivity (MD) values were extracted from regions of interest placed in pons, midbrain, bilateral frontal and occipital cerebral white matter, bilateral internal capsules (IC), middle cerebellar peduncles (MCP) and corpus callosum (CC). </a:t>
            </a:r>
          </a:p>
          <a:p>
            <a:r>
              <a:rPr lang="en-US" sz="1400" b="1" dirty="0"/>
              <a:t>Results:</a:t>
            </a:r>
            <a:r>
              <a:rPr lang="en-US" sz="1400" dirty="0"/>
              <a:t> </a:t>
            </a:r>
            <a:r>
              <a:rPr lang="en-US" sz="1400" dirty="0" smtClean="0"/>
              <a:t>S </a:t>
            </a:r>
          </a:p>
          <a:p>
            <a:r>
              <a:rPr lang="en-US" sz="1400" dirty="0"/>
              <a:t>S</a:t>
            </a:r>
            <a:r>
              <a:rPr lang="en-US" sz="1400" dirty="0" smtClean="0"/>
              <a:t>ix </a:t>
            </a:r>
            <a:r>
              <a:rPr lang="en-US" sz="1400" dirty="0"/>
              <a:t>patients showed lobar WM signal changes on </a:t>
            </a:r>
            <a:r>
              <a:rPr lang="en-IN" sz="1400" dirty="0"/>
              <a:t>T</a:t>
            </a:r>
            <a:r>
              <a:rPr lang="en-IN" sz="1400" baseline="-25000" dirty="0"/>
              <a:t>2</a:t>
            </a:r>
            <a:r>
              <a:rPr lang="en-IN" sz="1400" dirty="0"/>
              <a:t>-Weighted (</a:t>
            </a:r>
            <a:r>
              <a:rPr lang="en-US" sz="1400" dirty="0"/>
              <a:t>T2W)/ </a:t>
            </a:r>
            <a:r>
              <a:rPr lang="en-IN" sz="1400" dirty="0"/>
              <a:t>Fluid attenuation inversion recovery (</a:t>
            </a:r>
            <a:r>
              <a:rPr lang="en-US" sz="1400" dirty="0"/>
              <a:t>FLAIR) images while remaining had normal appearing WM. </a:t>
            </a:r>
            <a:r>
              <a:rPr lang="en-IN" sz="1400" dirty="0"/>
              <a:t>MD was significantly increased in the lobar WM, bilateral IC and midbrain of WD patients. </a:t>
            </a:r>
            <a:endParaRPr lang="en-IN" sz="1400" dirty="0" smtClean="0"/>
          </a:p>
          <a:p>
            <a:r>
              <a:rPr lang="en-IN" sz="1400" dirty="0" smtClean="0"/>
              <a:t>FA </a:t>
            </a:r>
            <a:r>
              <a:rPr lang="en-IN" sz="1400" dirty="0"/>
              <a:t>was decreased in the frontal and occipital WM, bilateral IC, midbrain and pons. </a:t>
            </a:r>
            <a:r>
              <a:rPr lang="en-US" sz="1400" dirty="0"/>
              <a:t>N</a:t>
            </a:r>
            <a:r>
              <a:rPr lang="en-IN" sz="1400" dirty="0" err="1"/>
              <a:t>ormal</a:t>
            </a:r>
            <a:r>
              <a:rPr lang="en-IN" sz="1400" dirty="0"/>
              <a:t>-appearing white matter on FLAIR images showed significantly increased MD and decreased FA values in both frontal and occipital lobar WM and IC compared with those in controls. </a:t>
            </a:r>
            <a:endParaRPr lang="en-IN" sz="1400" dirty="0" smtClean="0"/>
          </a:p>
          <a:p>
            <a:r>
              <a:rPr lang="en-IN" sz="1400" dirty="0" smtClean="0"/>
              <a:t>Correlation </a:t>
            </a:r>
            <a:r>
              <a:rPr lang="en-IN" sz="1400" dirty="0"/>
              <a:t>of clinical scores and DTI metrics revealed </a:t>
            </a:r>
            <a:r>
              <a:rPr lang="en-US" sz="1400" dirty="0"/>
              <a:t>positive correlation between neurological symptom score (NSS) and MD of anterior limb of right internal capsule, Chu stage and MD of frontal and occipital WM. Negative correlation was observed between the </a:t>
            </a:r>
            <a:r>
              <a:rPr lang="en-IN" sz="1400" dirty="0"/>
              <a:t>Modified Schwab and England Activities of Daily Living </a:t>
            </a:r>
            <a:r>
              <a:rPr lang="en-US" sz="1400" dirty="0"/>
              <a:t>(MSEADL) score and MD of bilateral frontal and occipital WM and IC.</a:t>
            </a:r>
          </a:p>
          <a:p>
            <a:r>
              <a:rPr lang="en-US" sz="1600" b="1" dirty="0"/>
              <a:t>Conclusions: This is the probably the first study to reveal widespread alterations in WM by DTI metrics in drug naïve WD. DTI analysis revealed lobar WM abnormalities which is less frequently noted on conventional MRI and suggests widespread WM abnormalities in WD. It may be valuable in assessing the true extent of involvement and therefore the severity of the illness. </a:t>
            </a:r>
          </a:p>
        </p:txBody>
      </p:sp>
    </p:spTree>
    <p:extLst>
      <p:ext uri="{BB962C8B-B14F-4D97-AF65-F5344CB8AC3E}">
        <p14:creationId xmlns:p14="http://schemas.microsoft.com/office/powerpoint/2010/main" val="1345825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WD (Neurological form) &amp; DD: </a:t>
            </a:r>
            <a:br>
              <a:rPr lang="en-US" sz="4000" dirty="0" smtClean="0"/>
            </a:br>
            <a:r>
              <a:rPr lang="en-US" sz="4000" dirty="0" smtClean="0"/>
              <a:t>How MRI can help?</a:t>
            </a:r>
            <a:endParaRPr lang="en-US" sz="4000" dirty="0"/>
          </a:p>
        </p:txBody>
      </p:sp>
      <p:sp>
        <p:nvSpPr>
          <p:cNvPr id="3" name="Content Placeholder 2"/>
          <p:cNvSpPr>
            <a:spLocks noGrp="1"/>
          </p:cNvSpPr>
          <p:nvPr>
            <p:ph idx="1"/>
          </p:nvPr>
        </p:nvSpPr>
        <p:spPr/>
        <p:txBody>
          <a:bodyPr/>
          <a:lstStyle/>
          <a:p>
            <a:r>
              <a:rPr lang="en-US" dirty="0" smtClean="0"/>
              <a:t>Helps to exclude mimickers</a:t>
            </a:r>
          </a:p>
          <a:p>
            <a:r>
              <a:rPr lang="en-US" dirty="0" smtClean="0"/>
              <a:t>Assists in deciding tests to exclude other DD</a:t>
            </a:r>
          </a:p>
          <a:p>
            <a:r>
              <a:rPr lang="en-US" dirty="0" smtClean="0"/>
              <a:t>Some of the MRI findings: almost pathognomonic of WD </a:t>
            </a:r>
          </a:p>
          <a:p>
            <a:endParaRPr lang="en-US" dirty="0"/>
          </a:p>
        </p:txBody>
      </p:sp>
      <p:cxnSp>
        <p:nvCxnSpPr>
          <p:cNvPr id="4" name="Straight Connector 3"/>
          <p:cNvCxnSpPr/>
          <p:nvPr/>
        </p:nvCxnSpPr>
        <p:spPr>
          <a:xfrm>
            <a:off x="0" y="15240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2611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2"/>
          <a:stretch>
            <a:fillRect/>
          </a:stretch>
        </p:blipFill>
        <p:spPr>
          <a:xfrm>
            <a:off x="1184594" y="628710"/>
            <a:ext cx="7045005" cy="6084897"/>
          </a:xfrm>
          <a:prstGeom prst="rect">
            <a:avLst/>
          </a:prstGeom>
        </p:spPr>
      </p:pic>
      <p:sp>
        <p:nvSpPr>
          <p:cNvPr id="3" name="TextBox 2"/>
          <p:cNvSpPr txBox="1"/>
          <p:nvPr/>
        </p:nvSpPr>
        <p:spPr>
          <a:xfrm>
            <a:off x="1660305" y="228600"/>
            <a:ext cx="5823389" cy="400110"/>
          </a:xfrm>
          <a:prstGeom prst="rect">
            <a:avLst/>
          </a:prstGeom>
          <a:noFill/>
        </p:spPr>
        <p:txBody>
          <a:bodyPr wrap="none" rtlCol="0">
            <a:spAutoFit/>
          </a:bodyPr>
          <a:lstStyle/>
          <a:p>
            <a:r>
              <a:rPr lang="en-US" sz="2000" b="1" dirty="0" smtClean="0"/>
              <a:t>Non-Wilsonian </a:t>
            </a:r>
            <a:r>
              <a:rPr lang="en-US" sz="2000" b="1" dirty="0" err="1" smtClean="0"/>
              <a:t>Hepato</a:t>
            </a:r>
            <a:r>
              <a:rPr lang="en-US" sz="2000" b="1" dirty="0" smtClean="0"/>
              <a:t>-lenticular degeneration</a:t>
            </a:r>
            <a:endParaRPr lang="en-US" sz="2000" b="1" dirty="0"/>
          </a:p>
        </p:txBody>
      </p:sp>
    </p:spTree>
    <p:extLst>
      <p:ext uri="{BB962C8B-B14F-4D97-AF65-F5344CB8AC3E}">
        <p14:creationId xmlns:p14="http://schemas.microsoft.com/office/powerpoint/2010/main" val="36466153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p:cNvPicPr>
          <p:nvPr/>
        </p:nvPicPr>
        <p:blipFill>
          <a:blip r:embed="rId2">
            <a:extLst>
              <a:ext uri="{28A0092B-C50C-407E-A947-70E740481C1C}">
                <a14:useLocalDpi xmlns:a14="http://schemas.microsoft.com/office/drawing/2010/main" val="0"/>
              </a:ext>
            </a:extLst>
          </a:blip>
          <a:srcRect l="23001" t="12688" r="19229" b="12173"/>
          <a:stretch>
            <a:fillRect/>
          </a:stretch>
        </p:blipFill>
        <p:spPr bwMode="auto">
          <a:xfrm>
            <a:off x="6891350" y="1"/>
            <a:ext cx="221137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p:cNvPicPr>
          <p:nvPr/>
        </p:nvPicPr>
        <p:blipFill>
          <a:blip r:embed="rId3">
            <a:extLst>
              <a:ext uri="{28A0092B-C50C-407E-A947-70E740481C1C}">
                <a14:useLocalDpi xmlns:a14="http://schemas.microsoft.com/office/drawing/2010/main" val="0"/>
              </a:ext>
            </a:extLst>
          </a:blip>
          <a:srcRect l="9233" r="8633"/>
          <a:stretch>
            <a:fillRect/>
          </a:stretch>
        </p:blipFill>
        <p:spPr bwMode="auto">
          <a:xfrm>
            <a:off x="2400300" y="0"/>
            <a:ext cx="224472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p:cNvPicPr>
          <p:nvPr/>
        </p:nvPicPr>
        <p:blipFill>
          <a:blip r:embed="rId4">
            <a:extLst>
              <a:ext uri="{28A0092B-C50C-407E-A947-70E740481C1C}">
                <a14:useLocalDpi xmlns:a14="http://schemas.microsoft.com/office/drawing/2010/main" val="0"/>
              </a:ext>
            </a:extLst>
          </a:blip>
          <a:srcRect l="7492" r="9563"/>
          <a:stretch>
            <a:fillRect/>
          </a:stretch>
        </p:blipFill>
        <p:spPr bwMode="auto">
          <a:xfrm>
            <a:off x="11113" y="0"/>
            <a:ext cx="22225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p:cNvPicPr>
          <p:nvPr/>
        </p:nvPicPr>
        <p:blipFill>
          <a:blip r:embed="rId5">
            <a:extLst>
              <a:ext uri="{28A0092B-C50C-407E-A947-70E740481C1C}">
                <a14:useLocalDpi xmlns:a14="http://schemas.microsoft.com/office/drawing/2010/main" val="0"/>
              </a:ext>
            </a:extLst>
          </a:blip>
          <a:srcRect l="12073" r="12041"/>
          <a:stretch>
            <a:fillRect/>
          </a:stretch>
        </p:blipFill>
        <p:spPr bwMode="auto">
          <a:xfrm>
            <a:off x="4754563" y="0"/>
            <a:ext cx="212407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p:cNvPicPr>
          <p:nvPr/>
        </p:nvPicPr>
        <p:blipFill>
          <a:blip r:embed="rId6">
            <a:extLst>
              <a:ext uri="{28A0092B-C50C-407E-A947-70E740481C1C}">
                <a14:useLocalDpi xmlns:a14="http://schemas.microsoft.com/office/drawing/2010/main" val="0"/>
              </a:ext>
            </a:extLst>
          </a:blip>
          <a:srcRect l="13200" r="9637"/>
          <a:stretch>
            <a:fillRect/>
          </a:stretch>
        </p:blipFill>
        <p:spPr bwMode="auto">
          <a:xfrm>
            <a:off x="2287588" y="3319463"/>
            <a:ext cx="2411412"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p:cNvPicPr>
            <a:picLocks noChangeAspect="1"/>
          </p:cNvPicPr>
          <p:nvPr/>
        </p:nvPicPr>
        <p:blipFill>
          <a:blip r:embed="rId7">
            <a:extLst>
              <a:ext uri="{28A0092B-C50C-407E-A947-70E740481C1C}">
                <a14:useLocalDpi xmlns:a14="http://schemas.microsoft.com/office/drawing/2010/main" val="0"/>
              </a:ext>
            </a:extLst>
          </a:blip>
          <a:srcRect l="7626" r="8482"/>
          <a:stretch>
            <a:fillRect/>
          </a:stretch>
        </p:blipFill>
        <p:spPr bwMode="auto">
          <a:xfrm>
            <a:off x="4708525" y="3362325"/>
            <a:ext cx="226853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p:cNvPicPr>
            <a:picLocks noChangeAspect="1"/>
          </p:cNvPicPr>
          <p:nvPr/>
        </p:nvPicPr>
        <p:blipFill>
          <a:blip r:embed="rId8">
            <a:extLst>
              <a:ext uri="{28A0092B-C50C-407E-A947-70E740481C1C}">
                <a14:useLocalDpi xmlns:a14="http://schemas.microsoft.com/office/drawing/2010/main" val="0"/>
              </a:ext>
            </a:extLst>
          </a:blip>
          <a:srcRect l="8061" r="18042"/>
          <a:stretch>
            <a:fillRect/>
          </a:stretch>
        </p:blipFill>
        <p:spPr bwMode="auto">
          <a:xfrm>
            <a:off x="6911975" y="3362325"/>
            <a:ext cx="22320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p:cNvPicPr>
            <a:picLocks noChangeAspect="1"/>
          </p:cNvPicPr>
          <p:nvPr/>
        </p:nvPicPr>
        <p:blipFill>
          <a:blip r:embed="rId9">
            <a:extLst>
              <a:ext uri="{28A0092B-C50C-407E-A947-70E740481C1C}">
                <a14:useLocalDpi xmlns:a14="http://schemas.microsoft.com/office/drawing/2010/main" val="0"/>
              </a:ext>
            </a:extLst>
          </a:blip>
          <a:srcRect l="9280" r="8192"/>
          <a:stretch>
            <a:fillRect/>
          </a:stretch>
        </p:blipFill>
        <p:spPr bwMode="auto">
          <a:xfrm>
            <a:off x="11113" y="3311525"/>
            <a:ext cx="2303462"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887538" y="2757488"/>
            <a:ext cx="301625" cy="36988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b="1" dirty="0"/>
              <a:t>A</a:t>
            </a:r>
            <a:endParaRPr lang="en-IN" b="1" dirty="0"/>
          </a:p>
        </p:txBody>
      </p:sp>
      <p:sp>
        <p:nvSpPr>
          <p:cNvPr id="13" name="TextBox 12"/>
          <p:cNvSpPr txBox="1"/>
          <p:nvPr/>
        </p:nvSpPr>
        <p:spPr>
          <a:xfrm>
            <a:off x="4230688" y="2757488"/>
            <a:ext cx="301625" cy="36988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b="1" dirty="0"/>
              <a:t>B</a:t>
            </a:r>
            <a:endParaRPr lang="en-IN" b="1" dirty="0"/>
          </a:p>
        </p:txBody>
      </p:sp>
      <p:sp>
        <p:nvSpPr>
          <p:cNvPr id="14" name="TextBox 13"/>
          <p:cNvSpPr txBox="1"/>
          <p:nvPr/>
        </p:nvSpPr>
        <p:spPr>
          <a:xfrm>
            <a:off x="6543675" y="2754313"/>
            <a:ext cx="301625" cy="36988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b="1" dirty="0"/>
              <a:t>C</a:t>
            </a:r>
            <a:endParaRPr lang="en-IN" b="1" dirty="0"/>
          </a:p>
        </p:txBody>
      </p:sp>
      <p:sp>
        <p:nvSpPr>
          <p:cNvPr id="15" name="TextBox 14"/>
          <p:cNvSpPr txBox="1"/>
          <p:nvPr/>
        </p:nvSpPr>
        <p:spPr>
          <a:xfrm>
            <a:off x="8621713" y="2754313"/>
            <a:ext cx="301625" cy="36988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b="1" dirty="0"/>
              <a:t>D</a:t>
            </a:r>
            <a:endParaRPr lang="en-IN" b="1" dirty="0"/>
          </a:p>
        </p:txBody>
      </p:sp>
      <p:sp>
        <p:nvSpPr>
          <p:cNvPr id="16" name="TextBox 15"/>
          <p:cNvSpPr txBox="1"/>
          <p:nvPr/>
        </p:nvSpPr>
        <p:spPr>
          <a:xfrm>
            <a:off x="1866900" y="6099175"/>
            <a:ext cx="301625" cy="3698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b="1" dirty="0"/>
              <a:t>E</a:t>
            </a:r>
            <a:endParaRPr lang="en-IN" b="1" dirty="0"/>
          </a:p>
        </p:txBody>
      </p:sp>
      <p:sp>
        <p:nvSpPr>
          <p:cNvPr id="17" name="TextBox 16"/>
          <p:cNvSpPr txBox="1"/>
          <p:nvPr/>
        </p:nvSpPr>
        <p:spPr>
          <a:xfrm>
            <a:off x="4143375" y="6099175"/>
            <a:ext cx="301625" cy="3698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b="1" dirty="0"/>
              <a:t>F</a:t>
            </a:r>
            <a:endParaRPr lang="en-IN" b="1" dirty="0"/>
          </a:p>
        </p:txBody>
      </p:sp>
      <p:sp>
        <p:nvSpPr>
          <p:cNvPr id="18" name="TextBox 17"/>
          <p:cNvSpPr txBox="1"/>
          <p:nvPr/>
        </p:nvSpPr>
        <p:spPr>
          <a:xfrm>
            <a:off x="6529388" y="6097588"/>
            <a:ext cx="301625" cy="36988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b="1" dirty="0"/>
              <a:t>G</a:t>
            </a:r>
            <a:endParaRPr lang="en-IN" b="1" dirty="0"/>
          </a:p>
        </p:txBody>
      </p:sp>
      <p:sp>
        <p:nvSpPr>
          <p:cNvPr id="19" name="TextBox 18"/>
          <p:cNvSpPr txBox="1"/>
          <p:nvPr/>
        </p:nvSpPr>
        <p:spPr>
          <a:xfrm>
            <a:off x="8688388" y="6064250"/>
            <a:ext cx="301625" cy="36830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b="1" dirty="0"/>
              <a:t>H</a:t>
            </a:r>
            <a:endParaRPr lang="en-IN" b="1" dirty="0"/>
          </a:p>
        </p:txBody>
      </p:sp>
      <p:sp>
        <p:nvSpPr>
          <p:cNvPr id="20" name="TextBox 19"/>
          <p:cNvSpPr txBox="1"/>
          <p:nvPr/>
        </p:nvSpPr>
        <p:spPr>
          <a:xfrm>
            <a:off x="6262847" y="6457890"/>
            <a:ext cx="2441694" cy="261610"/>
          </a:xfrm>
          <a:prstGeom prst="rect">
            <a:avLst/>
          </a:prstGeom>
          <a:noFill/>
        </p:spPr>
        <p:txBody>
          <a:bodyPr wrap="none" rtlCol="0">
            <a:spAutoFit/>
          </a:bodyPr>
          <a:lstStyle/>
          <a:p>
            <a:r>
              <a:rPr lang="en-US" sz="1100" dirty="0" err="1" smtClean="0"/>
              <a:t>Nagappa</a:t>
            </a:r>
            <a:r>
              <a:rPr lang="en-US" sz="1100" dirty="0" smtClean="0"/>
              <a:t> et al, </a:t>
            </a:r>
            <a:r>
              <a:rPr lang="en-US" sz="1100" dirty="0" err="1" smtClean="0"/>
              <a:t>JCoN</a:t>
            </a:r>
            <a:r>
              <a:rPr lang="en-US" sz="1100" dirty="0" smtClean="0"/>
              <a:t> 2016;27:91-94</a:t>
            </a:r>
            <a:endParaRPr lang="en-US" sz="1100" dirty="0"/>
          </a:p>
        </p:txBody>
      </p:sp>
    </p:spTree>
    <p:extLst>
      <p:ext uri="{BB962C8B-B14F-4D97-AF65-F5344CB8AC3E}">
        <p14:creationId xmlns:p14="http://schemas.microsoft.com/office/powerpoint/2010/main" val="1728980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7" y="0"/>
            <a:ext cx="4583987" cy="34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8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08" t="2241" r="5183" b="91148"/>
          <a:stretch/>
        </p:blipFill>
        <p:spPr bwMode="auto">
          <a:xfrm>
            <a:off x="0" y="3886200"/>
            <a:ext cx="5352837" cy="19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8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282" y="4084682"/>
            <a:ext cx="4460718" cy="278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096" t="7030" r="1123" b="220"/>
          <a:stretch/>
        </p:blipFill>
        <p:spPr bwMode="auto">
          <a:xfrm>
            <a:off x="3962400" y="4084682"/>
            <a:ext cx="474324" cy="279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22" t="6326" r="35814" b="5864"/>
          <a:stretch/>
        </p:blipFill>
        <p:spPr bwMode="auto">
          <a:xfrm>
            <a:off x="1524000" y="4069575"/>
            <a:ext cx="1857054" cy="264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797" t="7249" r="16813" b="2481"/>
          <a:stretch/>
        </p:blipFill>
        <p:spPr bwMode="auto">
          <a:xfrm>
            <a:off x="3276600" y="4085538"/>
            <a:ext cx="694362" cy="27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26" r="74508" b="5864"/>
          <a:stretch/>
        </p:blipFill>
        <p:spPr bwMode="auto">
          <a:xfrm>
            <a:off x="5137" y="4069576"/>
            <a:ext cx="1553966" cy="264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8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2922"/>
          <a:stretch/>
        </p:blipFill>
        <p:spPr bwMode="auto">
          <a:xfrm>
            <a:off x="4597982" y="11986"/>
            <a:ext cx="4546018" cy="344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901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457200" y="152400"/>
            <a:ext cx="8229600" cy="914400"/>
          </a:xfrm>
          <a:ln>
            <a:solidFill>
              <a:schemeClr val="tx1"/>
            </a:solidFill>
            <a:miter lim="800000"/>
            <a:headEnd/>
            <a:tailEnd/>
          </a:ln>
        </p:spPr>
        <p:txBody>
          <a:bodyPr/>
          <a:lstStyle/>
          <a:p>
            <a:r>
              <a:rPr lang="en-US">
                <a:solidFill>
                  <a:srgbClr val="800000"/>
                </a:solidFill>
              </a:rPr>
              <a:t>Imaging: Important observations</a:t>
            </a:r>
          </a:p>
        </p:txBody>
      </p:sp>
      <p:sp>
        <p:nvSpPr>
          <p:cNvPr id="831491" name="Rectangle 3"/>
          <p:cNvSpPr>
            <a:spLocks noGrp="1" noChangeArrowheads="1"/>
          </p:cNvSpPr>
          <p:nvPr>
            <p:ph type="body" idx="1"/>
          </p:nvPr>
        </p:nvSpPr>
        <p:spPr>
          <a:xfrm>
            <a:off x="76200" y="1066800"/>
            <a:ext cx="8915400" cy="5791200"/>
          </a:xfrm>
        </p:spPr>
        <p:txBody>
          <a:bodyPr/>
          <a:lstStyle/>
          <a:p>
            <a:pPr>
              <a:lnSpc>
                <a:spcPct val="110000"/>
              </a:lnSpc>
            </a:pPr>
            <a:r>
              <a:rPr lang="en-US" sz="2400" dirty="0"/>
              <a:t>CT scan: careful interpretation is essential and normal CT scan do not exclude WD</a:t>
            </a:r>
          </a:p>
          <a:p>
            <a:pPr>
              <a:lnSpc>
                <a:spcPct val="110000"/>
              </a:lnSpc>
            </a:pPr>
            <a:r>
              <a:rPr lang="en-US" sz="2400" dirty="0"/>
              <a:t>MRI: Definitely useful – often provide clue if not clinically suspected</a:t>
            </a:r>
          </a:p>
          <a:p>
            <a:pPr lvl="1">
              <a:lnSpc>
                <a:spcPct val="110000"/>
              </a:lnSpc>
            </a:pPr>
            <a:r>
              <a:rPr lang="en-US" sz="2400" dirty="0"/>
              <a:t>Hepatic form: T1W </a:t>
            </a:r>
            <a:r>
              <a:rPr lang="en-US" sz="2400" dirty="0" err="1"/>
              <a:t>pallidal</a:t>
            </a:r>
            <a:r>
              <a:rPr lang="en-US" sz="2400" dirty="0"/>
              <a:t> </a:t>
            </a:r>
            <a:r>
              <a:rPr lang="en-US" sz="2400" dirty="0" err="1"/>
              <a:t>hyperintensity</a:t>
            </a:r>
            <a:endParaRPr lang="en-US" sz="2400" dirty="0"/>
          </a:p>
          <a:p>
            <a:pPr lvl="1">
              <a:lnSpc>
                <a:spcPct val="110000"/>
              </a:lnSpc>
            </a:pPr>
            <a:r>
              <a:rPr lang="en-US" sz="2400" dirty="0" smtClean="0"/>
              <a:t>Always </a:t>
            </a:r>
            <a:r>
              <a:rPr lang="en-US" sz="2400" dirty="0"/>
              <a:t>abnormal in neurologically involved patients </a:t>
            </a:r>
          </a:p>
          <a:p>
            <a:pPr lvl="1">
              <a:lnSpc>
                <a:spcPct val="110000"/>
              </a:lnSpc>
            </a:pPr>
            <a:r>
              <a:rPr lang="en-US" sz="2400" dirty="0" smtClean="0"/>
              <a:t>Extent </a:t>
            </a:r>
            <a:r>
              <a:rPr lang="en-US" sz="2400" dirty="0"/>
              <a:t>&amp; severity of changes: Protean</a:t>
            </a:r>
          </a:p>
          <a:p>
            <a:pPr lvl="1">
              <a:lnSpc>
                <a:spcPct val="110000"/>
              </a:lnSpc>
            </a:pPr>
            <a:r>
              <a:rPr lang="en-US" sz="2400" dirty="0"/>
              <a:t>Clinically severe </a:t>
            </a:r>
            <a:r>
              <a:rPr lang="en-US" sz="2400" dirty="0" smtClean="0"/>
              <a:t>form=extensive MRI </a:t>
            </a:r>
            <a:r>
              <a:rPr lang="en-US" sz="2400" dirty="0"/>
              <a:t>changes  </a:t>
            </a:r>
          </a:p>
          <a:p>
            <a:pPr lvl="1">
              <a:lnSpc>
                <a:spcPct val="110000"/>
              </a:lnSpc>
            </a:pPr>
            <a:r>
              <a:rPr lang="en-US" sz="2400" b="1" dirty="0" smtClean="0"/>
              <a:t>Common</a:t>
            </a:r>
            <a:r>
              <a:rPr lang="en-US" sz="2400" dirty="0" smtClean="0"/>
              <a:t>: Putamen, thalami, caudate, midbrain, pons, white matter </a:t>
            </a:r>
          </a:p>
          <a:p>
            <a:pPr lvl="1">
              <a:lnSpc>
                <a:spcPct val="110000"/>
              </a:lnSpc>
            </a:pPr>
            <a:r>
              <a:rPr lang="en-US" sz="2400" b="1" dirty="0" smtClean="0"/>
              <a:t>Characteristics: </a:t>
            </a:r>
            <a:r>
              <a:rPr lang="en-US" sz="2400" dirty="0" smtClean="0"/>
              <a:t>Midbrain </a:t>
            </a:r>
            <a:r>
              <a:rPr lang="en-US" sz="2400" dirty="0" err="1"/>
              <a:t>tectal</a:t>
            </a:r>
            <a:r>
              <a:rPr lang="en-US" sz="2400" dirty="0"/>
              <a:t> </a:t>
            </a:r>
            <a:r>
              <a:rPr lang="en-US" sz="2400" dirty="0" smtClean="0"/>
              <a:t>change, CPM </a:t>
            </a:r>
            <a:r>
              <a:rPr lang="en-US" sz="2400" dirty="0"/>
              <a:t>like </a:t>
            </a:r>
            <a:r>
              <a:rPr lang="en-US" sz="2400" dirty="0" smtClean="0"/>
              <a:t>changes</a:t>
            </a:r>
            <a:r>
              <a:rPr lang="en-US" sz="2400" dirty="0"/>
              <a:t>, </a:t>
            </a:r>
            <a:r>
              <a:rPr lang="en-US" sz="2400" dirty="0" smtClean="0"/>
              <a:t> Face </a:t>
            </a:r>
            <a:r>
              <a:rPr lang="en-US" sz="2400" dirty="0"/>
              <a:t>of giant </a:t>
            </a:r>
            <a:r>
              <a:rPr lang="en-US" sz="2400" dirty="0" smtClean="0"/>
              <a:t>panda     </a:t>
            </a:r>
            <a:endParaRPr lang="en-US" sz="2400" dirty="0"/>
          </a:p>
          <a:p>
            <a:pPr marL="457200" lvl="1" indent="0">
              <a:lnSpc>
                <a:spcPct val="110000"/>
              </a:lnSpc>
              <a:buNone/>
            </a:pP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457200" y="152400"/>
            <a:ext cx="8229600" cy="914400"/>
          </a:xfrm>
          <a:ln>
            <a:solidFill>
              <a:schemeClr val="tx1"/>
            </a:solidFill>
            <a:miter lim="800000"/>
            <a:headEnd/>
            <a:tailEnd/>
          </a:ln>
        </p:spPr>
        <p:txBody>
          <a:bodyPr/>
          <a:lstStyle/>
          <a:p>
            <a:r>
              <a:rPr lang="en-US">
                <a:solidFill>
                  <a:srgbClr val="800000"/>
                </a:solidFill>
              </a:rPr>
              <a:t>Imaging: Important observations</a:t>
            </a:r>
          </a:p>
        </p:txBody>
      </p:sp>
      <p:sp>
        <p:nvSpPr>
          <p:cNvPr id="831491" name="Rectangle 3"/>
          <p:cNvSpPr>
            <a:spLocks noGrp="1" noChangeArrowheads="1"/>
          </p:cNvSpPr>
          <p:nvPr>
            <p:ph type="body" idx="1"/>
          </p:nvPr>
        </p:nvSpPr>
        <p:spPr>
          <a:xfrm>
            <a:off x="228600" y="1066800"/>
            <a:ext cx="8915400" cy="5791200"/>
          </a:xfrm>
        </p:spPr>
        <p:txBody>
          <a:bodyPr/>
          <a:lstStyle/>
          <a:p>
            <a:pPr lvl="1">
              <a:lnSpc>
                <a:spcPct val="110000"/>
              </a:lnSpc>
            </a:pPr>
            <a:r>
              <a:rPr lang="en-US" sz="2200" dirty="0" smtClean="0"/>
              <a:t>T1W </a:t>
            </a:r>
            <a:r>
              <a:rPr lang="en-US" sz="2200" dirty="0" err="1"/>
              <a:t>pallidal</a:t>
            </a:r>
            <a:r>
              <a:rPr lang="en-US" sz="2200" dirty="0"/>
              <a:t> </a:t>
            </a:r>
            <a:r>
              <a:rPr lang="en-US" sz="2200" dirty="0" err="1" smtClean="0"/>
              <a:t>hyperintensity</a:t>
            </a:r>
            <a:r>
              <a:rPr lang="en-US" sz="2200" dirty="0" smtClean="0"/>
              <a:t>: Liver </a:t>
            </a:r>
            <a:endParaRPr lang="en-US" sz="2200" dirty="0"/>
          </a:p>
          <a:p>
            <a:pPr lvl="1">
              <a:lnSpc>
                <a:spcPct val="110000"/>
              </a:lnSpc>
            </a:pPr>
            <a:r>
              <a:rPr lang="en-US" sz="2200" dirty="0" smtClean="0"/>
              <a:t>Frontal </a:t>
            </a:r>
            <a:r>
              <a:rPr lang="en-US" sz="2200" dirty="0"/>
              <a:t>white matter &amp; adjacent cortical atrophy: Seizures (SE) </a:t>
            </a:r>
          </a:p>
          <a:p>
            <a:pPr lvl="1">
              <a:lnSpc>
                <a:spcPct val="110000"/>
              </a:lnSpc>
            </a:pPr>
            <a:r>
              <a:rPr lang="en-US" sz="2200" dirty="0"/>
              <a:t>CPM: 3 subtypes –“Mercedes Benz” sign is a novel observation</a:t>
            </a:r>
          </a:p>
          <a:p>
            <a:pPr lvl="1">
              <a:lnSpc>
                <a:spcPct val="110000"/>
              </a:lnSpc>
            </a:pPr>
            <a:r>
              <a:rPr lang="en-US" sz="2200" dirty="0" smtClean="0"/>
              <a:t>Serial </a:t>
            </a:r>
            <a:r>
              <a:rPr lang="en-US" sz="2200" dirty="0"/>
              <a:t>MRI: improves variably with </a:t>
            </a:r>
            <a:r>
              <a:rPr lang="en-US" sz="2200" dirty="0" err="1"/>
              <a:t>decoppering</a:t>
            </a:r>
            <a:r>
              <a:rPr lang="en-US" sz="2200" dirty="0"/>
              <a:t> in majority</a:t>
            </a:r>
          </a:p>
          <a:p>
            <a:pPr lvl="1">
              <a:lnSpc>
                <a:spcPct val="110000"/>
              </a:lnSpc>
            </a:pPr>
            <a:r>
              <a:rPr lang="en-US" sz="2200" dirty="0"/>
              <a:t>CPM like changes: different that those of osmotic demyelination</a:t>
            </a:r>
          </a:p>
          <a:p>
            <a:pPr lvl="1">
              <a:lnSpc>
                <a:spcPct val="110000"/>
              </a:lnSpc>
            </a:pPr>
            <a:r>
              <a:rPr lang="en-US" sz="2200" dirty="0" smtClean="0"/>
              <a:t>Simultaneous involvement of basal ganglia, thalamus and brainstem are virtually pathognomonic of WD. </a:t>
            </a:r>
          </a:p>
          <a:p>
            <a:pPr lvl="1">
              <a:lnSpc>
                <a:spcPct val="110000"/>
              </a:lnSpc>
            </a:pPr>
            <a:r>
              <a:rPr lang="en-US" sz="2200" dirty="0" smtClean="0"/>
              <a:t>MR </a:t>
            </a:r>
            <a:r>
              <a:rPr lang="en-US" sz="2200" dirty="0"/>
              <a:t>Spectroscopy: Evolving  knowledge: Provide idea about </a:t>
            </a:r>
            <a:r>
              <a:rPr lang="en-US" sz="2200" dirty="0" smtClean="0"/>
              <a:t>metabolites </a:t>
            </a:r>
          </a:p>
          <a:p>
            <a:pPr lvl="1">
              <a:lnSpc>
                <a:spcPct val="110000"/>
              </a:lnSpc>
            </a:pPr>
            <a:r>
              <a:rPr lang="en-US" sz="2200" dirty="0" smtClean="0"/>
              <a:t>Diffusion tensor imaging: Additional areas and might help in prognosis </a:t>
            </a:r>
          </a:p>
          <a:p>
            <a:pPr lvl="1">
              <a:lnSpc>
                <a:spcPct val="110000"/>
              </a:lnSpc>
            </a:pPr>
            <a:r>
              <a:rPr lang="en-US" sz="2200" dirty="0" smtClean="0"/>
              <a:t>What </a:t>
            </a:r>
            <a:r>
              <a:rPr lang="en-US" sz="2200" dirty="0"/>
              <a:t>is intriguing</a:t>
            </a:r>
            <a:r>
              <a:rPr lang="en-US" sz="2200" dirty="0" smtClean="0"/>
              <a:t>? </a:t>
            </a:r>
            <a:r>
              <a:rPr lang="en-US" sz="2200" dirty="0" err="1" smtClean="0"/>
              <a:t>Clinico</a:t>
            </a:r>
            <a:r>
              <a:rPr lang="en-US" sz="2200" dirty="0" smtClean="0"/>
              <a:t>-MRI discordance; Basis </a:t>
            </a:r>
            <a:r>
              <a:rPr lang="en-US" sz="2200" dirty="0"/>
              <a:t>of topographic </a:t>
            </a:r>
            <a:r>
              <a:rPr lang="en-US" sz="2200" dirty="0" smtClean="0"/>
              <a:t>preference; &amp; Genetic-MRI </a:t>
            </a:r>
            <a:r>
              <a:rPr lang="en-US" sz="2200" dirty="0"/>
              <a:t>correlation</a:t>
            </a:r>
          </a:p>
          <a:p>
            <a:pPr lvl="1">
              <a:lnSpc>
                <a:spcPct val="110000"/>
              </a:lnSpc>
            </a:pPr>
            <a:endParaRPr lang="en-US" sz="2200" dirty="0"/>
          </a:p>
        </p:txBody>
      </p:sp>
    </p:spTree>
    <p:extLst>
      <p:ext uri="{BB962C8B-B14F-4D97-AF65-F5344CB8AC3E}">
        <p14:creationId xmlns:p14="http://schemas.microsoft.com/office/powerpoint/2010/main" val="3790098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6" name="Picture 4" descr="clin deepika"/>
          <p:cNvPicPr>
            <a:picLocks noChangeAspect="1" noChangeArrowheads="1"/>
          </p:cNvPicPr>
          <p:nvPr/>
        </p:nvPicPr>
        <p:blipFill>
          <a:blip r:embed="rId3">
            <a:extLst>
              <a:ext uri="{28A0092B-C50C-407E-A947-70E740481C1C}">
                <a14:useLocalDpi xmlns:a14="http://schemas.microsoft.com/office/drawing/2010/main" val="0"/>
              </a:ext>
            </a:extLst>
          </a:blip>
          <a:srcRect r="5000"/>
          <a:stretch>
            <a:fillRect/>
          </a:stretch>
        </p:blipFill>
        <p:spPr bwMode="auto">
          <a:xfrm>
            <a:off x="4343399" y="1591542"/>
            <a:ext cx="4595665" cy="3628157"/>
          </a:xfrm>
          <a:prstGeom prst="rect">
            <a:avLst/>
          </a:prstGeom>
          <a:noFill/>
          <a:extLst>
            <a:ext uri="{909E8E84-426E-40DD-AFC4-6F175D3DCCD1}">
              <a14:hiddenFill xmlns:a14="http://schemas.microsoft.com/office/drawing/2010/main">
                <a:solidFill>
                  <a:srgbClr val="FFFFFF"/>
                </a:solidFill>
              </a14:hiddenFill>
            </a:ext>
          </a:extLst>
        </p:spPr>
      </p:pic>
      <p:sp>
        <p:nvSpPr>
          <p:cNvPr id="458758" name="AutoShape 6"/>
          <p:cNvSpPr>
            <a:spLocks noChangeArrowheads="1"/>
          </p:cNvSpPr>
          <p:nvPr/>
        </p:nvSpPr>
        <p:spPr bwMode="auto">
          <a:xfrm>
            <a:off x="6019800" y="4645153"/>
            <a:ext cx="1460500" cy="381001"/>
          </a:xfrm>
          <a:prstGeom prst="homePlate">
            <a:avLst>
              <a:gd name="adj" fmla="val 7272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en-US" altLang="en-US" sz="2400" b="1" dirty="0"/>
              <a:t>HOPE</a:t>
            </a:r>
          </a:p>
        </p:txBody>
      </p:sp>
      <p:sp>
        <p:nvSpPr>
          <p:cNvPr id="2" name="TextBox 1"/>
          <p:cNvSpPr txBox="1"/>
          <p:nvPr/>
        </p:nvSpPr>
        <p:spPr>
          <a:xfrm>
            <a:off x="5029200" y="5529093"/>
            <a:ext cx="4001416" cy="523220"/>
          </a:xfrm>
          <a:prstGeom prst="rect">
            <a:avLst/>
          </a:prstGeom>
          <a:noFill/>
        </p:spPr>
        <p:txBody>
          <a:bodyPr wrap="none" rtlCol="0">
            <a:spAutoFit/>
          </a:bodyPr>
          <a:lstStyle/>
          <a:p>
            <a:r>
              <a:rPr lang="en-US" sz="2800" b="1" dirty="0" smtClean="0">
                <a:solidFill>
                  <a:srgbClr val="C00000"/>
                </a:solidFill>
              </a:rPr>
              <a:t>Thank you very much!</a:t>
            </a:r>
            <a:endParaRPr lang="en-US" sz="2800" b="1" dirty="0">
              <a:solidFill>
                <a:srgbClr val="C00000"/>
              </a:solidFill>
            </a:endParaRPr>
          </a:p>
        </p:txBody>
      </p:sp>
      <p:sp>
        <p:nvSpPr>
          <p:cNvPr id="5" name="TextBox 4"/>
          <p:cNvSpPr txBox="1"/>
          <p:nvPr/>
        </p:nvSpPr>
        <p:spPr>
          <a:xfrm>
            <a:off x="381000" y="5410200"/>
            <a:ext cx="4276555" cy="1077218"/>
          </a:xfrm>
          <a:prstGeom prst="rect">
            <a:avLst/>
          </a:prstGeom>
          <a:noFill/>
        </p:spPr>
        <p:txBody>
          <a:bodyPr wrap="none" rtlCol="0">
            <a:spAutoFit/>
          </a:bodyPr>
          <a:lstStyle/>
          <a:p>
            <a:r>
              <a:rPr lang="en-US" sz="2000" b="1" dirty="0" smtClean="0">
                <a:solidFill>
                  <a:srgbClr val="C00000"/>
                </a:solidFill>
              </a:rPr>
              <a:t>Acknowledgment: </a:t>
            </a:r>
            <a:r>
              <a:rPr lang="en-US" sz="2400" b="1" dirty="0" smtClean="0"/>
              <a:t>Prof AB </a:t>
            </a:r>
            <a:r>
              <a:rPr lang="en-US" sz="2400" b="1" dirty="0" err="1" smtClean="0"/>
              <a:t>Taly</a:t>
            </a:r>
            <a:endParaRPr lang="en-US" sz="2000" b="1" dirty="0" smtClean="0"/>
          </a:p>
          <a:p>
            <a:r>
              <a:rPr lang="en-US" sz="2000" b="1" dirty="0" smtClean="0"/>
              <a:t>&amp; colleagues/residents</a:t>
            </a:r>
          </a:p>
          <a:p>
            <a:r>
              <a:rPr lang="en-US" sz="2000" b="1" dirty="0" smtClean="0">
                <a:solidFill>
                  <a:srgbClr val="FF0000"/>
                </a:solidFill>
              </a:rPr>
              <a:t>&amp; all the patients</a:t>
            </a:r>
            <a:endParaRPr lang="en-US" sz="2000" b="1" dirty="0">
              <a:solidFill>
                <a:srgbClr val="FF0000"/>
              </a:solidFill>
            </a:endParaRPr>
          </a:p>
        </p:txBody>
      </p:sp>
      <p:sp>
        <p:nvSpPr>
          <p:cNvPr id="6" name="Line 344"/>
          <p:cNvSpPr>
            <a:spLocks noChangeShapeType="1"/>
          </p:cNvSpPr>
          <p:nvPr/>
        </p:nvSpPr>
        <p:spPr bwMode="auto">
          <a:xfrm>
            <a:off x="0" y="5219700"/>
            <a:ext cx="9144000" cy="0"/>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7" name="Picture 2" descr="http://www.orissapost.com/wp-content/uploads/2015/09/NIMHA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60219"/>
            <a:ext cx="1207482" cy="12219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can"/>
          <p:cNvPicPr>
            <a:picLocks noChangeAspect="1" noChangeArrowheads="1"/>
          </p:cNvPicPr>
          <p:nvPr/>
        </p:nvPicPr>
        <p:blipFill>
          <a:blip r:embed="rId5" cstate="print">
            <a:extLst>
              <a:ext uri="{28A0092B-C50C-407E-A947-70E740481C1C}">
                <a14:useLocalDpi xmlns:a14="http://schemas.microsoft.com/office/drawing/2010/main" val="0"/>
              </a:ext>
            </a:extLst>
          </a:blip>
          <a:srcRect l="25772" t="25465" r="23634" b="26466"/>
          <a:stretch>
            <a:fillRect/>
          </a:stretch>
        </p:blipFill>
        <p:spPr bwMode="auto">
          <a:xfrm>
            <a:off x="0" y="1591542"/>
            <a:ext cx="4317766" cy="29804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4558814"/>
            <a:ext cx="3211200" cy="646331"/>
          </a:xfrm>
          <a:prstGeom prst="rect">
            <a:avLst/>
          </a:prstGeom>
          <a:noFill/>
        </p:spPr>
        <p:txBody>
          <a:bodyPr wrap="none" rtlCol="0">
            <a:spAutoFit/>
          </a:bodyPr>
          <a:lstStyle/>
          <a:p>
            <a:pPr algn="ctr"/>
            <a:r>
              <a:rPr lang="en-US" b="1" dirty="0" smtClean="0"/>
              <a:t>Wilson’s disease Clinic </a:t>
            </a:r>
          </a:p>
          <a:p>
            <a:pPr algn="ctr"/>
            <a:r>
              <a:rPr lang="en-US" b="1" dirty="0" smtClean="0"/>
              <a:t>(Late Dr. HS </a:t>
            </a:r>
            <a:r>
              <a:rPr lang="en-US" b="1" dirty="0" err="1" smtClean="0"/>
              <a:t>Swamy</a:t>
            </a:r>
            <a:r>
              <a:rPr lang="en-US" b="1" dirty="0" smtClean="0"/>
              <a:t>- 1970s)</a:t>
            </a:r>
            <a:endParaRPr lang="en-US" b="1" dirty="0"/>
          </a:p>
        </p:txBody>
      </p:sp>
    </p:spTree>
    <p:extLst>
      <p:ext uri="{BB962C8B-B14F-4D97-AF65-F5344CB8AC3E}">
        <p14:creationId xmlns:p14="http://schemas.microsoft.com/office/powerpoint/2010/main" val="3128516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4738" name="Group 2"/>
          <p:cNvGraphicFramePr>
            <a:graphicFrameLocks noGrp="1"/>
          </p:cNvGraphicFramePr>
          <p:nvPr>
            <p:ph idx="1"/>
            <p:extLst>
              <p:ext uri="{D42A27DB-BD31-4B8C-83A1-F6EECF244321}">
                <p14:modId xmlns:p14="http://schemas.microsoft.com/office/powerpoint/2010/main" val="4107174301"/>
              </p:ext>
            </p:extLst>
          </p:nvPr>
        </p:nvGraphicFramePr>
        <p:xfrm>
          <a:off x="304800" y="1143000"/>
          <a:ext cx="6705600" cy="4531064"/>
        </p:xfrm>
        <a:graphic>
          <a:graphicData uri="http://schemas.openxmlformats.org/drawingml/2006/table">
            <a:tbl>
              <a:tblPr/>
              <a:tblGrid>
                <a:gridCol w="2424063"/>
                <a:gridCol w="1385179"/>
                <a:gridCol w="1385179"/>
                <a:gridCol w="1511179"/>
              </a:tblGrid>
              <a:tr h="8546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IN"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Williams and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Walshe, 1981 (n=60) %</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Jha et al, 1998</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(n=21) %</a:t>
                      </a:r>
                      <a:endParaRPr kumimoji="0" lang="en-US" sz="1600" b="0" i="0" u="none" strike="noStrike" cap="none" normalizeH="0" baseline="0" smtClean="0">
                        <a:ln>
                          <a:noFill/>
                        </a:ln>
                        <a:solidFill>
                          <a:schemeClr val="tx1"/>
                        </a:solidFill>
                        <a:effectLst/>
                        <a:latin typeface="Arial"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Present report,</a:t>
                      </a:r>
                    </a:p>
                    <a:p>
                      <a:pPr marL="342900" marR="0" lvl="0" indent="-34290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2006 (n=116)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7">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Cortical atrophy</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63</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9.5</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44.8</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Ventricular dilatation</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73</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19.0</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44.0</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7">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Caudate atrophy</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9.5</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25.0</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7">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Brainstem atrophy</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55</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31.9</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7">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Cerebellar atrophy     </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9.5</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19.0</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5017">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Hemispheric hypodensity</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9.5</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29.3</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22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Basal ganglionic</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hypodensities</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19.8</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7">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Thalamic hypodensities</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10.3</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7">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Brainstem  hypodensity</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28.6</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7">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Normal</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18</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14.3</a:t>
                      </a: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NA</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84800" name="Text Box 64"/>
          <p:cNvSpPr txBox="1">
            <a:spLocks noChangeArrowheads="1"/>
          </p:cNvSpPr>
          <p:nvPr/>
        </p:nvSpPr>
        <p:spPr bwMode="auto">
          <a:xfrm>
            <a:off x="381000" y="6019800"/>
            <a:ext cx="4703763"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t>Taly AB, Meenakshi-Sundaram S, Sinha S, et al. Medicine 2007;82 (2): 112-119 </a:t>
            </a:r>
            <a:endParaRPr lang="en-IN" sz="1000"/>
          </a:p>
        </p:txBody>
      </p:sp>
      <p:sp>
        <p:nvSpPr>
          <p:cNvPr id="884801" name="Text Box 65"/>
          <p:cNvSpPr txBox="1">
            <a:spLocks noChangeArrowheads="1"/>
          </p:cNvSpPr>
          <p:nvPr/>
        </p:nvSpPr>
        <p:spPr bwMode="auto">
          <a:xfrm>
            <a:off x="838200" y="101600"/>
            <a:ext cx="7413625" cy="803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a:solidFill>
                  <a:srgbClr val="800000"/>
                </a:solidFill>
              </a:rPr>
              <a:t>CT Scan Observations in Wilson’s Disease</a:t>
            </a:r>
          </a:p>
          <a:p>
            <a:pPr algn="ctr"/>
            <a:r>
              <a:rPr lang="en-US" b="1">
                <a:solidFill>
                  <a:srgbClr val="800000"/>
                </a:solidFill>
              </a:rPr>
              <a:t>(n=116)</a:t>
            </a:r>
          </a:p>
        </p:txBody>
      </p:sp>
      <p:sp>
        <p:nvSpPr>
          <p:cNvPr id="884802" name="Text Box 66"/>
          <p:cNvSpPr txBox="1">
            <a:spLocks noChangeArrowheads="1"/>
          </p:cNvSpPr>
          <p:nvPr/>
        </p:nvSpPr>
        <p:spPr bwMode="auto">
          <a:xfrm>
            <a:off x="381000" y="6400800"/>
            <a:ext cx="5410200"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
              <a:t>D Bhattacharya. Follow up study of CT scan brain and clinical correlation in Wilson’s disease.</a:t>
            </a:r>
          </a:p>
          <a:p>
            <a:r>
              <a:rPr lang="en-US" sz="800"/>
              <a:t>Thesis submitted towards partial fulfillment for DM degree in Neurology, NIMHANS, Deemed University, (1997)</a:t>
            </a:r>
            <a:endParaRPr lang="en-IN" sz="800"/>
          </a:p>
        </p:txBody>
      </p:sp>
      <p:pic>
        <p:nvPicPr>
          <p:cNvPr id="6" name="Picture 342"/>
          <p:cNvPicPr>
            <a:picLocks noChangeAspect="1" noChangeArrowheads="1"/>
          </p:cNvPicPr>
          <p:nvPr/>
        </p:nvPicPr>
        <p:blipFill>
          <a:blip r:embed="rId3">
            <a:lum contrast="12000"/>
            <a:extLst>
              <a:ext uri="{28A0092B-C50C-407E-A947-70E740481C1C}">
                <a14:useLocalDpi xmlns:a14="http://schemas.microsoft.com/office/drawing/2010/main" val="0"/>
              </a:ext>
            </a:extLst>
          </a:blip>
          <a:srcRect l="9091" t="1450" r="15152"/>
          <a:stretch>
            <a:fillRect/>
          </a:stretch>
        </p:blipFill>
        <p:spPr bwMode="auto">
          <a:xfrm>
            <a:off x="7113588" y="914400"/>
            <a:ext cx="203041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43"/>
          <p:cNvPicPr>
            <a:picLocks noChangeAspect="1" noChangeArrowheads="1"/>
          </p:cNvPicPr>
          <p:nvPr/>
        </p:nvPicPr>
        <p:blipFill>
          <a:blip r:embed="rId4">
            <a:lum contrast="12000"/>
            <a:extLst>
              <a:ext uri="{28A0092B-C50C-407E-A947-70E740481C1C}">
                <a14:useLocalDpi xmlns:a14="http://schemas.microsoft.com/office/drawing/2010/main" val="0"/>
              </a:ext>
            </a:extLst>
          </a:blip>
          <a:srcRect l="9091" r="9091"/>
          <a:stretch>
            <a:fillRect/>
          </a:stretch>
        </p:blipFill>
        <p:spPr bwMode="auto">
          <a:xfrm>
            <a:off x="7086600" y="3505200"/>
            <a:ext cx="2057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44"/>
          <p:cNvSpPr txBox="1">
            <a:spLocks noChangeArrowheads="1"/>
          </p:cNvSpPr>
          <p:nvPr/>
        </p:nvSpPr>
        <p:spPr bwMode="auto">
          <a:xfrm>
            <a:off x="6324600" y="6065658"/>
            <a:ext cx="2819400"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600" b="1"/>
              <a:t>Putaminal, Pallidal &amp; </a:t>
            </a:r>
          </a:p>
          <a:p>
            <a:pPr algn="ctr"/>
            <a:r>
              <a:rPr lang="en-US" sz="1600" b="1"/>
              <a:t>White matter hypodenisty</a:t>
            </a:r>
            <a:endParaRPr lang="en-IN" sz="1600" b="1"/>
          </a:p>
        </p:txBody>
      </p:sp>
    </p:spTree>
    <p:extLst>
      <p:ext uri="{BB962C8B-B14F-4D97-AF65-F5344CB8AC3E}">
        <p14:creationId xmlns:p14="http://schemas.microsoft.com/office/powerpoint/2010/main" val="265569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229600" cy="1143000"/>
          </a:xfrm>
        </p:spPr>
        <p:txBody>
          <a:bodyPr/>
          <a:lstStyle/>
          <a:p>
            <a:r>
              <a:rPr lang="en-US" sz="2800" b="1" dirty="0" smtClean="0"/>
              <a:t>Brain MRI changes in hepatic Wilson’s disease</a:t>
            </a:r>
            <a:endParaRPr lang="en-US" sz="2800" b="1"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210" r="7048" b="2449"/>
          <a:stretch/>
        </p:blipFill>
        <p:spPr>
          <a:xfrm>
            <a:off x="227307" y="1281679"/>
            <a:ext cx="4010346" cy="4974772"/>
          </a:xfrm>
          <a:prstGeom prst="rect">
            <a:avLst/>
          </a:prstGeom>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2037" t="53467" r="1852" b="2231"/>
          <a:stretch/>
        </p:blipFill>
        <p:spPr bwMode="auto">
          <a:xfrm>
            <a:off x="4267200" y="1281679"/>
            <a:ext cx="4876800" cy="496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10668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53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sz="2800" b="1" dirty="0" smtClean="0"/>
              <a:t>Brain MRI changes in Wilson’s disease</a:t>
            </a:r>
            <a:endParaRPr lang="en-US" sz="2800" b="1" dirty="0"/>
          </a:p>
        </p:txBody>
      </p:sp>
      <p:sp>
        <p:nvSpPr>
          <p:cNvPr id="3" name="Text Placeholder 2"/>
          <p:cNvSpPr>
            <a:spLocks noGrp="1"/>
          </p:cNvSpPr>
          <p:nvPr>
            <p:ph type="body" sz="half" idx="1"/>
          </p:nvPr>
        </p:nvSpPr>
        <p:spPr/>
        <p:txBody>
          <a:bodyPr/>
          <a:lstStyle/>
          <a:p>
            <a:r>
              <a:rPr lang="en-US" dirty="0" smtClean="0"/>
              <a:t>Globus Pallidum, S. </a:t>
            </a:r>
            <a:r>
              <a:rPr lang="en-US" dirty="0" err="1" smtClean="0"/>
              <a:t>Nigra</a:t>
            </a:r>
            <a:r>
              <a:rPr lang="en-US" dirty="0" smtClean="0"/>
              <a:t> causes T1 </a:t>
            </a:r>
            <a:r>
              <a:rPr lang="en-US" dirty="0" err="1" smtClean="0"/>
              <a:t>hyperintensity</a:t>
            </a:r>
            <a:endParaRPr lang="en-US" dirty="0" smtClean="0"/>
          </a:p>
          <a:p>
            <a:r>
              <a:rPr lang="en-US" dirty="0" smtClean="0"/>
              <a:t>Reason: ?Manganese </a:t>
            </a:r>
            <a:endParaRPr lang="en-US" dirty="0"/>
          </a:p>
        </p:txBody>
      </p:sp>
      <p:sp>
        <p:nvSpPr>
          <p:cNvPr id="4" name="Content Placeholder 3"/>
          <p:cNvSpPr>
            <a:spLocks noGrp="1"/>
          </p:cNvSpPr>
          <p:nvPr>
            <p:ph sz="half" idx="2"/>
          </p:nvPr>
        </p:nvSpPr>
        <p:spPr>
          <a:xfrm>
            <a:off x="4648200" y="1600201"/>
            <a:ext cx="4038600" cy="2514600"/>
          </a:xfrm>
        </p:spPr>
        <p:txBody>
          <a:bodyPr/>
          <a:lstStyle/>
          <a:p>
            <a:r>
              <a:rPr lang="en-US" dirty="0" smtClean="0"/>
              <a:t>A combination of T2hyperIntensity &amp; T1hyperintensity is highly suggestive of WD</a:t>
            </a:r>
            <a:endParaRPr lang="en-US" dirty="0"/>
          </a:p>
        </p:txBody>
      </p:sp>
      <p:sp>
        <p:nvSpPr>
          <p:cNvPr id="5" name="Rectangle 4"/>
          <p:cNvSpPr/>
          <p:nvPr/>
        </p:nvSpPr>
        <p:spPr>
          <a:xfrm>
            <a:off x="762000" y="4648200"/>
            <a:ext cx="7162800" cy="1200329"/>
          </a:xfrm>
          <a:prstGeom prst="rect">
            <a:avLst/>
          </a:prstGeom>
        </p:spPr>
        <p:txBody>
          <a:bodyPr wrap="square">
            <a:spAutoFit/>
          </a:bodyPr>
          <a:lstStyle/>
          <a:p>
            <a:pPr algn="ctr"/>
            <a:r>
              <a:rPr lang="en-GB" sz="2400" dirty="0"/>
              <a:t>This variable appearance is probably due to combination of necrosis, cystic changes, gliosis, and copper accumulation</a:t>
            </a:r>
            <a:endParaRPr lang="en-US" sz="2400" dirty="0"/>
          </a:p>
        </p:txBody>
      </p:sp>
      <p:cxnSp>
        <p:nvCxnSpPr>
          <p:cNvPr id="6" name="Straight Connector 5"/>
          <p:cNvCxnSpPr/>
          <p:nvPr/>
        </p:nvCxnSpPr>
        <p:spPr>
          <a:xfrm>
            <a:off x="0" y="10668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80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01" t="3323" r="24205" b="92306"/>
          <a:stretch/>
        </p:blipFill>
        <p:spPr bwMode="auto">
          <a:xfrm>
            <a:off x="0" y="0"/>
            <a:ext cx="7929081" cy="43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a:blip r:embed="rId3">
            <a:extLst>
              <a:ext uri="{28A0092B-C50C-407E-A947-70E740481C1C}">
                <a14:useLocalDpi xmlns:a14="http://schemas.microsoft.com/office/drawing/2010/main" val="0"/>
              </a:ext>
            </a:extLst>
          </a:blip>
          <a:srcRect t="16846" b="62704"/>
          <a:stretch>
            <a:fillRect/>
          </a:stretch>
        </p:blipFill>
        <p:spPr bwMode="auto">
          <a:xfrm>
            <a:off x="533400" y="533400"/>
            <a:ext cx="8001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3160" name="Rectangle 8"/>
          <p:cNvSpPr>
            <a:spLocks noChangeArrowheads="1"/>
          </p:cNvSpPr>
          <p:nvPr/>
        </p:nvSpPr>
        <p:spPr bwMode="auto">
          <a:xfrm>
            <a:off x="381000" y="2228850"/>
            <a:ext cx="8534400"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FontTx/>
              <a:buChar char="•"/>
            </a:pPr>
            <a:r>
              <a:rPr lang="en-US" sz="1600"/>
              <a:t>One hundred patients (M:F::57:43, Age: 19.3±8.9 years)</a:t>
            </a:r>
            <a:r>
              <a:rPr lang="en-IN" sz="1600"/>
              <a:t> </a:t>
            </a:r>
            <a:r>
              <a:rPr lang="en-US" sz="1600"/>
              <a:t>underwent MRI evaluation</a:t>
            </a:r>
          </a:p>
          <a:p>
            <a:pPr>
              <a:buFontTx/>
              <a:buChar char="•"/>
            </a:pPr>
            <a:endParaRPr lang="en-US" sz="1600"/>
          </a:p>
          <a:p>
            <a:pPr>
              <a:buFontTx/>
              <a:buChar char="•"/>
            </a:pPr>
            <a:r>
              <a:rPr lang="en-US" sz="1600"/>
              <a:t>Atrophy: cerebrum (70%), brainstem (66%) and cerebellum (52%)</a:t>
            </a:r>
            <a:r>
              <a:rPr lang="en-IN" sz="1600"/>
              <a:t> </a:t>
            </a:r>
            <a:r>
              <a:rPr lang="en-US" sz="1600"/>
              <a:t> </a:t>
            </a:r>
          </a:p>
          <a:p>
            <a:pPr>
              <a:buFontTx/>
              <a:buChar char="•"/>
            </a:pPr>
            <a:endParaRPr lang="en-US" sz="1600"/>
          </a:p>
          <a:p>
            <a:pPr>
              <a:buFontTx/>
              <a:buChar char="•"/>
            </a:pPr>
            <a:r>
              <a:rPr lang="en-US" sz="1600"/>
              <a:t>Signal Changes: putamen (70%), caudate (61%), thalami (58%), midbrain (49%), pons (20%), cerebral white matter (25%), cortex (9%), medulla (12%) and cerebellum (10%). </a:t>
            </a:r>
          </a:p>
          <a:p>
            <a:pPr>
              <a:buFontTx/>
              <a:buChar char="•"/>
            </a:pPr>
            <a:endParaRPr lang="en-US" sz="1600"/>
          </a:p>
          <a:p>
            <a:pPr>
              <a:buFontTx/>
              <a:buChar char="•"/>
            </a:pPr>
            <a:r>
              <a:rPr lang="en-US" sz="1600"/>
              <a:t>Characteristic features: T2W globus pallidal hypointensity (34%), ‘Face of Giant panda</a:t>
            </a:r>
            <a:r>
              <a:rPr lang="en-US" sz="1600" b="1"/>
              <a:t>’ </a:t>
            </a:r>
            <a:r>
              <a:rPr lang="en-US" sz="1600"/>
              <a:t>sign (12%), T1W striatal hyperintensity (6%), central pontine myelinosis (7%) and bright claustral sign (4%) were also detected.</a:t>
            </a:r>
            <a:r>
              <a:rPr lang="en-IN" sz="1600" b="1"/>
              <a:t> </a:t>
            </a:r>
          </a:p>
          <a:p>
            <a:pPr>
              <a:buFontTx/>
              <a:buChar char="•"/>
            </a:pPr>
            <a:endParaRPr lang="en-US" sz="1600"/>
          </a:p>
          <a:p>
            <a:pPr>
              <a:buFontTx/>
              <a:buChar char="•"/>
            </a:pPr>
            <a:r>
              <a:rPr lang="en-US" sz="1600"/>
              <a:t>Clinico-MRI correlation: MRI correlated with disease severity scores (p&lt; 0.001) but did not correlate with the duration</a:t>
            </a:r>
          </a:p>
          <a:p>
            <a:pPr>
              <a:buFontTx/>
              <a:buChar char="•"/>
            </a:pPr>
            <a:endParaRPr lang="en-US" sz="1600"/>
          </a:p>
          <a:p>
            <a:pPr>
              <a:buFontTx/>
              <a:buChar char="•"/>
            </a:pPr>
            <a:r>
              <a:rPr lang="en-US" sz="1600"/>
              <a:t>MRI changes were diverse and universal in symptomatic patients and involved almost all the structures of the brain</a:t>
            </a:r>
          </a:p>
        </p:txBody>
      </p:sp>
      <p:sp>
        <p:nvSpPr>
          <p:cNvPr id="433162" name="Line 10"/>
          <p:cNvSpPr>
            <a:spLocks noChangeShapeType="1"/>
          </p:cNvSpPr>
          <p:nvPr/>
        </p:nvSpPr>
        <p:spPr bwMode="auto">
          <a:xfrm>
            <a:off x="0" y="2057400"/>
            <a:ext cx="914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6" name="Picture 1" descr="Neuroradiology"/>
          <p:cNvPicPr>
            <a:picLocks noChangeAspect="1" noChangeArrowheads="1"/>
          </p:cNvPicPr>
          <p:nvPr/>
        </p:nvPicPr>
        <p:blipFill rotWithShape="1">
          <a:blip r:embed="rId4">
            <a:extLst>
              <a:ext uri="{28A0092B-C50C-407E-A947-70E740481C1C}">
                <a14:useLocalDpi xmlns:a14="http://schemas.microsoft.com/office/drawing/2010/main" val="0"/>
              </a:ext>
            </a:extLst>
          </a:blip>
          <a:srcRect l="-9340" t="17658" r="633" b="55322"/>
          <a:stretch/>
        </p:blipFill>
        <p:spPr bwMode="auto">
          <a:xfrm>
            <a:off x="7818634" y="0"/>
            <a:ext cx="1325366" cy="434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629400" cy="487362"/>
          </a:xfrm>
          <a:ln w="12700">
            <a:solidFill>
              <a:schemeClr val="tx1"/>
            </a:solidFill>
          </a:ln>
        </p:spPr>
        <p:txBody>
          <a:bodyPr/>
          <a:lstStyle/>
          <a:p>
            <a:r>
              <a:rPr lang="en-US" sz="3600" dirty="0" smtClean="0"/>
              <a:t>MRI observations in WD</a:t>
            </a:r>
            <a:endParaRPr lang="en-IN" sz="3600" dirty="0"/>
          </a:p>
        </p:txBody>
      </p:sp>
      <p:graphicFrame>
        <p:nvGraphicFramePr>
          <p:cNvPr id="4" name="Table 3"/>
          <p:cNvGraphicFramePr>
            <a:graphicFrameLocks noGrp="1"/>
          </p:cNvGraphicFramePr>
          <p:nvPr>
            <p:extLst>
              <p:ext uri="{D42A27DB-BD31-4B8C-83A1-F6EECF244321}">
                <p14:modId xmlns:p14="http://schemas.microsoft.com/office/powerpoint/2010/main" val="3864138219"/>
              </p:ext>
            </p:extLst>
          </p:nvPr>
        </p:nvGraphicFramePr>
        <p:xfrm>
          <a:off x="228600" y="909849"/>
          <a:ext cx="8610600" cy="5174672"/>
        </p:xfrm>
        <a:graphic>
          <a:graphicData uri="http://schemas.openxmlformats.org/drawingml/2006/table">
            <a:tbl>
              <a:tblPr firstRow="1" firstCol="1" lastRow="1" lastCol="1" bandRow="1" bandCol="1">
                <a:tableStyleId>{5C22544A-7EE6-4342-B048-85BDC9FD1C3A}</a:tableStyleId>
              </a:tblPr>
              <a:tblGrid>
                <a:gridCol w="1905000"/>
                <a:gridCol w="1066800"/>
                <a:gridCol w="1524000"/>
                <a:gridCol w="1244600"/>
                <a:gridCol w="1435100"/>
                <a:gridCol w="1435100"/>
              </a:tblGrid>
              <a:tr h="526472">
                <a:tc>
                  <a:txBody>
                    <a:bodyPr/>
                    <a:lstStyle/>
                    <a:p>
                      <a:pPr algn="ctr">
                        <a:spcAft>
                          <a:spcPts val="0"/>
                        </a:spcAft>
                      </a:pPr>
                      <a:r>
                        <a:rPr lang="en-US" sz="1600" dirty="0">
                          <a:solidFill>
                            <a:schemeClr val="tx1"/>
                          </a:solidFill>
                          <a:effectLst/>
                        </a:rPr>
                        <a:t>Parameter</a:t>
                      </a:r>
                      <a:endParaRPr lang="en-IN" sz="1600" dirty="0">
                        <a:solidFill>
                          <a:schemeClr val="tx1"/>
                        </a:solidFill>
                        <a:effectLst/>
                        <a:latin typeface="Times New Roman"/>
                        <a:ea typeface="Times New Roman"/>
                      </a:endParaRPr>
                    </a:p>
                  </a:txBody>
                  <a:tcPr marL="49334" marR="49334" marT="0" marB="0"/>
                </a:tc>
                <a:tc>
                  <a:txBody>
                    <a:bodyPr/>
                    <a:lstStyle/>
                    <a:p>
                      <a:pPr algn="ctr">
                        <a:spcAft>
                          <a:spcPts val="0"/>
                        </a:spcAft>
                      </a:pPr>
                      <a:r>
                        <a:rPr lang="en-US" sz="1600">
                          <a:solidFill>
                            <a:schemeClr val="tx1"/>
                          </a:solidFill>
                          <a:effectLst/>
                        </a:rPr>
                        <a:t>Roh</a:t>
                      </a:r>
                      <a:endParaRPr lang="en-IN" sz="1600">
                        <a:solidFill>
                          <a:schemeClr val="tx1"/>
                        </a:solidFill>
                        <a:effectLst/>
                      </a:endParaRPr>
                    </a:p>
                    <a:p>
                      <a:pPr algn="ctr">
                        <a:spcAft>
                          <a:spcPts val="0"/>
                        </a:spcAft>
                      </a:pPr>
                      <a:r>
                        <a:rPr lang="en-US" sz="1600">
                          <a:solidFill>
                            <a:schemeClr val="tx1"/>
                          </a:solidFill>
                          <a:effectLst/>
                        </a:rPr>
                        <a:t>(1994)</a:t>
                      </a:r>
                      <a:endParaRPr lang="en-IN" sz="1600">
                        <a:solidFill>
                          <a:schemeClr val="tx1"/>
                        </a:solidFill>
                        <a:effectLst/>
                        <a:latin typeface="Times New Roman"/>
                        <a:ea typeface="Times New Roman"/>
                      </a:endParaRPr>
                    </a:p>
                  </a:txBody>
                  <a:tcPr marL="49334" marR="49334" marT="0" marB="0"/>
                </a:tc>
                <a:tc>
                  <a:txBody>
                    <a:bodyPr/>
                    <a:lstStyle/>
                    <a:p>
                      <a:pPr algn="ctr">
                        <a:spcAft>
                          <a:spcPts val="0"/>
                        </a:spcAft>
                      </a:pPr>
                      <a:r>
                        <a:rPr lang="en-US" sz="1600">
                          <a:solidFill>
                            <a:schemeClr val="tx1"/>
                          </a:solidFill>
                          <a:effectLst/>
                        </a:rPr>
                        <a:t>Wassenaer</a:t>
                      </a:r>
                      <a:endParaRPr lang="en-IN" sz="1600">
                        <a:solidFill>
                          <a:schemeClr val="tx1"/>
                        </a:solidFill>
                        <a:effectLst/>
                      </a:endParaRPr>
                    </a:p>
                    <a:p>
                      <a:pPr algn="ctr">
                        <a:spcAft>
                          <a:spcPts val="0"/>
                        </a:spcAft>
                      </a:pPr>
                      <a:r>
                        <a:rPr lang="en-US" sz="1600">
                          <a:solidFill>
                            <a:schemeClr val="tx1"/>
                          </a:solidFill>
                          <a:effectLst/>
                        </a:rPr>
                        <a:t>(1996)</a:t>
                      </a:r>
                      <a:endParaRPr lang="en-IN" sz="1600">
                        <a:solidFill>
                          <a:schemeClr val="tx1"/>
                        </a:solidFill>
                        <a:effectLst/>
                        <a:latin typeface="Times New Roman"/>
                        <a:ea typeface="Times New Roman"/>
                      </a:endParaRPr>
                    </a:p>
                  </a:txBody>
                  <a:tcPr marL="49334" marR="49334" marT="0" marB="0"/>
                </a:tc>
                <a:tc>
                  <a:txBody>
                    <a:bodyPr/>
                    <a:lstStyle/>
                    <a:p>
                      <a:pPr algn="ctr">
                        <a:spcAft>
                          <a:spcPts val="0"/>
                        </a:spcAft>
                      </a:pPr>
                      <a:r>
                        <a:rPr lang="en-US" sz="1600">
                          <a:solidFill>
                            <a:schemeClr val="tx1"/>
                          </a:solidFill>
                          <a:effectLst/>
                        </a:rPr>
                        <a:t>King</a:t>
                      </a:r>
                      <a:endParaRPr lang="en-IN" sz="1600">
                        <a:solidFill>
                          <a:schemeClr val="tx1"/>
                        </a:solidFill>
                        <a:effectLst/>
                      </a:endParaRPr>
                    </a:p>
                    <a:p>
                      <a:pPr algn="ctr">
                        <a:spcAft>
                          <a:spcPts val="0"/>
                        </a:spcAft>
                      </a:pPr>
                      <a:r>
                        <a:rPr lang="en-US" sz="1600">
                          <a:solidFill>
                            <a:schemeClr val="tx1"/>
                          </a:solidFill>
                          <a:effectLst/>
                        </a:rPr>
                        <a:t>(1996)</a:t>
                      </a:r>
                      <a:endParaRPr lang="en-IN" sz="1600">
                        <a:solidFill>
                          <a:schemeClr val="tx1"/>
                        </a:solidFill>
                        <a:effectLst/>
                        <a:latin typeface="Times New Roman"/>
                        <a:ea typeface="Times New Roman"/>
                      </a:endParaRPr>
                    </a:p>
                  </a:txBody>
                  <a:tcPr marL="49334" marR="49334" marT="0" marB="0"/>
                </a:tc>
                <a:tc>
                  <a:txBody>
                    <a:bodyPr/>
                    <a:lstStyle/>
                    <a:p>
                      <a:pPr algn="ctr">
                        <a:spcAft>
                          <a:spcPts val="0"/>
                        </a:spcAft>
                      </a:pPr>
                      <a:r>
                        <a:rPr lang="en-US" sz="1600">
                          <a:solidFill>
                            <a:schemeClr val="tx1"/>
                          </a:solidFill>
                          <a:effectLst/>
                        </a:rPr>
                        <a:t>Saatci</a:t>
                      </a:r>
                      <a:endParaRPr lang="en-IN" sz="1600">
                        <a:solidFill>
                          <a:schemeClr val="tx1"/>
                        </a:solidFill>
                        <a:effectLst/>
                      </a:endParaRPr>
                    </a:p>
                    <a:p>
                      <a:pPr algn="ctr">
                        <a:spcAft>
                          <a:spcPts val="0"/>
                        </a:spcAft>
                      </a:pPr>
                      <a:r>
                        <a:rPr lang="en-US" sz="1600">
                          <a:solidFill>
                            <a:schemeClr val="tx1"/>
                          </a:solidFill>
                          <a:effectLst/>
                        </a:rPr>
                        <a:t>(1997)</a:t>
                      </a:r>
                      <a:endParaRPr lang="en-IN" sz="1600">
                        <a:solidFill>
                          <a:schemeClr val="tx1"/>
                        </a:solidFill>
                        <a:effectLst/>
                        <a:latin typeface="Times New Roman"/>
                        <a:ea typeface="Times New Roman"/>
                      </a:endParaRPr>
                    </a:p>
                  </a:txBody>
                  <a:tcPr marL="49334" marR="49334" marT="0" marB="0"/>
                </a:tc>
                <a:tc>
                  <a:txBody>
                    <a:bodyPr/>
                    <a:lstStyle/>
                    <a:p>
                      <a:pPr algn="ctr">
                        <a:spcAft>
                          <a:spcPts val="0"/>
                        </a:spcAft>
                      </a:pPr>
                      <a:r>
                        <a:rPr lang="en-US" sz="1600" dirty="0" err="1" smtClean="0">
                          <a:solidFill>
                            <a:schemeClr val="tx1"/>
                          </a:solidFill>
                          <a:effectLst/>
                        </a:rPr>
                        <a:t>Sinha</a:t>
                      </a:r>
                      <a:r>
                        <a:rPr lang="en-US" sz="1600" dirty="0" smtClean="0">
                          <a:solidFill>
                            <a:schemeClr val="tx1"/>
                          </a:solidFill>
                          <a:effectLst/>
                        </a:rPr>
                        <a:t> et al</a:t>
                      </a:r>
                      <a:endParaRPr lang="en-IN" sz="1600" dirty="0">
                        <a:solidFill>
                          <a:schemeClr val="tx1"/>
                        </a:solidFill>
                        <a:effectLst/>
                      </a:endParaRPr>
                    </a:p>
                    <a:p>
                      <a:pPr algn="ctr">
                        <a:spcAft>
                          <a:spcPts val="0"/>
                        </a:spcAft>
                      </a:pPr>
                      <a:r>
                        <a:rPr lang="en-US" sz="1600" dirty="0">
                          <a:solidFill>
                            <a:schemeClr val="tx1"/>
                          </a:solidFill>
                          <a:effectLst/>
                        </a:rPr>
                        <a:t>(</a:t>
                      </a:r>
                      <a:r>
                        <a:rPr lang="en-US" sz="1600" dirty="0" smtClean="0">
                          <a:solidFill>
                            <a:schemeClr val="tx1"/>
                          </a:solidFill>
                          <a:effectLst/>
                        </a:rPr>
                        <a:t>2006)</a:t>
                      </a:r>
                      <a:endParaRPr lang="en-IN" sz="1600" dirty="0">
                        <a:solidFill>
                          <a:schemeClr val="tx1"/>
                        </a:solidFill>
                        <a:effectLst/>
                        <a:latin typeface="Times New Roman"/>
                        <a:ea typeface="Times New Roman"/>
                      </a:endParaRPr>
                    </a:p>
                  </a:txBody>
                  <a:tcPr marL="49334" marR="49334" marT="0" marB="0"/>
                </a:tc>
              </a:tr>
              <a:tr h="322613">
                <a:tc>
                  <a:txBody>
                    <a:bodyPr/>
                    <a:lstStyle/>
                    <a:p>
                      <a:pPr>
                        <a:spcAft>
                          <a:spcPts val="0"/>
                        </a:spcAft>
                      </a:pPr>
                      <a:r>
                        <a:rPr lang="en-US" sz="1600">
                          <a:solidFill>
                            <a:schemeClr val="tx1"/>
                          </a:solidFill>
                          <a:effectLst/>
                        </a:rPr>
                        <a:t>Number of</a:t>
                      </a:r>
                      <a:endParaRPr lang="en-IN" sz="1600">
                        <a:solidFill>
                          <a:schemeClr val="tx1"/>
                        </a:solidFill>
                        <a:effectLst/>
                      </a:endParaRPr>
                    </a:p>
                    <a:p>
                      <a:pPr>
                        <a:spcAft>
                          <a:spcPts val="0"/>
                        </a:spcAft>
                      </a:pPr>
                      <a:r>
                        <a:rPr lang="en-US" sz="1600">
                          <a:solidFill>
                            <a:schemeClr val="tx1"/>
                          </a:solidFill>
                          <a:effectLst/>
                        </a:rPr>
                        <a:t>Patients</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25</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50 (49 MRI)</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25</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30</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100</a:t>
                      </a:r>
                      <a:endParaRPr lang="en-IN" sz="1600">
                        <a:solidFill>
                          <a:schemeClr val="tx1"/>
                        </a:solidFill>
                        <a:effectLst/>
                        <a:latin typeface="Times New Roman"/>
                        <a:ea typeface="Times New Roman"/>
                      </a:endParaRPr>
                    </a:p>
                  </a:txBody>
                  <a:tcPr marL="49334" marR="49334" marT="0" marB="0"/>
                </a:tc>
              </a:tr>
              <a:tr h="483919">
                <a:tc>
                  <a:txBody>
                    <a:bodyPr/>
                    <a:lstStyle/>
                    <a:p>
                      <a:pPr>
                        <a:spcAft>
                          <a:spcPts val="0"/>
                        </a:spcAft>
                      </a:pPr>
                      <a:r>
                        <a:rPr lang="en-US" sz="1600" dirty="0">
                          <a:solidFill>
                            <a:schemeClr val="tx1"/>
                          </a:solidFill>
                          <a:effectLst/>
                        </a:rPr>
                        <a:t>Treatment status</a:t>
                      </a:r>
                      <a:endParaRPr lang="en-IN" sz="1600" dirty="0">
                        <a:solidFill>
                          <a:schemeClr val="tx1"/>
                        </a:solidFill>
                        <a:effectLst/>
                      </a:endParaRPr>
                    </a:p>
                    <a:p>
                      <a:pPr>
                        <a:spcAft>
                          <a:spcPts val="0"/>
                        </a:spcAft>
                      </a:pPr>
                      <a:r>
                        <a:rPr lang="en-US" sz="1600" dirty="0">
                          <a:solidFill>
                            <a:schemeClr val="tx1"/>
                          </a:solidFill>
                          <a:effectLst/>
                        </a:rPr>
                        <a:t>      Drug naïve</a:t>
                      </a:r>
                      <a:endParaRPr lang="en-IN" sz="1600" dirty="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 </a:t>
                      </a:r>
                      <a:endParaRPr lang="en-IN" sz="1600">
                        <a:solidFill>
                          <a:schemeClr val="tx1"/>
                        </a:solidFill>
                        <a:effectLst/>
                      </a:endParaRPr>
                    </a:p>
                    <a:p>
                      <a:pPr>
                        <a:spcAft>
                          <a:spcPts val="0"/>
                        </a:spcAft>
                      </a:pPr>
                      <a:r>
                        <a:rPr lang="en-US" sz="1600">
                          <a:solidFill>
                            <a:schemeClr val="tx1"/>
                          </a:solidFill>
                          <a:effectLst/>
                        </a:rPr>
                        <a:t>0(0%)</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dirty="0">
                          <a:solidFill>
                            <a:schemeClr val="tx1"/>
                          </a:solidFill>
                          <a:effectLst/>
                        </a:rPr>
                        <a:t> </a:t>
                      </a:r>
                      <a:endParaRPr lang="en-IN" sz="1600" dirty="0">
                        <a:solidFill>
                          <a:schemeClr val="tx1"/>
                        </a:solidFill>
                        <a:effectLst/>
                      </a:endParaRPr>
                    </a:p>
                    <a:p>
                      <a:pPr>
                        <a:spcAft>
                          <a:spcPts val="0"/>
                        </a:spcAft>
                      </a:pPr>
                      <a:r>
                        <a:rPr lang="en-US" sz="1600" dirty="0">
                          <a:solidFill>
                            <a:schemeClr val="tx1"/>
                          </a:solidFill>
                          <a:effectLst/>
                        </a:rPr>
                        <a:t>3(6%)</a:t>
                      </a:r>
                      <a:endParaRPr lang="en-IN" sz="1600" dirty="0">
                        <a:solidFill>
                          <a:schemeClr val="tx1"/>
                        </a:solidFill>
                        <a:effectLst/>
                        <a:latin typeface="Times New Roman"/>
                        <a:ea typeface="Times New Roman"/>
                      </a:endParaRPr>
                    </a:p>
                  </a:txBody>
                  <a:tcPr marL="49334" marR="49334" marT="0" marB="0"/>
                </a:tc>
                <a:tc>
                  <a:txBody>
                    <a:bodyPr/>
                    <a:lstStyle/>
                    <a:p>
                      <a:pPr>
                        <a:spcAft>
                          <a:spcPts val="0"/>
                        </a:spcAft>
                      </a:pPr>
                      <a:r>
                        <a:rPr lang="en-US" sz="1600" dirty="0">
                          <a:solidFill>
                            <a:schemeClr val="tx1"/>
                          </a:solidFill>
                          <a:effectLst/>
                        </a:rPr>
                        <a:t> </a:t>
                      </a:r>
                      <a:endParaRPr lang="en-IN" sz="1600" dirty="0">
                        <a:solidFill>
                          <a:schemeClr val="tx1"/>
                        </a:solidFill>
                        <a:effectLst/>
                      </a:endParaRPr>
                    </a:p>
                    <a:p>
                      <a:pPr>
                        <a:spcAft>
                          <a:spcPts val="0"/>
                        </a:spcAft>
                      </a:pPr>
                      <a:r>
                        <a:rPr lang="en-US" sz="1600" dirty="0">
                          <a:solidFill>
                            <a:schemeClr val="tx1"/>
                          </a:solidFill>
                          <a:effectLst/>
                        </a:rPr>
                        <a:t>0(0%)</a:t>
                      </a:r>
                      <a:endParaRPr lang="en-IN" sz="1600" dirty="0">
                        <a:solidFill>
                          <a:schemeClr val="tx1"/>
                        </a:solidFill>
                        <a:effectLst/>
                        <a:latin typeface="Times New Roman"/>
                        <a:ea typeface="Times New Roman"/>
                      </a:endParaRPr>
                    </a:p>
                  </a:txBody>
                  <a:tcPr marL="49334" marR="49334" marT="0" marB="0"/>
                </a:tc>
                <a:tc>
                  <a:txBody>
                    <a:bodyPr/>
                    <a:lstStyle/>
                    <a:p>
                      <a:pPr>
                        <a:spcAft>
                          <a:spcPts val="0"/>
                        </a:spcAft>
                      </a:pPr>
                      <a:r>
                        <a:rPr lang="en-US" sz="1600" dirty="0">
                          <a:solidFill>
                            <a:schemeClr val="tx1"/>
                          </a:solidFill>
                          <a:effectLst/>
                        </a:rPr>
                        <a:t> </a:t>
                      </a:r>
                      <a:endParaRPr lang="en-IN" sz="1600" dirty="0">
                        <a:solidFill>
                          <a:schemeClr val="tx1"/>
                        </a:solidFill>
                        <a:effectLst/>
                      </a:endParaRPr>
                    </a:p>
                    <a:p>
                      <a:pPr>
                        <a:spcAft>
                          <a:spcPts val="0"/>
                        </a:spcAft>
                      </a:pPr>
                      <a:r>
                        <a:rPr lang="en-US" sz="1600" dirty="0">
                          <a:solidFill>
                            <a:schemeClr val="tx1"/>
                          </a:solidFill>
                          <a:effectLst/>
                        </a:rPr>
                        <a:t>NA</a:t>
                      </a:r>
                      <a:endParaRPr lang="en-IN" sz="1600" dirty="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 </a:t>
                      </a:r>
                      <a:endParaRPr lang="en-IN" sz="1600">
                        <a:solidFill>
                          <a:schemeClr val="tx1"/>
                        </a:solidFill>
                        <a:effectLst/>
                      </a:endParaRPr>
                    </a:p>
                    <a:p>
                      <a:pPr>
                        <a:spcAft>
                          <a:spcPts val="0"/>
                        </a:spcAft>
                      </a:pPr>
                      <a:r>
                        <a:rPr lang="en-US" sz="1600">
                          <a:solidFill>
                            <a:schemeClr val="tx1"/>
                          </a:solidFill>
                          <a:effectLst/>
                        </a:rPr>
                        <a:t>18(18%)</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Abnormal MRI</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All(100%)</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22(88%)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23(76.6%)</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93(93%)</a:t>
                      </a:r>
                      <a:endParaRPr lang="en-IN" sz="1600">
                        <a:solidFill>
                          <a:schemeClr val="tx1"/>
                        </a:solidFill>
                        <a:effectLst/>
                        <a:latin typeface="Times New Roman"/>
                        <a:ea typeface="Times New Roman"/>
                      </a:endParaRPr>
                    </a:p>
                  </a:txBody>
                  <a:tcPr marL="49334" marR="49334" marT="0" marB="0"/>
                </a:tc>
              </a:tr>
              <a:tr h="182880">
                <a:tc gridSpan="6">
                  <a:txBody>
                    <a:bodyPr/>
                    <a:lstStyle/>
                    <a:p>
                      <a:pPr algn="ctr">
                        <a:spcAft>
                          <a:spcPts val="0"/>
                        </a:spcAft>
                      </a:pPr>
                      <a:r>
                        <a:rPr lang="en-US" sz="1600" dirty="0">
                          <a:solidFill>
                            <a:schemeClr val="tx1"/>
                          </a:solidFill>
                          <a:effectLst/>
                        </a:rPr>
                        <a:t> </a:t>
                      </a:r>
                      <a:r>
                        <a:rPr lang="en-US" sz="1600" dirty="0" smtClean="0">
                          <a:solidFill>
                            <a:schemeClr val="tx1"/>
                          </a:solidFill>
                          <a:effectLst/>
                        </a:rPr>
                        <a:t>Signal </a:t>
                      </a:r>
                      <a:r>
                        <a:rPr lang="en-US" sz="1600" dirty="0">
                          <a:solidFill>
                            <a:schemeClr val="tx1"/>
                          </a:solidFill>
                          <a:effectLst/>
                        </a:rPr>
                        <a:t>intensity changes </a:t>
                      </a:r>
                      <a:r>
                        <a:rPr lang="en-US" sz="1600" dirty="0" smtClean="0">
                          <a:solidFill>
                            <a:schemeClr val="tx1"/>
                          </a:solidFill>
                          <a:effectLst/>
                        </a:rPr>
                        <a:t>(%)</a:t>
                      </a:r>
                      <a:endParaRPr lang="en-IN" sz="1600" dirty="0">
                        <a:solidFill>
                          <a:schemeClr val="tx1"/>
                        </a:solidFill>
                        <a:effectLst/>
                        <a:latin typeface="Times New Roman"/>
                        <a:ea typeface="Times New Roman"/>
                      </a:endParaRPr>
                    </a:p>
                  </a:txBody>
                  <a:tcPr marL="49334" marR="49334"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r h="161307">
                <a:tc>
                  <a:txBody>
                    <a:bodyPr/>
                    <a:lstStyle/>
                    <a:p>
                      <a:pPr>
                        <a:spcAft>
                          <a:spcPts val="0"/>
                        </a:spcAft>
                      </a:pPr>
                      <a:r>
                        <a:rPr lang="en-US" sz="1600">
                          <a:solidFill>
                            <a:schemeClr val="tx1"/>
                          </a:solidFill>
                          <a:effectLst/>
                        </a:rPr>
                        <a:t>Putamen</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68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36</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86</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85.7</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72</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Globus Pallidus</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20</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22</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41.1</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88.8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40</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Thalamus</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92</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18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54</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47.6</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58</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Caudate</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45</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42.8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61</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White matter</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4</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22</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59</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25</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Midbrain</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76</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22</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77</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76.2</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49</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Pons</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68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18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82</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85.7</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20</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Medulla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12</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Cerebellum</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50</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10</a:t>
                      </a:r>
                      <a:endParaRPr lang="en-IN" sz="1600">
                        <a:solidFill>
                          <a:schemeClr val="tx1"/>
                        </a:solidFill>
                        <a:effectLst/>
                        <a:latin typeface="Times New Roman"/>
                        <a:ea typeface="Times New Roman"/>
                      </a:endParaRPr>
                    </a:p>
                  </a:txBody>
                  <a:tcPr marL="49334" marR="49334" marT="0" marB="0"/>
                </a:tc>
              </a:tr>
              <a:tr h="259080">
                <a:tc gridSpan="6">
                  <a:txBody>
                    <a:bodyPr/>
                    <a:lstStyle/>
                    <a:p>
                      <a:pPr algn="ctr">
                        <a:spcAft>
                          <a:spcPts val="0"/>
                        </a:spcAft>
                      </a:pPr>
                      <a:r>
                        <a:rPr lang="en-US" sz="1600" dirty="0">
                          <a:solidFill>
                            <a:schemeClr val="tx1"/>
                          </a:solidFill>
                          <a:effectLst/>
                        </a:rPr>
                        <a:t> </a:t>
                      </a:r>
                      <a:r>
                        <a:rPr lang="en-US" sz="1600" dirty="0" smtClean="0">
                          <a:solidFill>
                            <a:schemeClr val="tx1"/>
                          </a:solidFill>
                          <a:effectLst/>
                        </a:rPr>
                        <a:t>Atrophy (%)</a:t>
                      </a:r>
                      <a:endParaRPr lang="en-IN" sz="1600" dirty="0">
                        <a:solidFill>
                          <a:schemeClr val="tx1"/>
                        </a:solidFill>
                        <a:effectLst/>
                        <a:latin typeface="Times New Roman"/>
                        <a:ea typeface="Times New Roman"/>
                      </a:endParaRPr>
                    </a:p>
                  </a:txBody>
                  <a:tcPr marL="49334" marR="49334"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r h="161307">
                <a:tc>
                  <a:txBody>
                    <a:bodyPr/>
                    <a:lstStyle/>
                    <a:p>
                      <a:pPr>
                        <a:spcAft>
                          <a:spcPts val="0"/>
                        </a:spcAft>
                      </a:pPr>
                      <a:r>
                        <a:rPr lang="en-US" sz="1600">
                          <a:solidFill>
                            <a:schemeClr val="tx1"/>
                          </a:solidFill>
                          <a:effectLst/>
                        </a:rPr>
                        <a:t>Diffuse/cerebral</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88</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39</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80</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100</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70</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Brainstem</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66</a:t>
                      </a:r>
                      <a:endParaRPr lang="en-IN" sz="1600">
                        <a:solidFill>
                          <a:schemeClr val="tx1"/>
                        </a:solidFill>
                        <a:effectLst/>
                        <a:latin typeface="Times New Roman"/>
                        <a:ea typeface="Times New Roman"/>
                      </a:endParaRPr>
                    </a:p>
                  </a:txBody>
                  <a:tcPr marL="49334" marR="49334" marT="0" marB="0"/>
                </a:tc>
              </a:tr>
              <a:tr h="161307">
                <a:tc>
                  <a:txBody>
                    <a:bodyPr/>
                    <a:lstStyle/>
                    <a:p>
                      <a:pPr>
                        <a:spcAft>
                          <a:spcPts val="0"/>
                        </a:spcAft>
                      </a:pPr>
                      <a:r>
                        <a:rPr lang="en-US" sz="1600">
                          <a:solidFill>
                            <a:schemeClr val="tx1"/>
                          </a:solidFill>
                          <a:effectLst/>
                        </a:rPr>
                        <a:t>Cerebellum</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a:solidFill>
                            <a:schemeClr val="tx1"/>
                          </a:solidFill>
                          <a:effectLst/>
                        </a:rPr>
                        <a:t>NA</a:t>
                      </a:r>
                      <a:endParaRPr lang="en-IN" sz="1600">
                        <a:solidFill>
                          <a:schemeClr val="tx1"/>
                        </a:solidFill>
                        <a:effectLst/>
                        <a:latin typeface="Times New Roman"/>
                        <a:ea typeface="Times New Roman"/>
                      </a:endParaRPr>
                    </a:p>
                  </a:txBody>
                  <a:tcPr marL="49334" marR="49334" marT="0" marB="0"/>
                </a:tc>
                <a:tc>
                  <a:txBody>
                    <a:bodyPr/>
                    <a:lstStyle/>
                    <a:p>
                      <a:pPr>
                        <a:spcAft>
                          <a:spcPts val="0"/>
                        </a:spcAft>
                      </a:pPr>
                      <a:r>
                        <a:rPr lang="en-US" sz="1600" dirty="0">
                          <a:solidFill>
                            <a:schemeClr val="tx1"/>
                          </a:solidFill>
                          <a:effectLst/>
                        </a:rPr>
                        <a:t>52</a:t>
                      </a:r>
                      <a:endParaRPr lang="en-IN" sz="1600" dirty="0">
                        <a:solidFill>
                          <a:schemeClr val="tx1"/>
                        </a:solidFill>
                        <a:effectLst/>
                        <a:latin typeface="Times New Roman"/>
                        <a:ea typeface="Times New Roman"/>
                      </a:endParaRPr>
                    </a:p>
                  </a:txBody>
                  <a:tcPr marL="49334" marR="49334" marT="0" marB="0"/>
                </a:tc>
              </a:tr>
            </a:tbl>
          </a:graphicData>
        </a:graphic>
      </p:graphicFrame>
      <p:sp>
        <p:nvSpPr>
          <p:cNvPr id="5" name="Text Box 6"/>
          <p:cNvSpPr txBox="1">
            <a:spLocks noChangeArrowheads="1"/>
          </p:cNvSpPr>
          <p:nvPr/>
        </p:nvSpPr>
        <p:spPr bwMode="auto">
          <a:xfrm>
            <a:off x="4267200" y="6527800"/>
            <a:ext cx="4572000" cy="25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a:solidFill>
                  <a:srgbClr val="000099"/>
                </a:solidFill>
              </a:rPr>
              <a:t>Sinha S, Taly AB, Ravishankar S et al. Neuroradiology; 2006; 48 (9): 614-621</a:t>
            </a:r>
          </a:p>
        </p:txBody>
      </p:sp>
      <p:cxnSp>
        <p:nvCxnSpPr>
          <p:cNvPr id="6" name="Straight Connector 5"/>
          <p:cNvCxnSpPr/>
          <p:nvPr/>
        </p:nvCxnSpPr>
        <p:spPr>
          <a:xfrm>
            <a:off x="0" y="762000"/>
            <a:ext cx="9144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585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177" y="152400"/>
            <a:ext cx="6019800" cy="457200"/>
          </a:xfrm>
          <a:ln>
            <a:solidFill>
              <a:schemeClr val="tx1"/>
            </a:solidFill>
          </a:ln>
        </p:spPr>
        <p:txBody>
          <a:bodyPr/>
          <a:lstStyle/>
          <a:p>
            <a:r>
              <a:rPr lang="en-US" sz="3200" dirty="0" smtClean="0">
                <a:solidFill>
                  <a:srgbClr val="C00000"/>
                </a:solidFill>
              </a:rPr>
              <a:t>MRI observations in WD</a:t>
            </a:r>
            <a:endParaRPr lang="en-US" sz="3200" dirty="0">
              <a:solidFill>
                <a:srgbClr val="C00000"/>
              </a:solidFill>
            </a:endParaRPr>
          </a:p>
        </p:txBody>
      </p:sp>
      <p:pic>
        <p:nvPicPr>
          <p:cNvPr id="4" name="Picture 6" descr="MVC-001F"/>
          <p:cNvPicPr>
            <a:picLocks noChangeAspect="1" noChangeArrowheads="1"/>
          </p:cNvPicPr>
          <p:nvPr/>
        </p:nvPicPr>
        <p:blipFill>
          <a:blip r:embed="rId2">
            <a:lum bright="30000" contrast="36000"/>
            <a:grayscl/>
            <a:extLst>
              <a:ext uri="{28A0092B-C50C-407E-A947-70E740481C1C}">
                <a14:useLocalDpi xmlns:a14="http://schemas.microsoft.com/office/drawing/2010/main" val="0"/>
              </a:ext>
            </a:extLst>
          </a:blip>
          <a:srcRect l="20753" t="6451" r="20755" b="7527"/>
          <a:stretch>
            <a:fillRect/>
          </a:stretch>
        </p:blipFill>
        <p:spPr bwMode="auto">
          <a:xfrm>
            <a:off x="2459840" y="838198"/>
            <a:ext cx="2355938" cy="2895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DR.sanjev sinha\deepika\DEEPIKA.MR.1.3.29.JPG"/>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22821" t="15407" r="24004" b="14215"/>
          <a:stretch>
            <a:fillRect/>
          </a:stretch>
        </p:blipFill>
        <p:spPr bwMode="auto">
          <a:xfrm>
            <a:off x="4824743" y="829234"/>
            <a:ext cx="2462569" cy="2904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VC-009S"/>
          <p:cNvPicPr>
            <a:picLocks noChangeAspect="1" noChangeArrowheads="1"/>
          </p:cNvPicPr>
          <p:nvPr/>
        </p:nvPicPr>
        <p:blipFill>
          <a:blip r:embed="rId4">
            <a:lum bright="-6000" contrast="-6000"/>
            <a:grayscl/>
            <a:extLst>
              <a:ext uri="{28A0092B-C50C-407E-A947-70E740481C1C}">
                <a14:useLocalDpi xmlns:a14="http://schemas.microsoft.com/office/drawing/2010/main" val="0"/>
              </a:ext>
            </a:extLst>
          </a:blip>
          <a:srcRect l="20471" r="16792"/>
          <a:stretch>
            <a:fillRect/>
          </a:stretch>
        </p:blipFill>
        <p:spPr bwMode="auto">
          <a:xfrm>
            <a:off x="4483" y="838201"/>
            <a:ext cx="245535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l="16667" t="4572" r="9091" b="22285"/>
          <a:stretch>
            <a:fillRect/>
          </a:stretch>
        </p:blipFill>
        <p:spPr bwMode="auto">
          <a:xfrm>
            <a:off x="3657599" y="3939512"/>
            <a:ext cx="2914956" cy="285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l="27499" t="32687" r="20000" b="24568"/>
          <a:stretch>
            <a:fillRect/>
          </a:stretch>
        </p:blipFill>
        <p:spPr bwMode="auto">
          <a:xfrm>
            <a:off x="4482" y="3903654"/>
            <a:ext cx="3653117" cy="295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2371" t="18358" r="22014" b="14774"/>
          <a:stretch/>
        </p:blipFill>
        <p:spPr bwMode="auto">
          <a:xfrm>
            <a:off x="6572555" y="3920437"/>
            <a:ext cx="2404559" cy="287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11413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10005</TotalTime>
  <Words>2294</Words>
  <Application>Microsoft Office PowerPoint</Application>
  <PresentationFormat>On-screen Show (4:3)</PresentationFormat>
  <Paragraphs>403</Paragraphs>
  <Slides>39</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Calibri</vt:lpstr>
      <vt:lpstr>Comic Sans MS</vt:lpstr>
      <vt:lpstr>Georgia</vt:lpstr>
      <vt:lpstr>Times New Roman</vt:lpstr>
      <vt:lpstr>Verdana</vt:lpstr>
      <vt:lpstr>Default Design</vt:lpstr>
      <vt:lpstr>Bitmap Image</vt:lpstr>
      <vt:lpstr>PowerPoint Presentation</vt:lpstr>
      <vt:lpstr>PowerPoint Presentation</vt:lpstr>
      <vt:lpstr>Wilson’s disease at NIMHANS</vt:lpstr>
      <vt:lpstr>PowerPoint Presentation</vt:lpstr>
      <vt:lpstr>Brain MRI changes in hepatic Wilson’s disease</vt:lpstr>
      <vt:lpstr>Brain MRI changes in Wilson’s disease</vt:lpstr>
      <vt:lpstr>PowerPoint Presentation</vt:lpstr>
      <vt:lpstr>MRI observations in WD</vt:lpstr>
      <vt:lpstr>MRI observations in WD</vt:lpstr>
      <vt:lpstr>PowerPoint Presentation</vt:lpstr>
      <vt:lpstr>PowerPoint Presentation</vt:lpstr>
      <vt:lpstr>MRI observations in WD</vt:lpstr>
      <vt:lpstr>White matter Changes in WD</vt:lpstr>
      <vt:lpstr>PowerPoint Presentation</vt:lpstr>
      <vt:lpstr>PowerPoint Presentation</vt:lpstr>
      <vt:lpstr>PowerPoint Presentation</vt:lpstr>
      <vt:lpstr>WD: Characteristic findings</vt:lpstr>
      <vt:lpstr>Uncommon findings</vt:lpstr>
      <vt:lpstr>Diffusion Restriction in WD </vt:lpstr>
      <vt:lpstr>PowerPoint Presentation</vt:lpstr>
      <vt:lpstr>PowerPoint Presentation</vt:lpstr>
      <vt:lpstr>CPM in osmotic demyelination Vs WD</vt:lpstr>
      <vt:lpstr>PowerPoint Presentation</vt:lpstr>
      <vt:lpstr>MRI correlates of Neuropsychological deficits  in Wilson’s Disease (n=12)</vt:lpstr>
      <vt:lpstr>PowerPoint Presentation</vt:lpstr>
      <vt:lpstr>Wilson’s disease: MR spectroscopy and Clinical correlation</vt:lpstr>
      <vt:lpstr>PowerPoint Presentation</vt:lpstr>
      <vt:lpstr>PowerPoint Presentation</vt:lpstr>
      <vt:lpstr>Role of imaging in following patients</vt:lpstr>
      <vt:lpstr>PowerPoint Presentation</vt:lpstr>
      <vt:lpstr>PowerPoint Presentation</vt:lpstr>
      <vt:lpstr>PowerPoint Presentation</vt:lpstr>
      <vt:lpstr>WD (Neurological form) &amp; DD:  How MRI can help?</vt:lpstr>
      <vt:lpstr>PowerPoint Presentation</vt:lpstr>
      <vt:lpstr>PowerPoint Presentation</vt:lpstr>
      <vt:lpstr>PowerPoint Presentation</vt:lpstr>
      <vt:lpstr>Imaging: Important observations</vt:lpstr>
      <vt:lpstr>Imaging: Important observations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Wilson’s disease</dc:title>
  <dc:creator>rt</dc:creator>
  <cp:lastModifiedBy>Kevin</cp:lastModifiedBy>
  <cp:revision>467</cp:revision>
  <dcterms:created xsi:type="dcterms:W3CDTF">2002-11-01T06:07:55Z</dcterms:created>
  <dcterms:modified xsi:type="dcterms:W3CDTF">2017-03-25T10:14:51Z</dcterms:modified>
</cp:coreProperties>
</file>