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95" r:id="rId2"/>
    <p:sldId id="283" r:id="rId3"/>
    <p:sldId id="257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68" r:id="rId16"/>
    <p:sldId id="286" r:id="rId17"/>
    <p:sldId id="270" r:id="rId18"/>
    <p:sldId id="273" r:id="rId19"/>
    <p:sldId id="272" r:id="rId20"/>
    <p:sldId id="274" r:id="rId21"/>
    <p:sldId id="275" r:id="rId22"/>
    <p:sldId id="277" r:id="rId23"/>
    <p:sldId id="278" r:id="rId24"/>
    <p:sldId id="279" r:id="rId25"/>
    <p:sldId id="280" r:id="rId26"/>
    <p:sldId id="281" r:id="rId27"/>
    <p:sldId id="282" r:id="rId28"/>
    <p:sldId id="284" r:id="rId29"/>
    <p:sldId id="285" r:id="rId30"/>
    <p:sldId id="288" r:id="rId31"/>
    <p:sldId id="287" r:id="rId32"/>
    <p:sldId id="289" r:id="rId33"/>
    <p:sldId id="290" r:id="rId34"/>
    <p:sldId id="291" r:id="rId35"/>
    <p:sldId id="292" r:id="rId36"/>
    <p:sldId id="293" r:id="rId37"/>
    <p:sldId id="294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5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5E711-37D7-453B-872E-B670D52767EA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0A4E7-CC94-4EF4-BA84-E9BCBE9515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96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14805-4191-4B49-AAB1-C8F4ED1E417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5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95DEEC-B0A0-410F-87FE-E1433308C81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78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0A4E7-CC94-4EF4-BA84-E9BCBE9515C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75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B0A4E7-CC94-4EF4-BA84-E9BCBE9515C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61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0831F-79AB-42CB-9574-6973476A6931}" type="datetimeFigureOut">
              <a:rPr lang="en-US" smtClean="0"/>
              <a:pPr/>
              <a:t>3/25/2017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088F1-8D91-4108-BA56-4ECB6803F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0099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omic Sans MS" pitchFamily="66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495800"/>
            <a:ext cx="8686800" cy="19812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Talk: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Moinak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Sen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Sarma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</a:p>
          <a:p>
            <a:pPr algn="l"/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Comic Sans MS" pitchFamily="66" charset="0"/>
              </a:rPr>
              <a:t>Chairpersons: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Harshad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Devarbhavi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Seema</a:t>
            </a:r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Comic Sans MS" pitchFamily="66" charset="0"/>
              </a:rPr>
              <a:t>Alam</a:t>
            </a:r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 </a:t>
            </a:r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  <a:latin typeface="Comic Sans MS" pitchFamily="66" charset="0"/>
              </a:rPr>
              <a:t>  </a:t>
            </a:r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l"/>
            <a:endParaRPr lang="en-IN" sz="2400" b="1" dirty="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4800" y="1916832"/>
            <a:ext cx="8610600" cy="1717060"/>
          </a:xfrm>
          <a:prstGeom prst="roundRect">
            <a:avLst/>
          </a:prstGeom>
          <a:solidFill>
            <a:srgbClr val="80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67544" y="2309708"/>
            <a:ext cx="8479452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Key publications on Wilson disease in last 3 years</a:t>
            </a:r>
            <a:endParaRPr lang="en-IN" sz="28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IN" sz="32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41" y="183152"/>
            <a:ext cx="1177859" cy="1264648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005" y="228599"/>
            <a:ext cx="1102995" cy="1066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790" y="228600"/>
            <a:ext cx="2318210" cy="9716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4212" y="187035"/>
            <a:ext cx="851868" cy="118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8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5296" t="6977" r="3622"/>
          <a:stretch>
            <a:fillRect/>
          </a:stretch>
        </p:blipFill>
        <p:spPr bwMode="auto">
          <a:xfrm>
            <a:off x="194310" y="609599"/>
            <a:ext cx="8644890" cy="4020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4953000"/>
            <a:ext cx="5486400" cy="45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n-US" sz="3600" dirty="0" smtClean="0"/>
              <a:t>Adenoviral vector human ATP7B DNA</a:t>
            </a:r>
            <a:endParaRPr lang="en-US" sz="3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439" r="4079"/>
          <a:stretch>
            <a:fillRect/>
          </a:stretch>
        </p:blipFill>
        <p:spPr bwMode="auto">
          <a:xfrm>
            <a:off x="381000" y="3505200"/>
            <a:ext cx="8636369" cy="324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Image result for mouse clipar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1624" y="1828800"/>
            <a:ext cx="1255776" cy="1494971"/>
          </a:xfrm>
          <a:prstGeom prst="rect">
            <a:avLst/>
          </a:prstGeom>
          <a:noFill/>
        </p:spPr>
      </p:pic>
      <p:pic>
        <p:nvPicPr>
          <p:cNvPr id="5" name="Picture 2" descr="Image result for mouse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846832" y="1905000"/>
            <a:ext cx="1191768" cy="1418771"/>
          </a:xfrm>
          <a:prstGeom prst="rect">
            <a:avLst/>
          </a:prstGeom>
          <a:noFill/>
        </p:spPr>
      </p:pic>
      <p:pic>
        <p:nvPicPr>
          <p:cNvPr id="6" name="Picture 2" descr="Image result for mouse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4980432" y="1905000"/>
            <a:ext cx="1191768" cy="1418771"/>
          </a:xfrm>
          <a:prstGeom prst="rect">
            <a:avLst/>
          </a:prstGeom>
          <a:noFill/>
        </p:spPr>
      </p:pic>
      <p:pic>
        <p:nvPicPr>
          <p:cNvPr id="7" name="Picture 2" descr="Image result for mouse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239000" y="1963058"/>
            <a:ext cx="1143000" cy="13607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38200" y="1371600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Control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71800" y="1371600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WD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1143000"/>
            <a:ext cx="2133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WD + Adenovirus 1x10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10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1800" y="1143000"/>
            <a:ext cx="2133600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WD + Adenovirus 3x10</a:t>
            </a:r>
            <a:r>
              <a:rPr lang="en-US" sz="2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10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0" y="228600"/>
            <a:ext cx="2971800" cy="868362"/>
          </a:xfrm>
        </p:spPr>
        <p:txBody>
          <a:bodyPr>
            <a:normAutofit/>
          </a:bodyPr>
          <a:lstStyle/>
          <a:p>
            <a:r>
              <a:rPr lang="en-US" dirty="0" smtClean="0"/>
              <a:t>Response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0"/>
            <a:ext cx="5437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4953000" y="1905000"/>
            <a:ext cx="3962400" cy="17526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Comic Sans MS" pitchFamily="66" charset="0"/>
              </a:rPr>
              <a:t>Improvement in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S.Ceruloplasmin</a:t>
            </a:r>
            <a:endParaRPr lang="en-US" sz="24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ALT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Urinary Cu excretion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57400" y="1143000"/>
            <a:ext cx="1066800" cy="11430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/>
          <a:srcRect l="4494" r="4494" b="3735"/>
          <a:stretch>
            <a:fillRect/>
          </a:stretch>
        </p:blipFill>
        <p:spPr bwMode="auto">
          <a:xfrm>
            <a:off x="152400" y="2777403"/>
            <a:ext cx="6629400" cy="3928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/>
          <a:srcRect r="5556"/>
          <a:stretch>
            <a:fillRect/>
          </a:stretch>
        </p:blipFill>
        <p:spPr bwMode="auto">
          <a:xfrm>
            <a:off x="76199" y="228600"/>
            <a:ext cx="6705601" cy="237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ounded Rectangle 5"/>
          <p:cNvSpPr/>
          <p:nvPr/>
        </p:nvSpPr>
        <p:spPr>
          <a:xfrm>
            <a:off x="7010400" y="1066800"/>
            <a:ext cx="1905000" cy="16764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Hepatic copper content decreases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34200" y="3962400"/>
            <a:ext cx="1981200" cy="22098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Hepatic ATP7B expression (</a:t>
            </a:r>
            <a:r>
              <a:rPr lang="en-US" sz="2400" dirty="0" err="1" smtClean="0">
                <a:latin typeface="Comic Sans MS" pitchFamily="66" charset="0"/>
              </a:rPr>
              <a:t>immuno</a:t>
            </a:r>
            <a:endParaRPr lang="en-US" sz="2400" dirty="0" smtClean="0">
              <a:latin typeface="Comic Sans MS" pitchFamily="66" charset="0"/>
            </a:endParaRPr>
          </a:p>
          <a:p>
            <a:pPr algn="ctr"/>
            <a:r>
              <a:rPr lang="en-US" sz="2400" dirty="0" smtClean="0">
                <a:latin typeface="Comic Sans MS" pitchFamily="66" charset="0"/>
              </a:rPr>
              <a:t>staining)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increases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505200" y="228600"/>
            <a:ext cx="3352800" cy="6553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3327"/>
          <a:stretch>
            <a:fillRect/>
          </a:stretch>
        </p:blipFill>
        <p:spPr bwMode="auto">
          <a:xfrm>
            <a:off x="0" y="0"/>
            <a:ext cx="664164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6781800" y="2057400"/>
            <a:ext cx="1981200" cy="11430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Liver injury decreases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76600" y="152400"/>
            <a:ext cx="3352800" cy="6629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337" y="1676400"/>
            <a:ext cx="8757863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Restoration of physiological copper excretion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5867400"/>
            <a:ext cx="8382000" cy="46166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Intraperitoneal</a:t>
            </a: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instillation of 100 g of copper </a:t>
            </a:r>
            <a:r>
              <a:rPr lang="en-US" sz="2400" dirty="0" err="1" smtClean="0">
                <a:solidFill>
                  <a:schemeClr val="bg1"/>
                </a:solidFill>
                <a:latin typeface="Comic Sans MS" pitchFamily="66" charset="0"/>
              </a:rPr>
              <a:t>sulphate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200400" y="3200400"/>
            <a:ext cx="12192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7543800" y="3276600"/>
            <a:ext cx="12192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800" y="2133600"/>
            <a:ext cx="8229600" cy="2606163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Adenoviral vector (AAV8-AAT-ATP7B) mediated gene therapy provides long-term correction of copper metabolism in a clinically relevant mouse model of WD</a:t>
            </a:r>
            <a:endParaRPr lang="en-US" sz="2800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 l="2895" t="16667" r="1581"/>
          <a:stretch>
            <a:fillRect/>
          </a:stretch>
        </p:blipFill>
        <p:spPr bwMode="auto">
          <a:xfrm>
            <a:off x="304800" y="685800"/>
            <a:ext cx="843882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8098" r="1581" b="94318"/>
          <a:stretch>
            <a:fillRect/>
          </a:stretch>
        </p:blipFill>
        <p:spPr bwMode="auto">
          <a:xfrm>
            <a:off x="1600200" y="5486400"/>
            <a:ext cx="569924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Bridge to liver transplantation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2362200" y="1447800"/>
            <a:ext cx="4267200" cy="10668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10 critically ill WD patients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Age : 17 (6-61) years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76400" y="2819400"/>
            <a:ext cx="5715000" cy="12192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43 Total plasma exchange procedures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Multiple sessions over 1-13 days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Median: 3.5 (1-9) procedures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57400" y="4343400"/>
            <a:ext cx="4953000" cy="10668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1</a:t>
            </a:r>
            <a:r>
              <a:rPr lang="en-US" sz="2400" baseline="30000" dirty="0" smtClean="0">
                <a:latin typeface="Comic Sans MS" pitchFamily="66" charset="0"/>
              </a:rPr>
              <a:t>st</a:t>
            </a:r>
            <a:r>
              <a:rPr lang="en-US" sz="2400" dirty="0" smtClean="0">
                <a:latin typeface="Comic Sans MS" pitchFamily="66" charset="0"/>
              </a:rPr>
              <a:t> TPE to OLT: 4 (1-53) days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Last TPE to OLT: 1 (0-43) days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33600" y="5715000"/>
            <a:ext cx="4876800" cy="990600"/>
          </a:xfrm>
          <a:prstGeom prst="roundRect">
            <a:avLst/>
          </a:prstGeom>
          <a:solidFill>
            <a:schemeClr val="tx1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9/10 OLT survival at 6 month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Native liver survival (n=1)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4191000" y="2667000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rot="5400000">
            <a:off x="4191794" y="41902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5400000">
            <a:off x="4191794" y="5561806"/>
            <a:ext cx="304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lum bright="-30000" contrast="30000"/>
          </a:blip>
          <a:srcRect/>
          <a:stretch>
            <a:fillRect/>
          </a:stretch>
        </p:blipFill>
        <p:spPr bwMode="auto">
          <a:xfrm>
            <a:off x="685800" y="914400"/>
            <a:ext cx="7817149" cy="5112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 t="10473" b="26692"/>
          <a:stretch>
            <a:fillRect/>
          </a:stretch>
        </p:blipFill>
        <p:spPr bwMode="auto">
          <a:xfrm>
            <a:off x="1219200" y="6172200"/>
            <a:ext cx="6096000" cy="42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533400"/>
            <a:ext cx="6172200" cy="609600"/>
          </a:xfrm>
          <a:solidFill>
            <a:srgbClr val="FFFF99"/>
          </a:solidFill>
          <a:ln>
            <a:solidFill>
              <a:schemeClr val="accent2"/>
            </a:solidFill>
          </a:ln>
        </p:spPr>
        <p:txBody>
          <a:bodyPr>
            <a:normAutofit fontScale="90000"/>
          </a:bodyPr>
          <a:lstStyle/>
          <a:p>
            <a:r>
              <a:rPr lang="en-US" sz="3600" dirty="0" smtClean="0"/>
              <a:t>Oral presentation: EASL 2016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382000" cy="1470025"/>
          </a:xfrm>
        </p:spPr>
        <p:txBody>
          <a:bodyPr>
            <a:noAutofit/>
          </a:bodyPr>
          <a:lstStyle/>
          <a:p>
            <a:r>
              <a:rPr lang="en-US" dirty="0" smtClean="0"/>
              <a:t>Key publications on </a:t>
            </a:r>
            <a:br>
              <a:rPr lang="en-US" dirty="0" smtClean="0"/>
            </a:br>
            <a:r>
              <a:rPr lang="en-US" dirty="0" smtClean="0"/>
              <a:t>Wilson disease in last 3 years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4572000"/>
            <a:ext cx="7010400" cy="1981200"/>
          </a:xfrm>
        </p:spPr>
        <p:txBody>
          <a:bodyPr>
            <a:noAutofit/>
          </a:bodyPr>
          <a:lstStyle/>
          <a:p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Moinak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Sen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Sarma</a:t>
            </a:r>
            <a:endParaRPr lang="en-US" sz="28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Assistant Professor</a:t>
            </a:r>
          </a:p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Dept of Pediatric Gastroenterology</a:t>
            </a:r>
          </a:p>
          <a:p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SGPGIMS, </a:t>
            </a:r>
            <a:r>
              <a:rPr lang="en-US" sz="28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Lucknow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pic>
        <p:nvPicPr>
          <p:cNvPr id="4" name="Picture 8" descr="OPD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8600" y="1905000"/>
            <a:ext cx="3495040" cy="2409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5" name="Picture 8" descr="Logo Blue-T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13396" t="12962" r="10698" b="11111"/>
          <a:stretch>
            <a:fillRect/>
          </a:stretch>
        </p:blipFill>
        <p:spPr bwMode="auto">
          <a:xfrm>
            <a:off x="1447800" y="1981200"/>
            <a:ext cx="2091689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perspectiveRight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dirty="0" smtClean="0"/>
              <a:t>N=6, </a:t>
            </a:r>
            <a:r>
              <a:rPr lang="en-US" dirty="0" err="1" smtClean="0"/>
              <a:t>neuro</a:t>
            </a:r>
            <a:r>
              <a:rPr lang="en-US" dirty="0" smtClean="0"/>
              <a:t>-hepatic WD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914400" y="1447800"/>
            <a:ext cx="7315200" cy="1752600"/>
          </a:xfrm>
          <a:prstGeom prst="roundRect">
            <a:avLst/>
          </a:prstGeom>
          <a:solidFill>
            <a:schemeClr val="tx2"/>
          </a:solidFill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Age : 18-53 years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Naïve patients or &lt;28 days of D-Pen or </a:t>
            </a:r>
            <a:r>
              <a:rPr lang="en-US" sz="2400" dirty="0" err="1" smtClean="0">
                <a:latin typeface="Comic Sans MS" pitchFamily="66" charset="0"/>
              </a:rPr>
              <a:t>trientine</a:t>
            </a:r>
            <a:endParaRPr lang="en-US" sz="2400" dirty="0" smtClean="0">
              <a:latin typeface="Comic Sans MS" pitchFamily="66" charset="0"/>
            </a:endParaRPr>
          </a:p>
          <a:p>
            <a:pPr algn="ctr"/>
            <a:r>
              <a:rPr lang="en-US" sz="2400" dirty="0" smtClean="0">
                <a:latin typeface="Comic Sans MS" pitchFamily="66" charset="0"/>
              </a:rPr>
              <a:t>60mg/day WTX101 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(</a:t>
            </a:r>
            <a:r>
              <a:rPr lang="en-US" sz="2400" dirty="0" err="1" smtClean="0">
                <a:latin typeface="Comic Sans MS" pitchFamily="66" charset="0"/>
              </a:rPr>
              <a:t>bis-choline</a:t>
            </a: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tetrathiomolybdate</a:t>
            </a:r>
            <a:r>
              <a:rPr lang="en-US" sz="2400" dirty="0" smtClean="0">
                <a:latin typeface="Comic Sans MS" pitchFamily="66" charset="0"/>
              </a:rPr>
              <a:t>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rot="5400000">
            <a:off x="4153694" y="3542506"/>
            <a:ext cx="6858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1447800" y="3962400"/>
            <a:ext cx="6172200" cy="2514600"/>
          </a:xfrm>
          <a:prstGeom prst="roundRect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Comic Sans MS" pitchFamily="66" charset="0"/>
              </a:rPr>
              <a:t>Improvement in </a:t>
            </a:r>
            <a:r>
              <a:rPr lang="en-US" sz="2400" dirty="0" err="1" smtClean="0">
                <a:latin typeface="Comic Sans MS" pitchFamily="66" charset="0"/>
              </a:rPr>
              <a:t>Nazer</a:t>
            </a:r>
            <a:r>
              <a:rPr lang="en-US" sz="2400" dirty="0" smtClean="0">
                <a:latin typeface="Comic Sans MS" pitchFamily="66" charset="0"/>
              </a:rPr>
              <a:t> score/ LFT</a:t>
            </a:r>
          </a:p>
          <a:p>
            <a:r>
              <a:rPr lang="en-US" sz="2400" dirty="0" smtClean="0">
                <a:latin typeface="Comic Sans MS" pitchFamily="66" charset="0"/>
              </a:rPr>
              <a:t>Improvement in neurological score</a:t>
            </a:r>
          </a:p>
          <a:p>
            <a:r>
              <a:rPr lang="en-US" sz="2400" dirty="0" smtClean="0">
                <a:latin typeface="Comic Sans MS" pitchFamily="66" charset="0"/>
              </a:rPr>
              <a:t>Improvement in de-coppering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Non-</a:t>
            </a:r>
            <a:r>
              <a:rPr lang="en-US" sz="2400" dirty="0" err="1" smtClean="0">
                <a:latin typeface="Comic Sans MS" pitchFamily="66" charset="0"/>
              </a:rPr>
              <a:t>ceruloplasmin</a:t>
            </a:r>
            <a:r>
              <a:rPr lang="en-US" sz="2400" dirty="0" smtClean="0">
                <a:latin typeface="Comic Sans MS" pitchFamily="66" charset="0"/>
              </a:rPr>
              <a:t> bound copper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Total serum copper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24 hour urine copper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33528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000099"/>
                </a:solidFill>
                <a:latin typeface="Arial Narrow" pitchFamily="34" charset="0"/>
              </a:rPr>
              <a:t>8-36 weeks</a:t>
            </a:r>
            <a:endParaRPr lang="en-US" sz="2400" b="1" i="1" dirty="0">
              <a:solidFill>
                <a:srgbClr val="000099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1257" b="2564"/>
          <a:stretch>
            <a:fillRect/>
          </a:stretch>
        </p:blipFill>
        <p:spPr bwMode="auto">
          <a:xfrm>
            <a:off x="152399" y="457200"/>
            <a:ext cx="8797089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ounded Rectangle 3"/>
          <p:cNvSpPr/>
          <p:nvPr/>
        </p:nvSpPr>
        <p:spPr>
          <a:xfrm>
            <a:off x="1143000" y="4038600"/>
            <a:ext cx="7162800" cy="2286000"/>
          </a:xfrm>
          <a:prstGeom prst="roundRect">
            <a:avLst/>
          </a:prstGeom>
          <a:gradFill flip="none" rotWithShape="1">
            <a:gsLst>
              <a:gs pos="0">
                <a:schemeClr val="accent6">
                  <a:lumMod val="50000"/>
                  <a:shade val="30000"/>
                  <a:satMod val="115000"/>
                </a:schemeClr>
              </a:gs>
              <a:gs pos="50000">
                <a:schemeClr val="accent6">
                  <a:lumMod val="50000"/>
                  <a:shade val="67500"/>
                  <a:satMod val="115000"/>
                </a:schemeClr>
              </a:gs>
              <a:gs pos="100000">
                <a:schemeClr val="accent6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Comic Sans MS" pitchFamily="66" charset="0"/>
              </a:rPr>
              <a:t>Free copper: Toxic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Reduced antioxidant levels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Increases oxidative stress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Increases cytokine levels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Potential to cause </a:t>
            </a:r>
            <a:r>
              <a:rPr lang="en-US" sz="2400" dirty="0" err="1" smtClean="0">
                <a:latin typeface="Comic Sans MS" pitchFamily="66" charset="0"/>
              </a:rPr>
              <a:t>neuro</a:t>
            </a:r>
            <a:r>
              <a:rPr lang="en-US" sz="2400" dirty="0" smtClean="0">
                <a:latin typeface="Comic Sans MS" pitchFamily="66" charset="0"/>
              </a:rPr>
              <a:t>-excitatory changes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</a:blip>
          <a:srcRect l="4762" t="1521" r="13496" b="52860"/>
          <a:stretch>
            <a:fillRect/>
          </a:stretch>
        </p:blipFill>
        <p:spPr bwMode="auto">
          <a:xfrm>
            <a:off x="144227" y="152400"/>
            <a:ext cx="610417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86000" y="5486400"/>
            <a:ext cx="2895600" cy="120032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Diseased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High lipid </a:t>
            </a:r>
            <a:r>
              <a:rPr lang="en-US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peroxidation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High glutamate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48400" y="2286000"/>
            <a:ext cx="2667000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Diseased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Low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glutathione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Low total antioxidant </a:t>
            </a:r>
            <a:endParaRPr lang="en-US" sz="24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  <a:p>
            <a:pPr lvl="0"/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          capacity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00800" y="381000"/>
            <a:ext cx="2514600" cy="1569660"/>
          </a:xfrm>
          <a:prstGeom prst="rect">
            <a:avLst/>
          </a:prstGeom>
          <a:solidFill>
            <a:srgbClr val="0000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Wilson disease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29 neurological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9 asymptomatic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Age: 16 (4-31) y</a:t>
            </a: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8600" y="3276600"/>
            <a:ext cx="1219200" cy="2209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3581400" y="457200"/>
            <a:ext cx="1219200" cy="2362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04800" y="457200"/>
            <a:ext cx="1219200" cy="23622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3505200" y="3200400"/>
            <a:ext cx="1219200" cy="2209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lumMod val="20000"/>
                <a:lumOff val="80000"/>
                <a:tint val="45000"/>
                <a:satMod val="400000"/>
              </a:schemeClr>
            </a:duotone>
          </a:blip>
          <a:srcRect l="4762" t="47140" r="8333"/>
          <a:stretch>
            <a:fillRect/>
          </a:stretch>
        </p:blipFill>
        <p:spPr bwMode="auto">
          <a:xfrm>
            <a:off x="1295400" y="134360"/>
            <a:ext cx="6172200" cy="587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371600" y="6019800"/>
            <a:ext cx="6096000" cy="52322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 algn="ctr"/>
            <a:r>
              <a:rPr lang="en-US" sz="2800" dirty="0" smtClean="0">
                <a:solidFill>
                  <a:prstClr val="black"/>
                </a:solidFill>
                <a:latin typeface="Arial Narrow" pitchFamily="34" charset="0"/>
              </a:rPr>
              <a:t>Diseased patients: High cytokine activity</a:t>
            </a:r>
            <a:endParaRPr lang="en-US" sz="2800" dirty="0">
              <a:solidFill>
                <a:prstClr val="black"/>
              </a:solidFill>
              <a:latin typeface="Arial Narrow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95400" y="381000"/>
            <a:ext cx="12192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4495800" y="381000"/>
            <a:ext cx="12192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371600" y="3352800"/>
            <a:ext cx="12192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419600" y="3352800"/>
            <a:ext cx="1143000" cy="24384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lumMod val="20000"/>
                <a:lumOff val="80000"/>
                <a:tint val="45000"/>
                <a:satMod val="400000"/>
              </a:schemeClr>
            </a:duotone>
          </a:blip>
          <a:srcRect r="5167"/>
          <a:stretch>
            <a:fillRect/>
          </a:stretch>
        </p:blipFill>
        <p:spPr bwMode="auto">
          <a:xfrm>
            <a:off x="914400" y="304800"/>
            <a:ext cx="7238999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1600200" y="5867400"/>
            <a:ext cx="5943600" cy="83099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Good correlation of glutamate levels with 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TNF,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ceruloplasmin</a:t>
            </a:r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and urinary copper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</a:blip>
          <a:srcRect t="7686" r="5405"/>
          <a:stretch>
            <a:fillRect/>
          </a:stretch>
        </p:blipFill>
        <p:spPr bwMode="auto">
          <a:xfrm>
            <a:off x="990600" y="457200"/>
            <a:ext cx="6781800" cy="479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685800" y="5334000"/>
            <a:ext cx="7924800" cy="830997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pPr lvl="0" algn="ctr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Good correlation of total antioxidant capacity (TAC) with</a:t>
            </a:r>
          </a:p>
          <a:p>
            <a:pPr lvl="0" algn="ctr"/>
            <a:r>
              <a:rPr lang="en-US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Duration of disease, serum copper, urinary copper and </a:t>
            </a:r>
            <a:r>
              <a:rPr lang="en-US" sz="24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ceruloplasmin</a:t>
            </a:r>
            <a:endParaRPr lang="en-US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0" y="6243935"/>
            <a:ext cx="7924800" cy="46166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Conclusion: Free copper is associated with oxidative stress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lum bright="-30000" contrast="30000"/>
          </a:blip>
          <a:srcRect/>
          <a:stretch>
            <a:fillRect/>
          </a:stretch>
        </p:blipFill>
        <p:spPr bwMode="auto">
          <a:xfrm>
            <a:off x="228600" y="609600"/>
            <a:ext cx="8434918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457200" y="3657600"/>
            <a:ext cx="2590800" cy="156966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N=51 (40% hepatic)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15 D-Pen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27 D-pen +zinc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7 zinc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048000" y="4343400"/>
            <a:ext cx="2514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638800" y="3733800"/>
            <a:ext cx="3048000" cy="120032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Follow-up at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Arial Narrow" pitchFamily="34" charset="0"/>
              </a:rPr>
              <a:t>1 mo, 3 mo, 6 mo or at neurological worsening</a:t>
            </a:r>
            <a:endParaRPr 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3505200"/>
            <a:ext cx="205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Prospectively evaluated</a:t>
            </a:r>
            <a:endParaRPr 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334000" y="5105400"/>
            <a:ext cx="3581400" cy="12192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28% of those on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D-pen deteriorated </a:t>
            </a:r>
          </a:p>
          <a:p>
            <a:pPr algn="ctr"/>
            <a:r>
              <a:rPr lang="en-US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(8-24 weeks)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4800" y="60198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Neuromolecular</a:t>
            </a:r>
            <a:r>
              <a:rPr lang="en-US" sz="24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Med 2015;17:364-72</a:t>
            </a:r>
            <a:endParaRPr lang="en-US" sz="24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 r="2062"/>
          <a:stretch>
            <a:fillRect/>
          </a:stretch>
        </p:blipFill>
        <p:spPr bwMode="auto">
          <a:xfrm>
            <a:off x="102294" y="304800"/>
            <a:ext cx="8813106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228600" y="3505200"/>
            <a:ext cx="17526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800600" y="3429000"/>
            <a:ext cx="13716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228600" y="4800600"/>
            <a:ext cx="17526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800600" y="4800600"/>
            <a:ext cx="1371600" cy="685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28600" y="2971800"/>
            <a:ext cx="8458200" cy="304800"/>
          </a:xfrm>
          <a:prstGeom prst="round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228600" y="4343400"/>
            <a:ext cx="8458200" cy="304800"/>
          </a:xfrm>
          <a:prstGeom prst="roundRect">
            <a:avLst/>
          </a:prstGeom>
          <a:noFill/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09600" y="5867400"/>
            <a:ext cx="8077200" cy="762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Conclusion</a:t>
            </a:r>
            <a:r>
              <a:rPr lang="en-US" sz="2400" dirty="0" smtClean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 Increase in serum copper is associated with oxidative stress leading to neurological worsening</a:t>
            </a:r>
            <a:endParaRPr lang="en-US" sz="2400" dirty="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lum bright="-20000" contrast="30000"/>
          </a:blip>
          <a:srcRect t="4255"/>
          <a:stretch>
            <a:fillRect/>
          </a:stretch>
        </p:blipFill>
        <p:spPr bwMode="auto">
          <a:xfrm>
            <a:off x="228600" y="685800"/>
            <a:ext cx="859415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752600" y="4419600"/>
            <a:ext cx="533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Eur</a:t>
            </a:r>
            <a:r>
              <a:rPr lang="en-US" sz="2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J </a:t>
            </a:r>
            <a:r>
              <a:rPr lang="en-US" sz="2800" i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Neurol</a:t>
            </a:r>
            <a:r>
              <a:rPr lang="en-US" sz="2800" i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2017;24:154-60</a:t>
            </a:r>
            <a:endParaRPr lang="en-US" sz="2800" i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3600" dirty="0" smtClean="0"/>
              <a:t>Non-</a:t>
            </a:r>
            <a:r>
              <a:rPr lang="en-US" sz="3600" dirty="0" err="1" smtClean="0"/>
              <a:t>ceruloplasmin</a:t>
            </a:r>
            <a:r>
              <a:rPr lang="en-US" sz="3600" dirty="0" smtClean="0"/>
              <a:t> bound copper (NCBC)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2743200"/>
          </a:xfrm>
          <a:solidFill>
            <a:srgbClr val="FFFF99"/>
          </a:solidFill>
        </p:spPr>
        <p:txBody>
          <a:bodyPr/>
          <a:lstStyle/>
          <a:p>
            <a:r>
              <a:rPr lang="en-US" sz="2400" dirty="0" smtClean="0">
                <a:latin typeface="Comic Sans MS" pitchFamily="66" charset="0"/>
              </a:rPr>
              <a:t>Fallacies</a:t>
            </a:r>
          </a:p>
          <a:p>
            <a:r>
              <a:rPr lang="en-US" sz="2400" dirty="0" smtClean="0">
                <a:latin typeface="Comic Sans MS" pitchFamily="66" charset="0"/>
              </a:rPr>
              <a:t>Negative values occasionally</a:t>
            </a:r>
          </a:p>
          <a:p>
            <a:r>
              <a:rPr lang="en-US" sz="2400" dirty="0" smtClean="0">
                <a:latin typeface="Comic Sans MS" pitchFamily="66" charset="0"/>
              </a:rPr>
              <a:t>Pitfalls: methodology in measurement of </a:t>
            </a:r>
            <a:r>
              <a:rPr lang="en-US" sz="2400" dirty="0" err="1" smtClean="0">
                <a:latin typeface="Comic Sans MS" pitchFamily="66" charset="0"/>
              </a:rPr>
              <a:t>ceruloplasmin</a:t>
            </a:r>
            <a:endParaRPr lang="en-US" sz="2400" dirty="0" smtClean="0">
              <a:latin typeface="Comic Sans MS" pitchFamily="66" charset="0"/>
            </a:endParaRPr>
          </a:p>
          <a:p>
            <a:r>
              <a:rPr lang="en-US" sz="2400" dirty="0" smtClean="0">
                <a:latin typeface="Comic Sans MS" pitchFamily="66" charset="0"/>
              </a:rPr>
              <a:t>Not a true reflection of toxic copper in body</a:t>
            </a:r>
          </a:p>
          <a:p>
            <a:r>
              <a:rPr lang="en-US" sz="2400" dirty="0" smtClean="0">
                <a:latin typeface="Comic Sans MS" pitchFamily="66" charset="0"/>
              </a:rPr>
              <a:t>NCBC does not correlate well </a:t>
            </a:r>
            <a:r>
              <a:rPr lang="en-US" sz="2400" dirty="0" err="1" smtClean="0">
                <a:latin typeface="Comic Sans MS" pitchFamily="66" charset="0"/>
              </a:rPr>
              <a:t>extrahepatic</a:t>
            </a:r>
            <a:r>
              <a:rPr lang="en-US" sz="2400" dirty="0" smtClean="0">
                <a:latin typeface="Comic Sans MS" pitchFamily="66" charset="0"/>
              </a:rPr>
              <a:t> copper toxicities</a:t>
            </a:r>
          </a:p>
          <a:p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685800" y="4191000"/>
            <a:ext cx="7543800" cy="24384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 Narrow" pitchFamily="34" charset="0"/>
              </a:rPr>
              <a:t>2009: Concept of </a:t>
            </a:r>
            <a:r>
              <a:rPr lang="en-US" sz="2400" b="1" dirty="0" err="1" smtClean="0">
                <a:solidFill>
                  <a:srgbClr val="FFFF00"/>
                </a:solidFill>
                <a:latin typeface="Arial Narrow" pitchFamily="34" charset="0"/>
              </a:rPr>
              <a:t>exchangable</a:t>
            </a:r>
            <a:r>
              <a:rPr lang="en-US" sz="2400" b="1" dirty="0" smtClean="0">
                <a:solidFill>
                  <a:srgbClr val="FFFF00"/>
                </a:solidFill>
                <a:latin typeface="Arial Narrow" pitchFamily="34" charset="0"/>
              </a:rPr>
              <a:t> copper (</a:t>
            </a:r>
            <a:r>
              <a:rPr lang="en-US" sz="2400" b="1" dirty="0" err="1" smtClean="0">
                <a:solidFill>
                  <a:srgbClr val="FFFF00"/>
                </a:solidFill>
                <a:latin typeface="Arial Narrow" pitchFamily="34" charset="0"/>
              </a:rPr>
              <a:t>CuEXC</a:t>
            </a:r>
            <a:r>
              <a:rPr lang="en-US" sz="2400" b="1" dirty="0" smtClean="0">
                <a:solidFill>
                  <a:srgbClr val="FFFF00"/>
                </a:solidFill>
                <a:latin typeface="Arial Narrow" pitchFamily="34" charset="0"/>
              </a:rPr>
              <a:t>) proposed </a:t>
            </a:r>
            <a:r>
              <a:rPr lang="en-US" sz="2400" i="1" dirty="0" smtClean="0">
                <a:latin typeface="Arial Narrow" pitchFamily="34" charset="0"/>
              </a:rPr>
              <a:t>(</a:t>
            </a:r>
            <a:r>
              <a:rPr lang="en-US" sz="2400" i="1" dirty="0" err="1" smtClean="0">
                <a:latin typeface="Arial Narrow" pitchFamily="34" charset="0"/>
              </a:rPr>
              <a:t>Balkhi</a:t>
            </a:r>
            <a:r>
              <a:rPr lang="en-US" sz="2400" i="1" dirty="0" smtClean="0">
                <a:latin typeface="Arial Narrow" pitchFamily="34" charset="0"/>
              </a:rPr>
              <a:t>, Anal </a:t>
            </a:r>
            <a:r>
              <a:rPr lang="en-US" sz="2400" i="1" dirty="0" err="1" smtClean="0">
                <a:latin typeface="Arial Narrow" pitchFamily="34" charset="0"/>
              </a:rPr>
              <a:t>Bioanal</a:t>
            </a:r>
            <a:r>
              <a:rPr lang="en-US" sz="2400" i="1" dirty="0" smtClean="0">
                <a:latin typeface="Arial Narrow" pitchFamily="34" charset="0"/>
              </a:rPr>
              <a:t> </a:t>
            </a:r>
            <a:r>
              <a:rPr lang="en-US" sz="2400" i="1" dirty="0" err="1" smtClean="0">
                <a:latin typeface="Arial Narrow" pitchFamily="34" charset="0"/>
              </a:rPr>
              <a:t>Chem</a:t>
            </a:r>
            <a:r>
              <a:rPr lang="en-US" sz="2400" i="1" dirty="0" smtClean="0">
                <a:latin typeface="Arial Narrow" pitchFamily="34" charset="0"/>
              </a:rPr>
              <a:t> 2009)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 Narrow" pitchFamily="34" charset="0"/>
              </a:rPr>
              <a:t> labile fraction of copper </a:t>
            </a:r>
            <a:r>
              <a:rPr lang="en-US" sz="2400" dirty="0" err="1" smtClean="0">
                <a:latin typeface="Arial Narrow" pitchFamily="34" charset="0"/>
              </a:rPr>
              <a:t>complexed</a:t>
            </a:r>
            <a:r>
              <a:rPr lang="en-US" sz="2400" dirty="0" smtClean="0">
                <a:latin typeface="Arial Narrow" pitchFamily="34" charset="0"/>
              </a:rPr>
              <a:t> to albumin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 Narrow" pitchFamily="34" charset="0"/>
              </a:rPr>
              <a:t> easily exchanged in the presence of high-copper-affinity </a:t>
            </a:r>
          </a:p>
          <a:p>
            <a:r>
              <a:rPr lang="en-US" sz="2400" dirty="0" smtClean="0">
                <a:latin typeface="Arial Narrow" pitchFamily="34" charset="0"/>
              </a:rPr>
              <a:t>    chelating agents </a:t>
            </a:r>
            <a:r>
              <a:rPr lang="en-US" sz="2400" dirty="0" err="1" smtClean="0">
                <a:latin typeface="Arial Narrow" pitchFamily="34" charset="0"/>
              </a:rPr>
              <a:t>eg</a:t>
            </a:r>
            <a:r>
              <a:rPr lang="en-US" sz="2400" dirty="0" smtClean="0">
                <a:latin typeface="Arial Narrow" pitchFamily="34" charset="0"/>
              </a:rPr>
              <a:t>: EDTA</a:t>
            </a:r>
          </a:p>
          <a:p>
            <a:r>
              <a:rPr lang="en-US" sz="2400" dirty="0" smtClean="0">
                <a:latin typeface="Arial Narrow" pitchFamily="34" charset="0"/>
              </a:rPr>
              <a:t>Ultra filtration process for estimation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178" y="76200"/>
            <a:ext cx="7544022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b="29768"/>
          <a:stretch>
            <a:fillRect/>
          </a:stretch>
        </p:blipFill>
        <p:spPr bwMode="auto">
          <a:xfrm>
            <a:off x="1828800" y="6172200"/>
            <a:ext cx="54864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lum bright="-30000" contrast="40000"/>
          </a:blip>
          <a:srcRect l="3704" t="7407" r="4115"/>
          <a:stretch>
            <a:fillRect/>
          </a:stretch>
        </p:blipFill>
        <p:spPr bwMode="auto">
          <a:xfrm>
            <a:off x="304800" y="1600200"/>
            <a:ext cx="8558784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bright="-30000" contrast="30000"/>
          </a:blip>
          <a:srcRect r="2364"/>
          <a:stretch>
            <a:fillRect/>
          </a:stretch>
        </p:blipFill>
        <p:spPr bwMode="auto">
          <a:xfrm>
            <a:off x="228600" y="533400"/>
            <a:ext cx="4267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5">
                <a:lumMod val="40000"/>
                <a:lumOff val="60000"/>
                <a:tint val="45000"/>
                <a:satMod val="400000"/>
              </a:schemeClr>
            </a:duotone>
            <a:lum bright="-30000" contrast="40000"/>
          </a:blip>
          <a:srcRect/>
          <a:stretch>
            <a:fillRect/>
          </a:stretch>
        </p:blipFill>
        <p:spPr bwMode="auto">
          <a:xfrm>
            <a:off x="4495800" y="533400"/>
            <a:ext cx="4466063" cy="396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304800" y="4724400"/>
            <a:ext cx="8610600" cy="1938992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r>
              <a:rPr lang="en-US" sz="2400" dirty="0" err="1" smtClean="0">
                <a:latin typeface="Comic Sans MS" pitchFamily="66" charset="0"/>
              </a:rPr>
              <a:t>CuEXC</a:t>
            </a:r>
            <a:r>
              <a:rPr lang="en-US" sz="2400" dirty="0" smtClean="0">
                <a:latin typeface="Comic Sans MS" pitchFamily="66" charset="0"/>
              </a:rPr>
              <a:t> correlated with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Unified Wilson Disease Rating Score (r = 0.45, P = 0.016)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</a:t>
            </a:r>
            <a:r>
              <a:rPr lang="en-US" sz="2400" dirty="0" err="1" smtClean="0">
                <a:latin typeface="Comic Sans MS" pitchFamily="66" charset="0"/>
              </a:rPr>
              <a:t>Kayser</a:t>
            </a:r>
            <a:r>
              <a:rPr lang="en-US" sz="2400" dirty="0" smtClean="0">
                <a:latin typeface="Comic Sans MS" pitchFamily="66" charset="0"/>
              </a:rPr>
              <a:t> Fleischer ring score (r = 0.46, P = 0.014) 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Brain MRI score (r = 0.38, P = 0.048)</a:t>
            </a:r>
          </a:p>
          <a:p>
            <a:r>
              <a:rPr lang="en-US" sz="2400" dirty="0" smtClean="0">
                <a:latin typeface="Comic Sans MS" pitchFamily="66" charset="0"/>
              </a:rPr>
              <a:t>No correlation with the liver functions</a:t>
            </a:r>
            <a:endParaRPr lang="en-US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524000"/>
            <a:ext cx="8229600" cy="4616648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omic Sans MS" pitchFamily="66" charset="0"/>
              </a:rPr>
              <a:t> Exchangeable copper value &gt;2.08 </a:t>
            </a:r>
            <a:r>
              <a:rPr lang="en-US" sz="2800" dirty="0" err="1" smtClean="0">
                <a:latin typeface="Comic Sans MS" pitchFamily="66" charset="0"/>
              </a:rPr>
              <a:t>μmol</a:t>
            </a:r>
            <a:r>
              <a:rPr lang="en-US" sz="2800" dirty="0" smtClean="0">
                <a:latin typeface="Comic Sans MS" pitchFamily="66" charset="0"/>
              </a:rPr>
              <a:t>/l is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   indicative of the severity of the extra-   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   hepatic involvement in WD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 smtClean="0">
                <a:latin typeface="Comic Sans MS" pitchFamily="66" charset="0"/>
              </a:rPr>
              <a:t>  In the case of purely hepatic presentation,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    atypical or mild neurological signs, it should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    encourage physicians to search for lesions in 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    the brain and eyes.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533400"/>
            <a:ext cx="872258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228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5455"/>
          <a:stretch/>
        </p:blipFill>
        <p:spPr>
          <a:xfrm>
            <a:off x="152399" y="304800"/>
            <a:ext cx="873406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167"/>
          <a:stretch/>
        </p:blipFill>
        <p:spPr>
          <a:xfrm>
            <a:off x="304799" y="457200"/>
            <a:ext cx="8437319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18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81000"/>
            <a:ext cx="72000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43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smtClean="0"/>
              <a:t>Thank you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9044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 smtClean="0"/>
              <a:t>Baseline profile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7500" r="51244"/>
          <a:stretch>
            <a:fillRect/>
          </a:stretch>
        </p:blipFill>
        <p:spPr bwMode="auto">
          <a:xfrm>
            <a:off x="3048000" y="4113417"/>
            <a:ext cx="137160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r="76250"/>
          <a:stretch>
            <a:fillRect/>
          </a:stretch>
        </p:blipFill>
        <p:spPr bwMode="auto">
          <a:xfrm>
            <a:off x="152400" y="4113417"/>
            <a:ext cx="2895600" cy="2363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53333" r="34388"/>
          <a:stretch>
            <a:fillRect/>
          </a:stretch>
        </p:blipFill>
        <p:spPr bwMode="auto">
          <a:xfrm>
            <a:off x="4419600" y="4113417"/>
            <a:ext cx="1447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85000" r="1667"/>
          <a:stretch>
            <a:fillRect/>
          </a:stretch>
        </p:blipFill>
        <p:spPr bwMode="auto">
          <a:xfrm>
            <a:off x="7214551" y="4113417"/>
            <a:ext cx="162464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 l="70000" r="18333"/>
          <a:stretch>
            <a:fillRect/>
          </a:stretch>
        </p:blipFill>
        <p:spPr bwMode="auto">
          <a:xfrm>
            <a:off x="5842953" y="4113417"/>
            <a:ext cx="1419733" cy="2359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228600" y="1143000"/>
            <a:ext cx="8686800" cy="1569660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Fulminant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 liver failure &lt; 2 weeks of symptoms; asymptomatic earlier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Sub-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fulminant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 liver failure 2-12 weeks of symptoms; asymptomatic earlier</a:t>
            </a:r>
          </a:p>
          <a:p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CLD: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unresponsive to medical therapy (± neurological involvement)</a:t>
            </a:r>
          </a:p>
          <a:p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Neuro</a:t>
            </a: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: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 unresponsive to medical therapy  (without h/o liver failure)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2819400"/>
            <a:ext cx="65532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N=121 patients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60% adults; 40% children</a:t>
            </a:r>
          </a:p>
          <a:p>
            <a:pPr algn="ctr"/>
            <a:r>
              <a:rPr lang="en-US" sz="2400" dirty="0" smtClean="0">
                <a:latin typeface="Comic Sans MS" pitchFamily="66" charset="0"/>
              </a:rPr>
              <a:t>Median post-transplant f/u : 72 (1-23.5) mo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" y="6400800"/>
            <a:ext cx="85344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MELD                                       29 (6-40)           40 (20-50)        19 (6-34)            10 (7-11)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r="9722"/>
          <a:stretch>
            <a:fillRect/>
          </a:stretch>
        </p:blipFill>
        <p:spPr bwMode="auto">
          <a:xfrm>
            <a:off x="76200" y="228600"/>
            <a:ext cx="4711257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lum bright="-30000" contrast="40000"/>
          </a:blip>
          <a:srcRect l="10214" r="2158"/>
          <a:stretch>
            <a:fillRect/>
          </a:stretch>
        </p:blipFill>
        <p:spPr bwMode="auto">
          <a:xfrm>
            <a:off x="76200" y="3047999"/>
            <a:ext cx="4563534" cy="3733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152400" y="304800"/>
            <a:ext cx="1905000" cy="2514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29000" y="685800"/>
            <a:ext cx="1447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33600" y="3200400"/>
            <a:ext cx="2514600" cy="83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181600" y="533400"/>
            <a:ext cx="3657600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80% of FHF-SFHF had hemolytic anemia</a:t>
            </a:r>
          </a:p>
          <a:p>
            <a:endParaRPr lang="en-US" sz="2400" dirty="0" smtClean="0">
              <a:latin typeface="Comic Sans MS" pitchFamily="66" charset="0"/>
            </a:endParaRPr>
          </a:p>
          <a:p>
            <a:pPr algn="ctr"/>
            <a:r>
              <a:rPr lang="en-US" sz="2400" dirty="0" smtClean="0">
                <a:latin typeface="Comic Sans MS" pitchFamily="66" charset="0"/>
              </a:rPr>
              <a:t>Median duration of </a:t>
            </a:r>
            <a:r>
              <a:rPr lang="en-US" sz="2400" dirty="0" err="1" smtClean="0">
                <a:latin typeface="Comic Sans MS" pitchFamily="66" charset="0"/>
              </a:rPr>
              <a:t>chelation</a:t>
            </a:r>
            <a:r>
              <a:rPr lang="en-US" sz="2400" dirty="0" smtClean="0">
                <a:latin typeface="Comic Sans MS" pitchFamily="66" charset="0"/>
              </a:rPr>
              <a:t> prior to LT: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FHF-SFHF: 18 days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CLD: 7 years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724400" y="4038600"/>
            <a:ext cx="3962400" cy="1447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perspectiveFront"/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Survival in CLD/F-SF: 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Comic Sans MS" pitchFamily="66" charset="0"/>
              </a:rPr>
              <a:t>80-90%</a:t>
            </a:r>
            <a:endParaRPr lang="en-US" sz="28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3">
                <a:lumMod val="40000"/>
                <a:lumOff val="60000"/>
                <a:tint val="45000"/>
                <a:satMod val="400000"/>
              </a:schemeClr>
            </a:duotone>
          </a:blip>
          <a:srcRect l="8974" t="12113" r="6695"/>
          <a:stretch>
            <a:fillRect/>
          </a:stretch>
        </p:blipFill>
        <p:spPr bwMode="auto">
          <a:xfrm>
            <a:off x="152400" y="228601"/>
            <a:ext cx="53291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52400" y="3144556"/>
            <a:ext cx="4267200" cy="363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ounded Rectangle 4"/>
          <p:cNvSpPr/>
          <p:nvPr/>
        </p:nvSpPr>
        <p:spPr>
          <a:xfrm>
            <a:off x="5715000" y="381000"/>
            <a:ext cx="3200400" cy="15240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Comic Sans MS" pitchFamily="66" charset="0"/>
              </a:rPr>
              <a:t>Patient Survival 5 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Adults: 90%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Children: 82%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371600" y="4419600"/>
            <a:ext cx="2362200" cy="129540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latin typeface="Comic Sans MS" pitchFamily="66" charset="0"/>
              </a:rPr>
              <a:t>Graft Survival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80% at 5 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70% at 20 y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276600"/>
            <a:ext cx="42672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perspectiveFront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99"/>
                </a:solidFill>
                <a:latin typeface="Comic Sans MS" pitchFamily="66" charset="0"/>
              </a:rPr>
              <a:t>Poorer survival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Males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Pre-transplant renal issues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Non-elective LT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Comic Sans MS" pitchFamily="66" charset="0"/>
              </a:rPr>
              <a:t> Neurological involvement</a:t>
            </a:r>
            <a:endParaRPr lang="en-US" sz="2400" dirty="0">
              <a:latin typeface="Comic Sans MS" pitchFamily="66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400800" y="2590800"/>
            <a:ext cx="1371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r="3527"/>
          <a:stretch>
            <a:fillRect/>
          </a:stretch>
        </p:blipFill>
        <p:spPr bwMode="auto">
          <a:xfrm>
            <a:off x="152400" y="762000"/>
            <a:ext cx="8915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4419600"/>
            <a:ext cx="5486400" cy="580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2621" b="3036"/>
          <a:stretch>
            <a:fillRect/>
          </a:stretch>
        </p:blipFill>
        <p:spPr bwMode="auto">
          <a:xfrm>
            <a:off x="76200" y="800100"/>
            <a:ext cx="58674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1389" r="1389"/>
          <a:stretch>
            <a:fillRect/>
          </a:stretch>
        </p:blipFill>
        <p:spPr bwMode="auto">
          <a:xfrm>
            <a:off x="76200" y="3733800"/>
            <a:ext cx="5883274" cy="2933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52600" y="838200"/>
            <a:ext cx="2057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Pre-transplant</a:t>
            </a: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38100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Post-transplant: 3 months</a:t>
            </a:r>
            <a:endParaRPr lang="en-US" sz="24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 flipH="1">
            <a:off x="6172200" y="1066800"/>
            <a:ext cx="2286000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US" sz="2400" dirty="0">
                <a:latin typeface="Arial Narrow" pitchFamily="34" charset="0"/>
              </a:rPr>
              <a:t>I</a:t>
            </a:r>
            <a:r>
              <a:rPr lang="en-US" sz="2400" dirty="0" smtClean="0">
                <a:latin typeface="Arial Narrow" pitchFamily="34" charset="0"/>
              </a:rPr>
              <a:t>ncreased </a:t>
            </a:r>
            <a:r>
              <a:rPr lang="en-US" sz="2400" dirty="0">
                <a:latin typeface="Arial Narrow" pitchFamily="34" charset="0"/>
              </a:rPr>
              <a:t>signal </a:t>
            </a:r>
            <a:endParaRPr lang="en-US" sz="2400" dirty="0" smtClean="0">
              <a:latin typeface="Arial Narrow" pitchFamily="34" charset="0"/>
            </a:endParaRPr>
          </a:p>
          <a:p>
            <a:r>
              <a:rPr lang="en-US" sz="2400" dirty="0" smtClean="0">
                <a:latin typeface="Arial Narrow" pitchFamily="34" charset="0"/>
              </a:rPr>
              <a:t>(</a:t>
            </a:r>
            <a:r>
              <a:rPr lang="en-US" sz="2400" dirty="0">
                <a:latin typeface="Arial Narrow" pitchFamily="34" charset="0"/>
              </a:rPr>
              <a:t>copper overload)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</a:rPr>
              <a:t>Supratentorial</a:t>
            </a:r>
            <a:endParaRPr lang="en-US" sz="2400" dirty="0" smtClean="0">
              <a:latin typeface="Arial Narrow" pitchFamily="34" charset="0"/>
            </a:endParaRPr>
          </a:p>
          <a:p>
            <a:r>
              <a:rPr lang="en-US" sz="2400" dirty="0">
                <a:latin typeface="Arial Narrow" pitchFamily="34" charset="0"/>
              </a:rPr>
              <a:t> </a:t>
            </a:r>
            <a:r>
              <a:rPr lang="en-US" sz="2400" dirty="0" smtClean="0">
                <a:latin typeface="Arial Narrow" pitchFamily="34" charset="0"/>
              </a:rPr>
              <a:t>(thalamus</a:t>
            </a:r>
            <a:r>
              <a:rPr lang="en-US" sz="2400" dirty="0">
                <a:latin typeface="Arial Narrow" pitchFamily="34" charset="0"/>
              </a:rPr>
              <a:t>) </a:t>
            </a:r>
            <a:endParaRPr lang="en-US" sz="2400" dirty="0" smtClean="0">
              <a:latin typeface="Arial Narrow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 err="1" smtClean="0">
                <a:latin typeface="Arial Narrow" pitchFamily="34" charset="0"/>
              </a:rPr>
              <a:t>subtentorial</a:t>
            </a:r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>
                <a:latin typeface="Arial Narrow" pitchFamily="34" charset="0"/>
              </a:rPr>
              <a:t>(</a:t>
            </a:r>
            <a:r>
              <a:rPr lang="en-US" sz="2400" dirty="0" err="1">
                <a:latin typeface="Arial Narrow" pitchFamily="34" charset="0"/>
              </a:rPr>
              <a:t>mesencephalon</a:t>
            </a:r>
            <a:r>
              <a:rPr lang="en-US" sz="2400" dirty="0" smtClean="0">
                <a:latin typeface="Arial Narrow" pitchFamily="34" charset="0"/>
              </a:rPr>
              <a:t>)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4419600"/>
            <a:ext cx="274320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scene3d>
            <a:camera prst="perspectiveFron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 Narrow" pitchFamily="34" charset="0"/>
              </a:rPr>
              <a:t>Reversal </a:t>
            </a:r>
            <a:r>
              <a:rPr lang="en-US" sz="2400" dirty="0" smtClean="0">
                <a:latin typeface="Arial Narrow" pitchFamily="34" charset="0"/>
              </a:rPr>
              <a:t>of</a:t>
            </a:r>
          </a:p>
          <a:p>
            <a:pPr algn="ctr"/>
            <a:r>
              <a:rPr lang="en-US" sz="2400" dirty="0" smtClean="0">
                <a:latin typeface="Arial Narrow" pitchFamily="34" charset="0"/>
              </a:rPr>
              <a:t> </a:t>
            </a:r>
            <a:r>
              <a:rPr lang="en-US" sz="2400" dirty="0">
                <a:latin typeface="Arial Narrow" pitchFamily="34" charset="0"/>
              </a:rPr>
              <a:t>basal ganglia and</a:t>
            </a:r>
          </a:p>
          <a:p>
            <a:pPr algn="ctr"/>
            <a:r>
              <a:rPr lang="en-US" sz="2400" dirty="0" err="1">
                <a:latin typeface="Arial Narrow" pitchFamily="34" charset="0"/>
              </a:rPr>
              <a:t>mesencephalon</a:t>
            </a:r>
            <a:r>
              <a:rPr lang="en-US" sz="2400" dirty="0">
                <a:latin typeface="Arial Narrow" pitchFamily="34" charset="0"/>
              </a:rPr>
              <a:t> signal </a:t>
            </a:r>
            <a:r>
              <a:rPr lang="en-US" sz="2400" dirty="0" err="1" smtClean="0">
                <a:latin typeface="Arial Narrow" pitchFamily="34" charset="0"/>
              </a:rPr>
              <a:t>hyperintensity</a:t>
            </a:r>
            <a:endParaRPr lang="en-US" sz="2400" dirty="0">
              <a:latin typeface="Arial Narrow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487362"/>
          </a:xfrm>
        </p:spPr>
        <p:txBody>
          <a:bodyPr>
            <a:noAutofit/>
          </a:bodyPr>
          <a:lstStyle/>
          <a:p>
            <a:r>
              <a:rPr lang="en-US" sz="2800" dirty="0" smtClean="0"/>
              <a:t>19 y boy with neurological symptoms for 10 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18160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dirty="0" smtClean="0">
                <a:latin typeface="Comic Sans MS" pitchFamily="66" charset="0"/>
              </a:rPr>
              <a:t>Post-transplant</a:t>
            </a:r>
          </a:p>
          <a:p>
            <a:pPr lvl="1">
              <a:buClr>
                <a:srgbClr val="FF0000"/>
              </a:buClr>
              <a:buSzPct val="60000"/>
              <a:buFont typeface="Wingdings" pitchFamily="2" charset="2"/>
              <a:buChar char="v"/>
            </a:pPr>
            <a:r>
              <a:rPr lang="en-US" sz="2400" dirty="0" smtClean="0">
                <a:latin typeface="Comic Sans MS" pitchFamily="66" charset="0"/>
              </a:rPr>
              <a:t> Inability to tolerate </a:t>
            </a:r>
            <a:r>
              <a:rPr lang="en-US" sz="2400" dirty="0" err="1" smtClean="0">
                <a:latin typeface="Comic Sans MS" pitchFamily="66" charset="0"/>
              </a:rPr>
              <a:t>tacrolimus</a:t>
            </a:r>
            <a:r>
              <a:rPr lang="en-US" sz="2400" dirty="0" smtClean="0">
                <a:latin typeface="Comic Sans MS" pitchFamily="66" charset="0"/>
              </a:rPr>
              <a:t> (anxiety) and  cyclosporine (worsening of mood)</a:t>
            </a:r>
          </a:p>
          <a:p>
            <a:pPr lvl="1">
              <a:buClr>
                <a:srgbClr val="FF0000"/>
              </a:buClr>
              <a:buSzPct val="60000"/>
              <a:buFont typeface="Wingdings" pitchFamily="2" charset="2"/>
              <a:buChar char="v"/>
            </a:pPr>
            <a:r>
              <a:rPr lang="en-US" sz="2400" dirty="0" smtClean="0">
                <a:latin typeface="Comic Sans MS" pitchFamily="66" charset="0"/>
              </a:rPr>
              <a:t> Replaced by </a:t>
            </a:r>
            <a:r>
              <a:rPr lang="en-US" sz="2400" dirty="0" err="1" smtClean="0">
                <a:latin typeface="Comic Sans MS" pitchFamily="66" charset="0"/>
              </a:rPr>
              <a:t>everolimus</a:t>
            </a:r>
            <a:r>
              <a:rPr lang="en-US" sz="2400" dirty="0" smtClean="0">
                <a:latin typeface="Comic Sans MS" pitchFamily="66" charset="0"/>
              </a:rPr>
              <a:t> + </a:t>
            </a:r>
            <a:r>
              <a:rPr lang="en-US" sz="2400" dirty="0" err="1" smtClean="0">
                <a:latin typeface="Comic Sans MS" pitchFamily="66" charset="0"/>
              </a:rPr>
              <a:t>mycophenolate</a:t>
            </a:r>
            <a:r>
              <a:rPr lang="en-US" sz="2400" dirty="0" smtClean="0">
                <a:latin typeface="Comic Sans MS" pitchFamily="66" charset="0"/>
              </a:rPr>
              <a:t> and responded </a:t>
            </a:r>
          </a:p>
          <a:p>
            <a:pPr lvl="1">
              <a:buClr>
                <a:srgbClr val="FF0000"/>
              </a:buClr>
              <a:buSzPct val="60000"/>
              <a:buNone/>
            </a:pPr>
            <a:endParaRPr lang="en-US" sz="2400" dirty="0" smtClean="0">
              <a:latin typeface="Comic Sans MS" pitchFamily="66" charset="0"/>
            </a:endParaRPr>
          </a:p>
          <a:p>
            <a:r>
              <a:rPr lang="en-US" sz="2800" dirty="0" smtClean="0">
                <a:latin typeface="Comic Sans MS" pitchFamily="66" charset="0"/>
              </a:rPr>
              <a:t>Considerable debate whether to perform LT </a:t>
            </a:r>
          </a:p>
          <a:p>
            <a:pPr>
              <a:buNone/>
            </a:pP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      in severe neurological disease</a:t>
            </a:r>
          </a:p>
          <a:p>
            <a:r>
              <a:rPr lang="en-US" sz="2800" dirty="0" smtClean="0">
                <a:latin typeface="Comic Sans MS" pitchFamily="66" charset="0"/>
              </a:rPr>
              <a:t>Ideal immunosuppressive regimen in such </a:t>
            </a:r>
          </a:p>
          <a:p>
            <a:pPr>
              <a:buNone/>
            </a:pP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</a:rPr>
              <a:t>      scenarios?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798</TotalTime>
  <Words>833</Words>
  <Application>Microsoft Office PowerPoint</Application>
  <PresentationFormat>On-screen Show (4:3)</PresentationFormat>
  <Paragraphs>169</Paragraphs>
  <Slides>37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Arial</vt:lpstr>
      <vt:lpstr>Arial Narrow</vt:lpstr>
      <vt:lpstr>Calibri</vt:lpstr>
      <vt:lpstr>Comic Sans MS</vt:lpstr>
      <vt:lpstr>Times New Roman</vt:lpstr>
      <vt:lpstr>Wingdings</vt:lpstr>
      <vt:lpstr>Office Theme</vt:lpstr>
      <vt:lpstr>PowerPoint Presentation</vt:lpstr>
      <vt:lpstr>Key publications on  Wilson disease in last 3 years</vt:lpstr>
      <vt:lpstr>PowerPoint Presentation</vt:lpstr>
      <vt:lpstr>Baseline profile</vt:lpstr>
      <vt:lpstr>PowerPoint Presentation</vt:lpstr>
      <vt:lpstr>PowerPoint Presentation</vt:lpstr>
      <vt:lpstr>PowerPoint Presentation</vt:lpstr>
      <vt:lpstr>19 y boy with neurological symptoms for 10 y</vt:lpstr>
      <vt:lpstr>Issues</vt:lpstr>
      <vt:lpstr>PowerPoint Presentation</vt:lpstr>
      <vt:lpstr>Adenoviral vector human ATP7B DNA</vt:lpstr>
      <vt:lpstr>Response</vt:lpstr>
      <vt:lpstr>PowerPoint Presentation</vt:lpstr>
      <vt:lpstr>PowerPoint Presentation</vt:lpstr>
      <vt:lpstr>Restoration of physiological copper excretion</vt:lpstr>
      <vt:lpstr>Conclusions</vt:lpstr>
      <vt:lpstr>PowerPoint Presentation</vt:lpstr>
      <vt:lpstr>Bridge to liver transplantation</vt:lpstr>
      <vt:lpstr>Oral presentation: EASL 2016</vt:lpstr>
      <vt:lpstr>N=6, neuro-hepatic WD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Non-ceruloplasmin bound copper (NCBC)</vt:lpstr>
      <vt:lpstr>Results</vt:lpstr>
      <vt:lpstr>PowerPoint Presentation</vt:lpstr>
      <vt:lpstr>Conclusions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om</dc:creator>
  <cp:lastModifiedBy>Kevin</cp:lastModifiedBy>
  <cp:revision>78</cp:revision>
  <dcterms:created xsi:type="dcterms:W3CDTF">2017-03-18T03:58:52Z</dcterms:created>
  <dcterms:modified xsi:type="dcterms:W3CDTF">2017-03-25T09:49:55Z</dcterms:modified>
</cp:coreProperties>
</file>