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0"/>
  </p:notesMasterIdLst>
  <p:sldIdLst>
    <p:sldId id="302" r:id="rId2"/>
    <p:sldId id="256" r:id="rId3"/>
    <p:sldId id="257" r:id="rId4"/>
    <p:sldId id="292" r:id="rId5"/>
    <p:sldId id="293" r:id="rId6"/>
    <p:sldId id="288" r:id="rId7"/>
    <p:sldId id="282" r:id="rId8"/>
    <p:sldId id="283" r:id="rId9"/>
    <p:sldId id="280" r:id="rId10"/>
    <p:sldId id="259" r:id="rId11"/>
    <p:sldId id="277" r:id="rId12"/>
    <p:sldId id="278" r:id="rId13"/>
    <p:sldId id="279" r:id="rId14"/>
    <p:sldId id="298" r:id="rId15"/>
    <p:sldId id="260" r:id="rId16"/>
    <p:sldId id="261" r:id="rId17"/>
    <p:sldId id="263" r:id="rId18"/>
    <p:sldId id="264" r:id="rId19"/>
    <p:sldId id="265" r:id="rId20"/>
    <p:sldId id="266" r:id="rId21"/>
    <p:sldId id="267" r:id="rId22"/>
    <p:sldId id="268" r:id="rId23"/>
    <p:sldId id="269" r:id="rId24"/>
    <p:sldId id="271" r:id="rId25"/>
    <p:sldId id="273" r:id="rId26"/>
    <p:sldId id="291" r:id="rId27"/>
    <p:sldId id="294" r:id="rId28"/>
    <p:sldId id="301" r:id="rId29"/>
    <p:sldId id="300" r:id="rId30"/>
    <p:sldId id="299" r:id="rId31"/>
    <p:sldId id="295" r:id="rId32"/>
    <p:sldId id="296" r:id="rId33"/>
    <p:sldId id="297" r:id="rId34"/>
    <p:sldId id="285" r:id="rId35"/>
    <p:sldId id="281" r:id="rId36"/>
    <p:sldId id="286" r:id="rId37"/>
    <p:sldId id="284"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36"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48D3B2-C6C8-8B4E-B155-0435C0EC9CF5}" type="datetimeFigureOut">
              <a:rPr lang="en-US" smtClean="0"/>
              <a:t>3/25/2017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BEEB09-ECA9-9043-ADCA-47A778E30091}" type="slidenum">
              <a:rPr lang="en-US" smtClean="0"/>
              <a:t>‹#›</a:t>
            </a:fld>
            <a:endParaRPr lang="en-US"/>
          </a:p>
        </p:txBody>
      </p:sp>
    </p:spTree>
    <p:extLst>
      <p:ext uri="{BB962C8B-B14F-4D97-AF65-F5344CB8AC3E}">
        <p14:creationId xmlns:p14="http://schemas.microsoft.com/office/powerpoint/2010/main" val="16803431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14805-4191-4B49-AAB1-C8F4ED1E4179}" type="slidenum">
              <a:rPr lang="en-US" smtClean="0"/>
              <a:pPr/>
              <a:t>1</a:t>
            </a:fld>
            <a:endParaRPr lang="en-US"/>
          </a:p>
        </p:txBody>
      </p:sp>
    </p:spTree>
    <p:extLst>
      <p:ext uri="{BB962C8B-B14F-4D97-AF65-F5344CB8AC3E}">
        <p14:creationId xmlns:p14="http://schemas.microsoft.com/office/powerpoint/2010/main" val="416105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Calibri" charset="0"/>
            </a:endParaRPr>
          </a:p>
        </p:txBody>
      </p:sp>
      <p:sp>
        <p:nvSpPr>
          <p:cNvPr id="6758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50397C5-8FC3-6B4C-BF8B-F02A2A58D783}" type="slidenum">
              <a:rPr lang="en-US" sz="1200">
                <a:latin typeface="Calibri" charset="0"/>
                <a:cs typeface="Arial" charset="0"/>
              </a:rPr>
              <a:pPr algn="r" eaLnBrk="1" hangingPunct="1"/>
              <a:t>38</a:t>
            </a:fld>
            <a:endParaRPr lang="en-US" sz="1200">
              <a:latin typeface="Calibri" charset="0"/>
              <a:cs typeface="Arial" charset="0"/>
            </a:endParaRPr>
          </a:p>
        </p:txBody>
      </p:sp>
    </p:spTree>
    <p:extLst>
      <p:ext uri="{BB962C8B-B14F-4D97-AF65-F5344CB8AC3E}">
        <p14:creationId xmlns:p14="http://schemas.microsoft.com/office/powerpoint/2010/main" val="127964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3/25/2017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3/25/2017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3/25/2017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3/25/2017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3/25/2017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3/25/2017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3/25/2017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3/25/2017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edscape.com/viewarticle/850908_3" TargetMode="External"/><Relationship Id="rId2" Type="http://schemas.openxmlformats.org/officeDocument/2006/relationships/hyperlink" Target="http://www.medscape.com/viewarticle/850908_2" TargetMode="External"/><Relationship Id="rId1" Type="http://schemas.openxmlformats.org/officeDocument/2006/relationships/slideLayout" Target="../slideLayouts/slideLayout2.xml"/><Relationship Id="rId5" Type="http://schemas.openxmlformats.org/officeDocument/2006/relationships/hyperlink" Target="http://www.medscape.com/viewarticle/850908_5" TargetMode="External"/><Relationship Id="rId4" Type="http://schemas.openxmlformats.org/officeDocument/2006/relationships/hyperlink" Target="http://www.medscape.com/viewarticle/850908_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info@extremeV.com" TargetMode="External"/><Relationship Id="rId2" Type="http://schemas.openxmlformats.org/officeDocument/2006/relationships/hyperlink" Target="http://www.extremev.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emf"/><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495800"/>
            <a:ext cx="8686800" cy="1981200"/>
          </a:xfrm>
        </p:spPr>
        <p:txBody>
          <a:bodyPr>
            <a:noAutofit/>
          </a:bodyPr>
          <a:lstStyle/>
          <a:p>
            <a:pPr algn="l"/>
            <a:endParaRPr lang="en-US" sz="2400" b="1" dirty="0" smtClean="0">
              <a:solidFill>
                <a:schemeClr val="accent2">
                  <a:lumMod val="50000"/>
                </a:schemeClr>
              </a:solidFill>
              <a:latin typeface="Comic Sans MS" pitchFamily="66" charset="0"/>
            </a:endParaRPr>
          </a:p>
          <a:p>
            <a:pPr algn="l"/>
            <a:r>
              <a:rPr lang="en-US" sz="2400" b="1" dirty="0">
                <a:solidFill>
                  <a:srgbClr val="C00000"/>
                </a:solidFill>
                <a:latin typeface="Comic Sans MS" pitchFamily="66" charset="0"/>
              </a:rPr>
              <a:t>Chairpersons: </a:t>
            </a:r>
            <a:r>
              <a:rPr lang="en-US" sz="2400" b="1" dirty="0">
                <a:solidFill>
                  <a:schemeClr val="tx1"/>
                </a:solidFill>
                <a:latin typeface="Comic Sans MS" pitchFamily="66" charset="0"/>
              </a:rPr>
              <a:t>Aabha Nagral, </a:t>
            </a:r>
            <a:r>
              <a:rPr lang="en-US" sz="2400" b="1" dirty="0" err="1">
                <a:solidFill>
                  <a:schemeClr val="tx1"/>
                </a:solidFill>
                <a:latin typeface="Comic Sans MS" pitchFamily="66" charset="0"/>
              </a:rPr>
              <a:t>Prashanth</a:t>
            </a:r>
            <a:r>
              <a:rPr lang="en-US" sz="2400" b="1" dirty="0">
                <a:solidFill>
                  <a:schemeClr val="tx1"/>
                </a:solidFill>
                <a:latin typeface="Comic Sans MS" pitchFamily="66" charset="0"/>
              </a:rPr>
              <a:t> LK,SK </a:t>
            </a:r>
            <a:r>
              <a:rPr lang="en-US" sz="2400" b="1" dirty="0" err="1">
                <a:solidFill>
                  <a:schemeClr val="tx1"/>
                </a:solidFill>
                <a:latin typeface="Comic Sans MS" pitchFamily="66" charset="0"/>
              </a:rPr>
              <a:t>Yachha</a:t>
            </a:r>
            <a:endParaRPr lang="en-IN" sz="2400" b="1" dirty="0">
              <a:solidFill>
                <a:schemeClr val="tx1"/>
              </a:solidFill>
              <a:latin typeface="Comic Sans MS" pitchFamily="66" charset="0"/>
            </a:endParaRPr>
          </a:p>
          <a:p>
            <a:pPr algn="l"/>
            <a:r>
              <a:rPr lang="en-US" sz="2400" b="1" dirty="0" smtClean="0">
                <a:solidFill>
                  <a:srgbClr val="C00000"/>
                </a:solidFill>
                <a:latin typeface="Comic Sans MS" pitchFamily="66" charset="0"/>
              </a:rPr>
              <a:t>Talk:  </a:t>
            </a:r>
            <a:r>
              <a:rPr lang="en-US" sz="2400" b="1" dirty="0" smtClean="0">
                <a:solidFill>
                  <a:schemeClr val="tx1"/>
                </a:solidFill>
                <a:latin typeface="Comic Sans MS" pitchFamily="66" charset="0"/>
              </a:rPr>
              <a:t>Vinay </a:t>
            </a:r>
            <a:r>
              <a:rPr lang="en-US" sz="2400" b="1" dirty="0" err="1" smtClean="0">
                <a:solidFill>
                  <a:schemeClr val="tx1"/>
                </a:solidFill>
                <a:latin typeface="Comic Sans MS" pitchFamily="66" charset="0"/>
              </a:rPr>
              <a:t>Goyal</a:t>
            </a:r>
            <a:r>
              <a:rPr lang="en-US" sz="2400" b="1" dirty="0" smtClean="0">
                <a:solidFill>
                  <a:schemeClr val="tx1"/>
                </a:solidFill>
                <a:latin typeface="Comic Sans MS" pitchFamily="66" charset="0"/>
              </a:rPr>
              <a:t>  </a:t>
            </a:r>
            <a:endParaRPr lang="en-IN" sz="2400" b="1" dirty="0" smtClean="0">
              <a:solidFill>
                <a:schemeClr val="tx1"/>
              </a:solidFill>
              <a:latin typeface="Comic Sans MS" pitchFamily="66" charset="0"/>
            </a:endParaRPr>
          </a:p>
          <a:p>
            <a:pPr algn="l"/>
            <a:r>
              <a:rPr lang="en-US" sz="2400" b="1" dirty="0" smtClean="0">
                <a:solidFill>
                  <a:schemeClr val="tx1"/>
                </a:solidFill>
                <a:latin typeface="Comic Sans MS" pitchFamily="66" charset="0"/>
              </a:rPr>
              <a:t> </a:t>
            </a:r>
            <a:endParaRPr lang="en-IN" sz="2400" b="1" dirty="0" smtClean="0">
              <a:solidFill>
                <a:schemeClr val="tx1"/>
              </a:solidFill>
              <a:latin typeface="Comic Sans MS" pitchFamily="66" charset="0"/>
            </a:endParaRPr>
          </a:p>
          <a:p>
            <a:pPr algn="l"/>
            <a:endParaRPr lang="en-IN" sz="2400" b="1" dirty="0" smtClean="0">
              <a:solidFill>
                <a:schemeClr val="tx1"/>
              </a:solidFill>
              <a:latin typeface="Comic Sans MS" pitchFamily="66" charset="0"/>
            </a:endParaRPr>
          </a:p>
          <a:p>
            <a:pPr algn="l"/>
            <a:r>
              <a:rPr lang="en-US" sz="2400" b="1" dirty="0" smtClean="0">
                <a:solidFill>
                  <a:schemeClr val="tx1"/>
                </a:solidFill>
                <a:latin typeface="Comic Sans MS" pitchFamily="66" charset="0"/>
              </a:rPr>
              <a:t>  </a:t>
            </a:r>
            <a:endParaRPr lang="en-IN" sz="2400" b="1" dirty="0" smtClean="0">
              <a:solidFill>
                <a:schemeClr val="tx1"/>
              </a:solidFill>
              <a:latin typeface="Comic Sans MS" pitchFamily="66" charset="0"/>
            </a:endParaRPr>
          </a:p>
          <a:p>
            <a:pPr algn="l"/>
            <a:endParaRPr lang="en-IN" sz="2400" b="1" dirty="0" smtClean="0">
              <a:solidFill>
                <a:schemeClr val="tx1"/>
              </a:solidFill>
              <a:latin typeface="Comic Sans MS" pitchFamily="66" charset="0"/>
            </a:endParaRPr>
          </a:p>
          <a:p>
            <a:pPr algn="l"/>
            <a:endParaRPr lang="en-IN" sz="2400" b="1" dirty="0" smtClean="0">
              <a:solidFill>
                <a:schemeClr val="tx1"/>
              </a:solidFill>
              <a:latin typeface="Comic Sans MS" pitchFamily="66" charset="0"/>
            </a:endParaRPr>
          </a:p>
          <a:p>
            <a:pPr algn="l"/>
            <a:endParaRPr lang="en-IN" sz="2400" b="1" dirty="0" smtClean="0">
              <a:solidFill>
                <a:schemeClr val="tx1"/>
              </a:solidFill>
              <a:latin typeface="Comic Sans MS" pitchFamily="66" charset="0"/>
            </a:endParaRPr>
          </a:p>
        </p:txBody>
      </p:sp>
      <p:sp>
        <p:nvSpPr>
          <p:cNvPr id="10" name="Rounded Rectangle 9"/>
          <p:cNvSpPr/>
          <p:nvPr/>
        </p:nvSpPr>
        <p:spPr>
          <a:xfrm>
            <a:off x="428596" y="2132856"/>
            <a:ext cx="8486804" cy="1656184"/>
          </a:xfrm>
          <a:prstGeom prst="roundRect">
            <a:avLst/>
          </a:prstGeom>
          <a:solidFill>
            <a:srgbClr val="8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1026" name="Rectangle 2"/>
          <p:cNvSpPr>
            <a:spLocks noChangeArrowheads="1"/>
          </p:cNvSpPr>
          <p:nvPr/>
        </p:nvSpPr>
        <p:spPr bwMode="auto">
          <a:xfrm>
            <a:off x="428596" y="2455973"/>
            <a:ext cx="823264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IN" sz="3200" b="1" dirty="0" smtClean="0">
                <a:solidFill>
                  <a:schemeClr val="bg1"/>
                </a:solidFill>
                <a:latin typeface="Comic Sans MS" pitchFamily="66" charset="0"/>
              </a:rPr>
              <a:t>When does one use Zinc alone?</a:t>
            </a:r>
          </a:p>
          <a:p>
            <a:pPr algn="ctr" fontAlgn="base">
              <a:spcBef>
                <a:spcPct val="0"/>
              </a:spcBef>
              <a:spcAft>
                <a:spcPct val="0"/>
              </a:spcAft>
            </a:pPr>
            <a:endParaRPr lang="en-IN" sz="3200" b="1" dirty="0" smtClean="0">
              <a:solidFill>
                <a:schemeClr val="bg1"/>
              </a:solidFill>
              <a:latin typeface="Comic Sans MS" pitchFamily="66" charset="0"/>
            </a:endParaRPr>
          </a:p>
          <a:p>
            <a:pPr fontAlgn="base">
              <a:spcBef>
                <a:spcPct val="0"/>
              </a:spcBef>
              <a:spcAft>
                <a:spcPct val="0"/>
              </a:spcAft>
            </a:pPr>
            <a:endParaRPr lang="en-IN" sz="3200" b="1" dirty="0" smtClean="0">
              <a:solidFill>
                <a:schemeClr val="bg1"/>
              </a:solidFill>
              <a:latin typeface="Comic Sans MS" pitchFamily="66" charset="0"/>
            </a:endParaRPr>
          </a:p>
          <a:p>
            <a:pPr fontAlgn="base">
              <a:spcBef>
                <a:spcPct val="0"/>
              </a:spcBef>
              <a:spcAft>
                <a:spcPct val="0"/>
              </a:spcAft>
            </a:pPr>
            <a:endParaRPr lang="en-IN" sz="3200" b="1" dirty="0" smtClean="0">
              <a:solidFill>
                <a:schemeClr val="bg1"/>
              </a:solidFill>
              <a:latin typeface="Comic Sans MS" pitchFamily="66" charset="0"/>
            </a:endParaRPr>
          </a:p>
          <a:p>
            <a:pPr fontAlgn="base">
              <a:spcBef>
                <a:spcPct val="0"/>
              </a:spcBef>
              <a:spcAft>
                <a:spcPct val="0"/>
              </a:spcAft>
            </a:pPr>
            <a:endParaRPr lang="en-IN" sz="3200" b="1" dirty="0" smtClean="0">
              <a:solidFill>
                <a:schemeClr val="bg1"/>
              </a:solidFill>
              <a:latin typeface="Comic Sans MS" pitchFamily="66" charset="0"/>
            </a:endParaRPr>
          </a:p>
          <a:p>
            <a:pPr fontAlgn="base">
              <a:spcBef>
                <a:spcPct val="0"/>
              </a:spcBef>
              <a:spcAft>
                <a:spcPct val="0"/>
              </a:spcAft>
            </a:pPr>
            <a:endParaRPr kumimoji="0" lang="en-US" sz="3200" b="1" i="0" u="none" strike="noStrike" cap="none" normalizeH="0" baseline="0" dirty="0" smtClean="0">
              <a:ln>
                <a:noFill/>
              </a:ln>
              <a:solidFill>
                <a:schemeClr val="bg1"/>
              </a:solidFill>
              <a:effectLst/>
              <a:latin typeface="Comic Sans MS" pitchFamily="66" charset="0"/>
              <a:ea typeface="Times New Roman" pitchFamily="18" charset="0"/>
              <a:cs typeface="Times New Roman" pitchFamily="18" charset="0"/>
            </a:endParaRPr>
          </a:p>
        </p:txBody>
      </p:sp>
      <p:pic>
        <p:nvPicPr>
          <p:cNvPr id="9" name="Picture 8"/>
          <p:cNvPicPr>
            <a:picLocks noChangeAspect="1"/>
          </p:cNvPicPr>
          <p:nvPr/>
        </p:nvPicPr>
        <p:blipFill>
          <a:blip r:embed="rId3"/>
          <a:stretch>
            <a:fillRect/>
          </a:stretch>
        </p:blipFill>
        <p:spPr>
          <a:xfrm>
            <a:off x="3165541" y="183152"/>
            <a:ext cx="1177859" cy="1264648"/>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4005" y="228599"/>
            <a:ext cx="1102995" cy="1066801"/>
          </a:xfrm>
          <a:prstGeom prst="rect">
            <a:avLst/>
          </a:prstGeom>
          <a:noFill/>
          <a:ln>
            <a:noFill/>
          </a:ln>
        </p:spPr>
      </p:pic>
      <p:pic>
        <p:nvPicPr>
          <p:cNvPr id="12" name="Picture 11"/>
          <p:cNvPicPr>
            <a:picLocks noChangeAspect="1"/>
          </p:cNvPicPr>
          <p:nvPr/>
        </p:nvPicPr>
        <p:blipFill>
          <a:blip r:embed="rId5"/>
          <a:stretch>
            <a:fillRect/>
          </a:stretch>
        </p:blipFill>
        <p:spPr>
          <a:xfrm>
            <a:off x="348790" y="228600"/>
            <a:ext cx="2318210" cy="971656"/>
          </a:xfrm>
          <a:prstGeom prst="rect">
            <a:avLst/>
          </a:prstGeom>
        </p:spPr>
      </p:pic>
      <p:pic>
        <p:nvPicPr>
          <p:cNvPr id="13" name="Picture 12"/>
          <p:cNvPicPr>
            <a:picLocks noChangeAspect="1"/>
          </p:cNvPicPr>
          <p:nvPr/>
        </p:nvPicPr>
        <p:blipFill>
          <a:blip r:embed="rId6"/>
          <a:stretch>
            <a:fillRect/>
          </a:stretch>
        </p:blipFill>
        <p:spPr>
          <a:xfrm>
            <a:off x="7724212" y="187035"/>
            <a:ext cx="851868" cy="1184565"/>
          </a:xfrm>
          <a:prstGeom prst="rect">
            <a:avLst/>
          </a:prstGeom>
        </p:spPr>
      </p:pic>
    </p:spTree>
    <p:extLst>
      <p:ext uri="{BB962C8B-B14F-4D97-AF65-F5344CB8AC3E}">
        <p14:creationId xmlns:p14="http://schemas.microsoft.com/office/powerpoint/2010/main" val="4294233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62000"/>
          </a:xfrm>
        </p:spPr>
        <p:txBody>
          <a:bodyPr>
            <a:normAutofit/>
          </a:bodyPr>
          <a:lstStyle/>
          <a:p>
            <a:r>
              <a:rPr lang="en-US" dirty="0" smtClean="0"/>
              <a:t>Zinc with </a:t>
            </a:r>
            <a:r>
              <a:rPr lang="en-US" dirty="0" err="1" smtClean="0"/>
              <a:t>Penicillamine</a:t>
            </a:r>
            <a:endParaRPr lang="en-US" dirty="0"/>
          </a:p>
        </p:txBody>
      </p:sp>
      <p:sp>
        <p:nvSpPr>
          <p:cNvPr id="3" name="Content Placeholder 2"/>
          <p:cNvSpPr>
            <a:spLocks noGrp="1"/>
          </p:cNvSpPr>
          <p:nvPr>
            <p:ph idx="1"/>
          </p:nvPr>
        </p:nvSpPr>
        <p:spPr>
          <a:xfrm>
            <a:off x="762000" y="3048000"/>
            <a:ext cx="8171688" cy="4114800"/>
          </a:xfrm>
        </p:spPr>
        <p:txBody>
          <a:bodyPr>
            <a:noAutofit/>
          </a:bodyPr>
          <a:lstStyle/>
          <a:p>
            <a:r>
              <a:rPr lang="en-US" sz="2000" dirty="0" smtClean="0"/>
              <a:t>17 study, 1056 patients </a:t>
            </a:r>
          </a:p>
          <a:p>
            <a:r>
              <a:rPr lang="en-US" sz="2000" dirty="0" smtClean="0"/>
              <a:t>data on effectiveness, adverse effects, and mortality. </a:t>
            </a:r>
          </a:p>
          <a:p>
            <a:r>
              <a:rPr lang="en-US" sz="2000" dirty="0" smtClean="0"/>
              <a:t>Pooled analysis indicate that </a:t>
            </a:r>
            <a:r>
              <a:rPr lang="en-US" sz="2000" b="1" dirty="0" smtClean="0"/>
              <a:t>combination therapies for hepatic patients were significantly less effective than the same therapies for neurological manifestations </a:t>
            </a:r>
            <a:r>
              <a:rPr lang="en-US" sz="2000" dirty="0" smtClean="0"/>
              <a:t>(47.1 vs. 78.6 %; pooled relative risk ratio (RR): 0.63, 95 % confidence interval CI 0.43–0.94; p = 0.02). </a:t>
            </a:r>
          </a:p>
          <a:p>
            <a:r>
              <a:rPr lang="en-US" sz="2000" dirty="0" smtClean="0"/>
              <a:t>Combination therapy of D-Pen &amp; Zinc sulfate resulted in a </a:t>
            </a:r>
            <a:r>
              <a:rPr lang="en-US" sz="2000" b="1" dirty="0" smtClean="0"/>
              <a:t>significantly higher mortality rate compared to all other combination therapy types</a:t>
            </a:r>
            <a:r>
              <a:rPr lang="en-US" sz="2000" dirty="0" smtClean="0"/>
              <a:t> (16.3 vs. 4.7 %; RR: 3.51, 95 %CI 1.54–8.00; p\0.001). </a:t>
            </a:r>
          </a:p>
          <a:p>
            <a:r>
              <a:rPr lang="en-US" sz="2000" b="1" dirty="0" smtClean="0"/>
              <a:t>Combination therapies involving zinc and a </a:t>
            </a:r>
            <a:r>
              <a:rPr lang="en-US" sz="2000" b="1" dirty="0" err="1" smtClean="0"/>
              <a:t>chelator</a:t>
            </a:r>
            <a:r>
              <a:rPr lang="en-US" sz="2000" b="1" dirty="0" smtClean="0"/>
              <a:t> should be carefully monitored</a:t>
            </a:r>
            <a:endParaRPr lang="en-US" sz="2000" dirty="0"/>
          </a:p>
        </p:txBody>
      </p:sp>
      <p:pic>
        <p:nvPicPr>
          <p:cNvPr id="2050" name="Picture 2"/>
          <p:cNvPicPr>
            <a:picLocks noChangeAspect="1" noChangeArrowheads="1"/>
          </p:cNvPicPr>
          <p:nvPr/>
        </p:nvPicPr>
        <p:blipFill>
          <a:blip r:embed="rId2" cstate="print"/>
          <a:srcRect/>
          <a:stretch>
            <a:fillRect/>
          </a:stretch>
        </p:blipFill>
        <p:spPr bwMode="auto">
          <a:xfrm>
            <a:off x="123825" y="685800"/>
            <a:ext cx="9020175" cy="22860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62000"/>
          </a:xfrm>
        </p:spPr>
        <p:txBody>
          <a:bodyPr>
            <a:normAutofit/>
          </a:bodyPr>
          <a:lstStyle/>
          <a:p>
            <a:r>
              <a:rPr lang="en-US" dirty="0" smtClean="0"/>
              <a:t>Zinc with </a:t>
            </a:r>
            <a:r>
              <a:rPr lang="en-US" dirty="0" err="1" smtClean="0"/>
              <a:t>Penicillamine</a:t>
            </a:r>
            <a:endParaRPr lang="en-US" dirty="0"/>
          </a:p>
        </p:txBody>
      </p:sp>
      <p:sp>
        <p:nvSpPr>
          <p:cNvPr id="3" name="Content Placeholder 2"/>
          <p:cNvSpPr>
            <a:spLocks noGrp="1"/>
          </p:cNvSpPr>
          <p:nvPr>
            <p:ph idx="1"/>
          </p:nvPr>
        </p:nvSpPr>
        <p:spPr>
          <a:xfrm>
            <a:off x="762000" y="3048000"/>
            <a:ext cx="8171688" cy="4114800"/>
          </a:xfrm>
        </p:spPr>
        <p:txBody>
          <a:bodyPr>
            <a:noAutofit/>
          </a:bodyPr>
          <a:lstStyle/>
          <a:p>
            <a:endParaRPr lang="en-US" sz="2000" dirty="0"/>
          </a:p>
        </p:txBody>
      </p:sp>
      <p:pic>
        <p:nvPicPr>
          <p:cNvPr id="3075" name="Picture 3"/>
          <p:cNvPicPr>
            <a:picLocks noChangeAspect="1" noChangeArrowheads="1"/>
          </p:cNvPicPr>
          <p:nvPr/>
        </p:nvPicPr>
        <p:blipFill>
          <a:blip r:embed="rId2" cstate="print"/>
          <a:srcRect/>
          <a:stretch>
            <a:fillRect/>
          </a:stretch>
        </p:blipFill>
        <p:spPr bwMode="auto">
          <a:xfrm>
            <a:off x="0" y="685800"/>
            <a:ext cx="9144000" cy="6019800"/>
          </a:xfrm>
          <a:prstGeom prst="rect">
            <a:avLst/>
          </a:prstGeom>
          <a:noFill/>
          <a:ln w="9525">
            <a:noFill/>
            <a:miter lim="800000"/>
            <a:headEnd/>
            <a:tailEnd/>
          </a:ln>
        </p:spPr>
      </p:pic>
      <p:sp>
        <p:nvSpPr>
          <p:cNvPr id="7" name="Rectangle 6"/>
          <p:cNvSpPr/>
          <p:nvPr/>
        </p:nvSpPr>
        <p:spPr>
          <a:xfrm>
            <a:off x="6477000" y="2133600"/>
            <a:ext cx="2590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00800" y="4191000"/>
            <a:ext cx="2590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53200" y="6324600"/>
            <a:ext cx="2590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0" y="304800"/>
            <a:ext cx="1287532" cy="461665"/>
          </a:xfrm>
          <a:prstGeom prst="rect">
            <a:avLst/>
          </a:prstGeom>
          <a:noFill/>
        </p:spPr>
        <p:txBody>
          <a:bodyPr wrap="none" rtlCol="0">
            <a:spAutoFit/>
          </a:bodyPr>
          <a:lstStyle/>
          <a:p>
            <a:r>
              <a:rPr lang="en-US" sz="2400" b="1" dirty="0" smtClean="0">
                <a:solidFill>
                  <a:srgbClr val="FF0000"/>
                </a:solidFill>
              </a:rPr>
              <a:t>Efficacy</a:t>
            </a:r>
            <a:endParaRPr lang="en-US" sz="2400" b="1" dirty="0">
              <a:solidFill>
                <a:srgbClr val="FF0000"/>
              </a:solidFill>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62000"/>
          </a:xfrm>
        </p:spPr>
        <p:txBody>
          <a:bodyPr>
            <a:normAutofit/>
          </a:bodyPr>
          <a:lstStyle/>
          <a:p>
            <a:r>
              <a:rPr lang="en-US" dirty="0" smtClean="0"/>
              <a:t>Zinc with </a:t>
            </a:r>
            <a:r>
              <a:rPr lang="en-US" dirty="0" err="1" smtClean="0"/>
              <a:t>Penicillamine</a:t>
            </a:r>
            <a:endParaRPr lang="en-US" dirty="0"/>
          </a:p>
        </p:txBody>
      </p:sp>
      <p:sp>
        <p:nvSpPr>
          <p:cNvPr id="3" name="Content Placeholder 2"/>
          <p:cNvSpPr>
            <a:spLocks noGrp="1"/>
          </p:cNvSpPr>
          <p:nvPr>
            <p:ph idx="1"/>
          </p:nvPr>
        </p:nvSpPr>
        <p:spPr>
          <a:xfrm>
            <a:off x="762000" y="3048000"/>
            <a:ext cx="8171688" cy="4114800"/>
          </a:xfrm>
        </p:spPr>
        <p:txBody>
          <a:bodyPr>
            <a:noAutofit/>
          </a:bodyPr>
          <a:lstStyle/>
          <a:p>
            <a:endParaRPr lang="en-US" sz="2000" dirty="0"/>
          </a:p>
        </p:txBody>
      </p:sp>
      <p:pic>
        <p:nvPicPr>
          <p:cNvPr id="4098" name="Picture 2"/>
          <p:cNvPicPr>
            <a:picLocks noChangeAspect="1" noChangeArrowheads="1"/>
          </p:cNvPicPr>
          <p:nvPr/>
        </p:nvPicPr>
        <p:blipFill>
          <a:blip r:embed="rId2" cstate="print"/>
          <a:srcRect/>
          <a:stretch>
            <a:fillRect/>
          </a:stretch>
        </p:blipFill>
        <p:spPr bwMode="auto">
          <a:xfrm>
            <a:off x="0" y="685800"/>
            <a:ext cx="9144000" cy="6172200"/>
          </a:xfrm>
          <a:prstGeom prst="rect">
            <a:avLst/>
          </a:prstGeom>
          <a:noFill/>
          <a:ln w="9525">
            <a:noFill/>
            <a:miter lim="800000"/>
            <a:headEnd/>
            <a:tailEnd/>
          </a:ln>
        </p:spPr>
      </p:pic>
      <p:sp>
        <p:nvSpPr>
          <p:cNvPr id="10" name="Rectangle 9"/>
          <p:cNvSpPr/>
          <p:nvPr/>
        </p:nvSpPr>
        <p:spPr>
          <a:xfrm>
            <a:off x="6400800" y="2133600"/>
            <a:ext cx="2590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00800" y="3962400"/>
            <a:ext cx="2590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00800" y="5715000"/>
            <a:ext cx="2590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93264" y="228600"/>
            <a:ext cx="2250736" cy="461665"/>
          </a:xfrm>
          <a:prstGeom prst="rect">
            <a:avLst/>
          </a:prstGeom>
          <a:noFill/>
        </p:spPr>
        <p:txBody>
          <a:bodyPr wrap="none" rtlCol="0">
            <a:spAutoFit/>
          </a:bodyPr>
          <a:lstStyle/>
          <a:p>
            <a:r>
              <a:rPr lang="en-US" sz="2400" b="1" dirty="0" smtClean="0">
                <a:solidFill>
                  <a:srgbClr val="FF0000"/>
                </a:solidFill>
              </a:rPr>
              <a:t>Adverse effect</a:t>
            </a:r>
            <a:endParaRPr lang="en-US" sz="2400" b="1" dirty="0">
              <a:solidFill>
                <a:srgbClr val="FF0000"/>
              </a:solidFill>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62000"/>
          </a:xfrm>
        </p:spPr>
        <p:txBody>
          <a:bodyPr>
            <a:normAutofit/>
          </a:bodyPr>
          <a:lstStyle/>
          <a:p>
            <a:r>
              <a:rPr lang="en-US" dirty="0" smtClean="0"/>
              <a:t>Zinc with </a:t>
            </a:r>
            <a:r>
              <a:rPr lang="en-US" dirty="0" err="1" smtClean="0"/>
              <a:t>Penicillamine</a:t>
            </a:r>
            <a:endParaRPr lang="en-US" dirty="0"/>
          </a:p>
        </p:txBody>
      </p:sp>
      <p:sp>
        <p:nvSpPr>
          <p:cNvPr id="3" name="Content Placeholder 2"/>
          <p:cNvSpPr>
            <a:spLocks noGrp="1"/>
          </p:cNvSpPr>
          <p:nvPr>
            <p:ph idx="1"/>
          </p:nvPr>
        </p:nvSpPr>
        <p:spPr>
          <a:xfrm>
            <a:off x="762000" y="3048000"/>
            <a:ext cx="8171688" cy="4114800"/>
          </a:xfrm>
        </p:spPr>
        <p:txBody>
          <a:bodyPr>
            <a:noAutofit/>
          </a:bodyPr>
          <a:lstStyle/>
          <a:p>
            <a:endParaRPr lang="en-US" sz="2000" dirty="0"/>
          </a:p>
        </p:txBody>
      </p:sp>
      <p:pic>
        <p:nvPicPr>
          <p:cNvPr id="5122" name="Picture 2"/>
          <p:cNvPicPr>
            <a:picLocks noChangeAspect="1" noChangeArrowheads="1"/>
          </p:cNvPicPr>
          <p:nvPr/>
        </p:nvPicPr>
        <p:blipFill>
          <a:blip r:embed="rId2" cstate="print"/>
          <a:srcRect/>
          <a:stretch>
            <a:fillRect/>
          </a:stretch>
        </p:blipFill>
        <p:spPr bwMode="auto">
          <a:xfrm>
            <a:off x="0" y="762000"/>
            <a:ext cx="9029700" cy="3810000"/>
          </a:xfrm>
          <a:prstGeom prst="rect">
            <a:avLst/>
          </a:prstGeom>
          <a:noFill/>
          <a:ln w="9525">
            <a:noFill/>
            <a:miter lim="800000"/>
            <a:headEnd/>
            <a:tailEnd/>
          </a:ln>
        </p:spPr>
      </p:pic>
      <p:sp>
        <p:nvSpPr>
          <p:cNvPr id="9" name="Rectangle 8"/>
          <p:cNvSpPr/>
          <p:nvPr/>
        </p:nvSpPr>
        <p:spPr>
          <a:xfrm>
            <a:off x="4953000" y="3810000"/>
            <a:ext cx="4191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WD with Hepatic failure</a:t>
            </a:r>
            <a:endParaRPr lang="en-US" dirty="0"/>
          </a:p>
        </p:txBody>
      </p:sp>
      <p:sp>
        <p:nvSpPr>
          <p:cNvPr id="3" name="Content Placeholder 2"/>
          <p:cNvSpPr>
            <a:spLocks noGrp="1"/>
          </p:cNvSpPr>
          <p:nvPr>
            <p:ph idx="1"/>
          </p:nvPr>
        </p:nvSpPr>
        <p:spPr/>
        <p:txBody>
          <a:bodyPr/>
          <a:lstStyle/>
          <a:p>
            <a:r>
              <a:rPr lang="en-US" dirty="0" err="1" smtClean="0"/>
              <a:t>Penicillamine</a:t>
            </a:r>
            <a:r>
              <a:rPr lang="en-US" dirty="0" smtClean="0"/>
              <a:t> </a:t>
            </a:r>
            <a:endParaRPr lang="en-US" dirty="0"/>
          </a:p>
        </p:txBody>
      </p:sp>
    </p:spTree>
    <p:extLst>
      <p:ext uri="{BB962C8B-B14F-4D97-AF65-F5344CB8AC3E}">
        <p14:creationId xmlns:p14="http://schemas.microsoft.com/office/powerpoint/2010/main" val="238822887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Zinc with </a:t>
            </a:r>
            <a:r>
              <a:rPr lang="en-US" dirty="0" err="1" smtClean="0"/>
              <a:t>Trientine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Zinc </a:t>
            </a:r>
            <a:r>
              <a:rPr lang="en-US" dirty="0" err="1" smtClean="0"/>
              <a:t>Sulphate</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1447800"/>
            <a:ext cx="9192849" cy="3795713"/>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400" dirty="0" smtClean="0"/>
              <a:t>Effects of Zinc Supplementation on Serum Lipids</a:t>
            </a:r>
          </a:p>
          <a:p>
            <a:r>
              <a:rPr lang="en-US" sz="2400" b="1" dirty="0" smtClean="0"/>
              <a:t>A Systematic Review and Meta-Analysis</a:t>
            </a:r>
          </a:p>
          <a:p>
            <a:r>
              <a:rPr lang="en-US" sz="2400" dirty="0" err="1" smtClean="0"/>
              <a:t>Priyanga</a:t>
            </a:r>
            <a:r>
              <a:rPr lang="en-US" sz="2400" dirty="0" smtClean="0"/>
              <a:t> </a:t>
            </a:r>
            <a:r>
              <a:rPr lang="en-US" sz="2400" dirty="0" err="1" smtClean="0"/>
              <a:t>Ranasinghe</a:t>
            </a:r>
            <a:r>
              <a:rPr lang="en-US" sz="2400" dirty="0" smtClean="0"/>
              <a:t>; WS </a:t>
            </a:r>
            <a:r>
              <a:rPr lang="en-US" sz="2400" dirty="0" err="1" smtClean="0"/>
              <a:t>Wathurapatha</a:t>
            </a:r>
            <a:r>
              <a:rPr lang="en-US" sz="2400" dirty="0" smtClean="0"/>
              <a:t>; MH </a:t>
            </a:r>
            <a:r>
              <a:rPr lang="en-US" sz="2400" dirty="0" err="1" smtClean="0"/>
              <a:t>Ishara</a:t>
            </a:r>
            <a:r>
              <a:rPr lang="en-US" sz="2400" dirty="0" smtClean="0"/>
              <a:t>; R. </a:t>
            </a:r>
            <a:r>
              <a:rPr lang="en-US" sz="2400" dirty="0" err="1" smtClean="0"/>
              <a:t>Jayawardana</a:t>
            </a:r>
            <a:r>
              <a:rPr lang="en-US" sz="2400" dirty="0" smtClean="0"/>
              <a:t>; P. </a:t>
            </a:r>
            <a:r>
              <a:rPr lang="en-US" sz="2400" dirty="0" err="1" smtClean="0"/>
              <a:t>Galappatthy</a:t>
            </a:r>
            <a:r>
              <a:rPr lang="en-US" sz="2400" dirty="0" smtClean="0"/>
              <a:t>; P. </a:t>
            </a:r>
            <a:r>
              <a:rPr lang="en-US" sz="2400" dirty="0" err="1" smtClean="0"/>
              <a:t>Katulanda</a:t>
            </a:r>
            <a:r>
              <a:rPr lang="en-US" sz="2400" dirty="0" smtClean="0"/>
              <a:t>; GR Constantine</a:t>
            </a:r>
          </a:p>
          <a:p>
            <a:r>
              <a:rPr lang="en-US" sz="2400" dirty="0" err="1" smtClean="0"/>
              <a:t>DisclosuresNutr</a:t>
            </a:r>
            <a:r>
              <a:rPr lang="en-US" sz="2400" dirty="0" smtClean="0"/>
              <a:t> </a:t>
            </a:r>
            <a:r>
              <a:rPr lang="en-US" sz="2400" dirty="0" err="1" smtClean="0"/>
              <a:t>Metab</a:t>
            </a:r>
            <a:r>
              <a:rPr lang="en-US" sz="2400" dirty="0" smtClean="0"/>
              <a:t>. 2015;12(26) </a:t>
            </a:r>
          </a:p>
          <a:p>
            <a:r>
              <a:rPr lang="en-US" sz="2400" dirty="0" smtClean="0"/>
              <a:t>Print</a:t>
            </a:r>
          </a:p>
          <a:p>
            <a:r>
              <a:rPr lang="en-US" sz="2400" dirty="0" smtClean="0"/>
              <a:t>Email</a:t>
            </a:r>
          </a:p>
          <a:p>
            <a:r>
              <a:rPr lang="en-US" sz="2400" b="1" dirty="0" smtClean="0"/>
              <a:t>Abstract and Introduction</a:t>
            </a:r>
          </a:p>
          <a:p>
            <a:r>
              <a:rPr lang="en-US" sz="2400" dirty="0" smtClean="0">
                <a:hlinkClick r:id="rId2"/>
              </a:rPr>
              <a:t>Methods</a:t>
            </a:r>
            <a:endParaRPr lang="en-US" sz="2400" dirty="0" smtClean="0"/>
          </a:p>
          <a:p>
            <a:r>
              <a:rPr lang="en-US" sz="2400" dirty="0" smtClean="0">
                <a:hlinkClick r:id="rId3"/>
              </a:rPr>
              <a:t>Results</a:t>
            </a:r>
            <a:endParaRPr lang="en-US" sz="2400" dirty="0" smtClean="0"/>
          </a:p>
          <a:p>
            <a:r>
              <a:rPr lang="en-US" sz="2400" dirty="0" smtClean="0">
                <a:hlinkClick r:id="rId4"/>
              </a:rPr>
              <a:t>Discussion</a:t>
            </a:r>
            <a:endParaRPr lang="en-US" sz="2400" dirty="0" smtClean="0"/>
          </a:p>
          <a:p>
            <a:r>
              <a:rPr lang="en-US" sz="2400" dirty="0" smtClean="0">
                <a:hlinkClick r:id="rId5"/>
              </a:rPr>
              <a:t>Conclusions</a:t>
            </a:r>
            <a:endParaRPr lang="en-US" sz="2400" dirty="0" smtClean="0"/>
          </a:p>
          <a:p>
            <a:r>
              <a:rPr lang="en-US" sz="2400" dirty="0" smtClean="0"/>
              <a:t>References</a:t>
            </a:r>
          </a:p>
          <a:p>
            <a:r>
              <a:rPr lang="en-US" sz="2400" dirty="0" smtClean="0"/>
              <a:t>My Alerts</a:t>
            </a:r>
          </a:p>
          <a:p>
            <a:r>
              <a:rPr lang="en-US" sz="2400" dirty="0" smtClean="0"/>
              <a:t>Click the topic below to receive emails when new articles are available.</a:t>
            </a:r>
          </a:p>
          <a:p>
            <a:r>
              <a:rPr lang="en-US" sz="2400" u="sng" dirty="0" smtClean="0"/>
              <a:t>Add "Lipids Management"</a:t>
            </a:r>
            <a:endParaRPr lang="en-US" sz="2400" dirty="0" smtClean="0"/>
          </a:p>
          <a:p>
            <a:r>
              <a:rPr lang="en-US" sz="2400" dirty="0" smtClean="0"/>
              <a:t>Abstract and Introduction</a:t>
            </a:r>
          </a:p>
          <a:p>
            <a:r>
              <a:rPr lang="en-US" sz="2400" b="1" dirty="0" smtClean="0"/>
              <a:t>Abstract</a:t>
            </a:r>
          </a:p>
          <a:p>
            <a:r>
              <a:rPr lang="en-US" sz="2400" dirty="0" smtClean="0"/>
              <a:t>Zinc is a mineral that plays a vital role in many biological processes and plays an important role in insulin action and carbohydrate metabolism. It may also have a protective role in the prevention of </a:t>
            </a:r>
            <a:r>
              <a:rPr lang="en-US" sz="2400" dirty="0" err="1" smtClean="0"/>
              <a:t>atherogenesis</a:t>
            </a:r>
            <a:r>
              <a:rPr lang="en-US" sz="2400" dirty="0" smtClean="0"/>
              <a:t>. Numerous studies have evaluated the effects of Zinc supplementation on serum lipids in humans and have demonstrated varying results. We systematically evaluated the literature and performed a meta-analysis on the effects of Zinc supplementation on serum lipids. A five staged comprehensive search of the literature was conducted in the following databases; </a:t>
            </a:r>
            <a:r>
              <a:rPr lang="en-US" sz="2400" dirty="0" err="1" smtClean="0"/>
              <a:t>PubMed</a:t>
            </a:r>
            <a:r>
              <a:rPr lang="en-US" sz="2400" dirty="0" smtClean="0"/>
              <a:t>, Web of Science and </a:t>
            </a:r>
            <a:r>
              <a:rPr lang="en-US" sz="2400" dirty="0" err="1" smtClean="0"/>
              <a:t>SciVerse</a:t>
            </a:r>
            <a:r>
              <a:rPr lang="en-US" sz="2400" dirty="0" smtClean="0"/>
              <a:t> Scopus for studies published before 31st December 2014. All controlled clinical trial in humans, that included a Zinc supplement intervention, either alone or in combination with other micronutrients and evaluated effects on serum lipids (total cholesterol [TC], triglycerides [TG], LDL cholesterol [LDL-c] and HDL cholesterol [HDL-c]). A meta-analysis of selected studies was performed using </a:t>
            </a:r>
            <a:r>
              <a:rPr lang="en-US" sz="2400" dirty="0" err="1" smtClean="0"/>
              <a:t>RevMan</a:t>
            </a:r>
            <a:r>
              <a:rPr lang="en-US" sz="2400" dirty="0" smtClean="0"/>
              <a:t> v5.3. The Jaded scale was used to assess the methodological quality of the trials included in the systematic review. A total of 24 studies were included in Meta analysis, which included a total of 33 Zinc interventions, in a total of 14,515 participants in the Zinc intervention or control group. The duration of Zinc supplementation ranged from 1 month to 7.5 years. The dose of elemental Zinc supplemented ranged from 15–240 mg/day. The pooled mean difference for TC between Zinc supplemented and placebo groups from random effects analysis was −10.92 mg/dl (95 % CI: −15.33, −6.52; p &lt; 0.0001, I </a:t>
            </a:r>
            <a:r>
              <a:rPr lang="en-US" sz="2400" baseline="30000" dirty="0" smtClean="0"/>
              <a:t>2</a:t>
            </a:r>
            <a:r>
              <a:rPr lang="en-US" sz="2400" dirty="0" smtClean="0"/>
              <a:t>= 83 %), while for HDL cholesterol it was 2.12 mg/dl (95 % CI: −0.74, 4.98; p = 0.15, I </a:t>
            </a:r>
            <a:r>
              <a:rPr lang="en-US" sz="2400" baseline="30000" dirty="0" smtClean="0"/>
              <a:t>2</a:t>
            </a:r>
            <a:r>
              <a:rPr lang="en-US" sz="2400" dirty="0" smtClean="0"/>
              <a:t> = 83 %). The pooled mean difference for LDL-c between Zinc supplemented and placebo group from random effect analysis was −6.87 mg/dl (95 % CI: −11.16,-2.58; p &lt; 0.001, I </a:t>
            </a:r>
            <a:r>
              <a:rPr lang="en-US" sz="2400" baseline="30000" dirty="0" smtClean="0"/>
              <a:t>2</a:t>
            </a:r>
            <a:r>
              <a:rPr lang="en-US" sz="2400" dirty="0" smtClean="0"/>
              <a:t> = 31) and for TG it was −10.92 mg/dl (95 % CI: −18.56, − 3.28; p &lt; 0.01, I </a:t>
            </a:r>
            <a:r>
              <a:rPr lang="en-US" sz="2400" baseline="30000" dirty="0" smtClean="0"/>
              <a:t>2</a:t>
            </a:r>
            <a:r>
              <a:rPr lang="en-US" sz="2400" dirty="0" smtClean="0"/>
              <a:t> = 69 %). In conclusion, Zinc supplementation has </a:t>
            </a:r>
            <a:r>
              <a:rPr lang="en-US" sz="2400" dirty="0" err="1" smtClean="0"/>
              <a:t>favourable</a:t>
            </a:r>
            <a:r>
              <a:rPr lang="en-US" sz="2400" dirty="0" smtClean="0"/>
              <a:t> effects on plasma lipid parameters. Zinc supplementation significantly reduced total cholesterol, LDL cholesterol and triglycerides. Therefore it may have the potential to reduce the incidence of atherosclerosis related morbidity and mortality.</a:t>
            </a:r>
          </a:p>
          <a:p>
            <a:r>
              <a:rPr lang="en-US" sz="2400" b="1" dirty="0" smtClean="0"/>
              <a:t>Introduction</a:t>
            </a:r>
          </a:p>
          <a:p>
            <a:r>
              <a:rPr lang="en-US" sz="2400" dirty="0" smtClean="0"/>
              <a:t>Zinc is a mineral that plays a vital role in many biological processes, such as enzyme action, cell membrane stabilization, gene expression and cell signaling.</a:t>
            </a:r>
            <a:r>
              <a:rPr lang="en-US" sz="2400" baseline="30000" dirty="0" smtClean="0"/>
              <a:t>[1]</a:t>
            </a:r>
            <a:r>
              <a:rPr lang="en-US" sz="2400" dirty="0" smtClean="0"/>
              <a:t> It is required for structural and functional integrity of more than 2000 transcription factors and 300 enzymes; hence, almost all metabolic pathways are in some ways reliant on at least one Zinc requiring protein.</a:t>
            </a:r>
            <a:r>
              <a:rPr lang="en-US" sz="2400" baseline="30000" dirty="0" smtClean="0"/>
              <a:t>[2,3]</a:t>
            </a:r>
            <a:r>
              <a:rPr lang="en-US" sz="2400" dirty="0" smtClean="0"/>
              <a:t> Zinc also plays an important role in insulin action and carbohydrate metabolism.</a:t>
            </a:r>
            <a:r>
              <a:rPr lang="en-US" sz="2400" baseline="30000" dirty="0" smtClean="0"/>
              <a:t>[4]</a:t>
            </a:r>
            <a:r>
              <a:rPr lang="en-US" sz="2400" dirty="0" smtClean="0"/>
              <a:t> Studies have shown that diabetes is accompanied by </a:t>
            </a:r>
            <a:r>
              <a:rPr lang="en-US" sz="2400" dirty="0" err="1" smtClean="0"/>
              <a:t>hypozincemia</a:t>
            </a:r>
            <a:r>
              <a:rPr lang="en-US" sz="2400" dirty="0" smtClean="0"/>
              <a:t> and </a:t>
            </a:r>
            <a:r>
              <a:rPr lang="en-US" sz="2400" dirty="0" err="1" smtClean="0"/>
              <a:t>hyperzincuria</a:t>
            </a:r>
            <a:r>
              <a:rPr lang="en-US" sz="2400" dirty="0" smtClean="0"/>
              <a:t>.</a:t>
            </a:r>
            <a:r>
              <a:rPr lang="en-US" sz="2400" baseline="30000" dirty="0" smtClean="0"/>
              <a:t>[5,6]</a:t>
            </a:r>
            <a:r>
              <a:rPr lang="en-US" sz="2400" dirty="0" smtClean="0"/>
              <a:t> In addition Zinc is also an integral part of key anti-oxidant enzymes and Zinc deficiency impairs their synthesis, resulting in increased oxidative stress.</a:t>
            </a:r>
            <a:r>
              <a:rPr lang="en-US" sz="2400" baseline="30000" dirty="0" smtClean="0"/>
              <a:t>[7]</a:t>
            </a:r>
            <a:endParaRPr lang="en-US" sz="2400" dirty="0" smtClean="0"/>
          </a:p>
          <a:p>
            <a:r>
              <a:rPr lang="en-US" sz="2400" dirty="0" smtClean="0"/>
              <a:t>Zinc deficiency is known to affect 1/3 </a:t>
            </a:r>
            <a:r>
              <a:rPr lang="en-US" sz="2400" baseline="30000" dirty="0" smtClean="0"/>
              <a:t>rd</a:t>
            </a:r>
            <a:r>
              <a:rPr lang="en-US" sz="2400" dirty="0" smtClean="0"/>
              <a:t> of the world's population.</a:t>
            </a:r>
            <a:r>
              <a:rPr lang="en-US" sz="2400" baseline="30000" dirty="0" smtClean="0"/>
              <a:t>[8]</a:t>
            </a:r>
            <a:r>
              <a:rPr lang="en-US" sz="2400" dirty="0" smtClean="0"/>
              <a:t> It is estimated that Zinc deficiency is a major factor contributing to 1.4 % of deaths worldwide.</a:t>
            </a:r>
            <a:r>
              <a:rPr lang="en-US" sz="2400" baseline="30000" dirty="0" smtClean="0"/>
              <a:t>[8]</a:t>
            </a:r>
            <a:r>
              <a:rPr lang="en-US" sz="2400" dirty="0" smtClean="0"/>
              <a:t> Zinc deficiency is more common in developing countries, and although severe deficiency is rare in developed countries, marginal deficiency is thought to be relatively common.</a:t>
            </a:r>
            <a:r>
              <a:rPr lang="en-US" sz="2400" baseline="30000" dirty="0" smtClean="0"/>
              <a:t>[9,10]</a:t>
            </a:r>
            <a:r>
              <a:rPr lang="en-US" sz="2400" dirty="0" smtClean="0"/>
              <a:t> Zinc deficiency is associated with many diseases, including </a:t>
            </a:r>
            <a:r>
              <a:rPr lang="en-US" sz="2400" dirty="0" err="1" smtClean="0"/>
              <a:t>malabsorption</a:t>
            </a:r>
            <a:r>
              <a:rPr lang="en-US" sz="2400" dirty="0" smtClean="0"/>
              <a:t> syndrome, chronic liver disease, chronic renal disease, sickle cell disease, diabetes and malignancy.</a:t>
            </a:r>
            <a:r>
              <a:rPr lang="en-US" sz="2400" baseline="30000" dirty="0" smtClean="0"/>
              <a:t>[11]</a:t>
            </a:r>
            <a:r>
              <a:rPr lang="en-US" sz="2400" dirty="0" smtClean="0"/>
              <a:t> Animal studies have shown that Zinc deficiency has profound effects on the cell structure of the aorta, fatty acid metabolism and carbohydrate metabolism, being disadvantageous for maintaining vascular health.</a:t>
            </a:r>
            <a:r>
              <a:rPr lang="en-US" sz="2400" baseline="30000" dirty="0" smtClean="0"/>
              <a:t>[12]</a:t>
            </a:r>
            <a:r>
              <a:rPr lang="en-US" sz="2400" dirty="0" smtClean="0"/>
              <a:t> Zinc deficiency renders vascular endothelial cells more susceptible to the effects of oxidative stress.</a:t>
            </a:r>
            <a:r>
              <a:rPr lang="en-US" sz="2400" baseline="30000" dirty="0" smtClean="0"/>
              <a:t>[13,14]</a:t>
            </a:r>
            <a:r>
              <a:rPr lang="en-US" sz="2400" dirty="0" smtClean="0"/>
              <a:t> Furthermore, in LDL receptor knock-out mice acute Zinc deficiency elicits changes in key transcription factors and adhesion molecules that are pro-</a:t>
            </a:r>
            <a:r>
              <a:rPr lang="en-US" sz="2400" dirty="0" err="1" smtClean="0"/>
              <a:t>atherogenic</a:t>
            </a:r>
            <a:r>
              <a:rPr lang="en-US" sz="2400" dirty="0" smtClean="0"/>
              <a:t>.</a:t>
            </a:r>
            <a:r>
              <a:rPr lang="en-US" sz="2400" baseline="30000" dirty="0" smtClean="0"/>
              <a:t>[15]</a:t>
            </a:r>
            <a:r>
              <a:rPr lang="en-US" sz="2400" dirty="0" smtClean="0"/>
              <a:t> In human studies a strong negative association was observed between the dietary intake of Zinc and the incidence of diabetes and heart disease, as well as several of their associated risk factors including hypertension and hyper-</a:t>
            </a:r>
            <a:r>
              <a:rPr lang="en-US" sz="2400" dirty="0" err="1" smtClean="0"/>
              <a:t>triglyceridemia</a:t>
            </a:r>
            <a:r>
              <a:rPr lang="en-US" sz="2400" dirty="0" smtClean="0"/>
              <a:t>.</a:t>
            </a:r>
            <a:r>
              <a:rPr lang="en-US" sz="2400" baseline="30000" dirty="0" smtClean="0"/>
              <a:t>[16]</a:t>
            </a:r>
            <a:r>
              <a:rPr lang="en-US" sz="2400" dirty="0" smtClean="0"/>
              <a:t> Hence Zinc may have a protective role in the prevention of </a:t>
            </a:r>
            <a:r>
              <a:rPr lang="en-US" sz="2400" dirty="0" err="1" smtClean="0"/>
              <a:t>atherogenesis</a:t>
            </a:r>
            <a:r>
              <a:rPr lang="en-US" sz="2400" dirty="0" smtClean="0"/>
              <a:t>.</a:t>
            </a:r>
            <a:r>
              <a:rPr lang="en-US" sz="2400" baseline="30000" dirty="0" smtClean="0"/>
              <a:t>[12]</a:t>
            </a:r>
            <a:endParaRPr lang="en-US" sz="2400" dirty="0" smtClean="0"/>
          </a:p>
          <a:p>
            <a:r>
              <a:rPr lang="en-US" sz="2400" dirty="0" smtClean="0"/>
              <a:t>Several human studies have demonstrated that Zinc supplementation reduces total cholesterol, LDL cholesterol and triglycerides, in addition to increasing the HDL cholesterol levels.</a:t>
            </a:r>
            <a:r>
              <a:rPr lang="en-US" sz="2400" baseline="30000" dirty="0" smtClean="0"/>
              <a:t>[17–20]</a:t>
            </a:r>
            <a:r>
              <a:rPr lang="en-US" sz="2400" dirty="0" smtClean="0"/>
              <a:t> However, these results have been contradicted by other studies.</a:t>
            </a:r>
            <a:r>
              <a:rPr lang="en-US" sz="2400" baseline="30000" dirty="0" smtClean="0"/>
              <a:t>[21–23]</a:t>
            </a:r>
            <a:r>
              <a:rPr lang="en-US" sz="2400" dirty="0" smtClean="0"/>
              <a:t> Even under the most rigorous study design conditions, a single well-planned study rarely provides definitive results.</a:t>
            </a:r>
            <a:r>
              <a:rPr lang="en-US" sz="2400" baseline="30000" dirty="0" smtClean="0"/>
              <a:t>[24]</a:t>
            </a:r>
            <a:r>
              <a:rPr lang="en-US" sz="2400" dirty="0" smtClean="0"/>
              <a:t> Hence, changing clinical practices relying on a single high-profile clinical trial can be harmful to patients' health. Systematic reviews and meta-analyses on the other hand often have increased power and decreased bias as compared with the individual studies they include, and the careful pooling of treatment effects can provide the most accurate overall assessment of an intervention.</a:t>
            </a:r>
            <a:r>
              <a:rPr lang="en-US" sz="2400" baseline="30000" dirty="0" smtClean="0"/>
              <a:t>[24]</a:t>
            </a:r>
            <a:r>
              <a:rPr lang="en-US" sz="2400" dirty="0" smtClean="0"/>
              <a:t> In 2008 Foster et al. performed a meta-analysis of controlled clinical trials to determine the effect of Zinc supplementation on serum lipids in humans.</a:t>
            </a:r>
            <a:r>
              <a:rPr lang="en-US" sz="2400" baseline="30000" dirty="0" smtClean="0"/>
              <a:t>[25]</a:t>
            </a:r>
            <a:r>
              <a:rPr lang="en-US" sz="2400" dirty="0" smtClean="0"/>
              <a:t> They did not observe any beneficial effect of Zinc supplementation on plasma lipoproteins in the overall analysis, whilst in sub group analysis of healthy subjects Zinc supplementation was associated with a reduction in HDL cholesterol concentrations.</a:t>
            </a:r>
            <a:r>
              <a:rPr lang="en-US" sz="2400" baseline="30000" dirty="0" smtClean="0"/>
              <a:t>[25]</a:t>
            </a:r>
            <a:r>
              <a:rPr lang="en-US" sz="2400" dirty="0" smtClean="0"/>
              <a:t> However, since then several recent studies have evaluated the effects of Zinc supplementation on serum lipids in humans and have demonstrated varying results.</a:t>
            </a:r>
            <a:r>
              <a:rPr lang="en-US" sz="2400" baseline="30000" dirty="0" smtClean="0"/>
              <a:t>[17,21–23,25–28]</a:t>
            </a:r>
            <a:r>
              <a:rPr lang="en-US" sz="2400" dirty="0" smtClean="0"/>
              <a:t> Hence the present study aims to re-explore the area under discussion, by systematically evaluating the literature and performing an up to date meta-analysis on the effects of Zinc supplementation on serum lipids: total cholesterol (TC); LDL cholesterol (LDL-c); HDL cholesterol (HDL-c); and triglycerides (TG) in </a:t>
            </a:r>
            <a:r>
              <a:rPr lang="en-US" sz="2400" dirty="0" err="1" smtClean="0"/>
              <a:t>humans.</a:t>
            </a:r>
            <a:r>
              <a:rPr lang="en-US" sz="2400" b="1" dirty="0" err="1" smtClean="0">
                <a:hlinkClick r:id="rId2"/>
              </a:rPr>
              <a:t>Continue</a:t>
            </a:r>
            <a:r>
              <a:rPr lang="en-US" sz="2400" b="1" dirty="0" smtClean="0">
                <a:hlinkClick r:id="rId2"/>
              </a:rPr>
              <a:t> Reading</a:t>
            </a:r>
            <a:endParaRPr lang="en-US" sz="2400" dirty="0" smtClean="0"/>
          </a:p>
          <a:p>
            <a:endParaRPr lang="en-US" sz="2400" dirty="0"/>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b="1" dirty="0" smtClean="0"/>
              <a:t>Generic Zinc Options</a:t>
            </a:r>
          </a:p>
          <a:p>
            <a:r>
              <a:rPr lang="en-US" dirty="0" err="1" smtClean="0"/>
              <a:t>Gluzin</a:t>
            </a:r>
            <a:r>
              <a:rPr lang="en-US" dirty="0" smtClean="0"/>
              <a:t>™ Pharmaceutical Grade </a:t>
            </a:r>
            <a:r>
              <a:rPr lang="en-US" dirty="0" err="1" smtClean="0"/>
              <a:t>Ainc's</a:t>
            </a:r>
            <a:r>
              <a:rPr lang="en-US" dirty="0" smtClean="0"/>
              <a:t> active ingredient is Zinc </a:t>
            </a:r>
            <a:r>
              <a:rPr lang="en-US" dirty="0" err="1" smtClean="0"/>
              <a:t>Gluconate</a:t>
            </a:r>
            <a:r>
              <a:rPr lang="en-US" dirty="0" smtClean="0"/>
              <a:t> (also called </a:t>
            </a:r>
            <a:r>
              <a:rPr lang="en-US" dirty="0" err="1" smtClean="0"/>
              <a:t>zincum</a:t>
            </a:r>
            <a:r>
              <a:rPr lang="en-US" dirty="0" smtClean="0"/>
              <a:t> </a:t>
            </a:r>
            <a:r>
              <a:rPr lang="en-US" dirty="0" err="1" smtClean="0"/>
              <a:t>gluconium</a:t>
            </a:r>
            <a:r>
              <a:rPr lang="en-US" dirty="0" smtClean="0"/>
              <a:t>) which is zinc salt that provides a good source of Zinc mineral. There are many types of zinc salt, but Zinc </a:t>
            </a:r>
            <a:r>
              <a:rPr lang="en-US" dirty="0" err="1" smtClean="0"/>
              <a:t>Gluconate</a:t>
            </a:r>
            <a:r>
              <a:rPr lang="en-US" dirty="0" smtClean="0"/>
              <a:t> is known to be more soluble than other zinc salts, and </a:t>
            </a:r>
            <a:r>
              <a:rPr lang="en-US" b="1" dirty="0" smtClean="0"/>
              <a:t>friendlier to the stomach</a:t>
            </a:r>
            <a:r>
              <a:rPr lang="en-US" dirty="0" smtClean="0"/>
              <a:t>.</a:t>
            </a:r>
          </a:p>
          <a:p>
            <a:r>
              <a:rPr lang="en-US" b="1" dirty="0" smtClean="0"/>
              <a:t>NOW AVAILABLE: </a:t>
            </a:r>
            <a:r>
              <a:rPr lang="en-US" b="1" dirty="0" err="1" smtClean="0"/>
              <a:t>Gluzin</a:t>
            </a:r>
            <a:r>
              <a:rPr lang="en-US" b="1" dirty="0" smtClean="0"/>
              <a:t>™ easy-to-swallow zinc </a:t>
            </a:r>
            <a:r>
              <a:rPr lang="en-US" b="1" dirty="0" err="1" smtClean="0"/>
              <a:t>gluconate</a:t>
            </a:r>
            <a:r>
              <a:rPr lang="en-US" b="1" dirty="0" smtClean="0"/>
              <a:t> (25 mg and 50 mg) capsules that helps support and promote:</a:t>
            </a:r>
            <a:endParaRPr lang="en-US" dirty="0" smtClean="0"/>
          </a:p>
          <a:p>
            <a:r>
              <a:rPr lang="en-US" dirty="0" smtClean="0"/>
              <a:t>Blocking the absorption of </a:t>
            </a:r>
            <a:r>
              <a:rPr lang="en-US" dirty="0" err="1" smtClean="0"/>
              <a:t>axcess</a:t>
            </a:r>
            <a:r>
              <a:rPr lang="en-US" dirty="0" smtClean="0"/>
              <a:t> copper in the body</a:t>
            </a:r>
          </a:p>
          <a:p>
            <a:r>
              <a:rPr lang="en-US" dirty="0" smtClean="0"/>
              <a:t>Healthy zinc levels</a:t>
            </a:r>
          </a:p>
          <a:p>
            <a:r>
              <a:rPr lang="en-US" dirty="0" smtClean="0"/>
              <a:t>A healthy immune system</a:t>
            </a:r>
          </a:p>
          <a:p>
            <a:r>
              <a:rPr lang="en-US" dirty="0" smtClean="0"/>
              <a:t>Balances interactions of essential trace elements in the body</a:t>
            </a:r>
          </a:p>
          <a:p>
            <a:r>
              <a:rPr lang="en-US" dirty="0" smtClean="0"/>
              <a:t>Healthy DNA synthesis and metabolism</a:t>
            </a:r>
          </a:p>
          <a:p>
            <a:r>
              <a:rPr lang="en-US" dirty="0" err="1" smtClean="0"/>
              <a:t>Gluzin</a:t>
            </a:r>
            <a:r>
              <a:rPr lang="en-US" dirty="0" smtClean="0"/>
              <a:t>™ has been formulated with minimum fillers to help reduce allergic reactions.</a:t>
            </a:r>
          </a:p>
          <a:p>
            <a:r>
              <a:rPr lang="en-US" dirty="0" smtClean="0"/>
              <a:t>For more information on </a:t>
            </a:r>
            <a:r>
              <a:rPr lang="en-US" dirty="0" err="1" smtClean="0"/>
              <a:t>Gluzin</a:t>
            </a:r>
            <a:r>
              <a:rPr lang="en-US" dirty="0" smtClean="0"/>
              <a:t>™, please go to </a:t>
            </a:r>
            <a:r>
              <a:rPr lang="en-US" dirty="0" smtClean="0">
                <a:hlinkClick r:id="rId2"/>
              </a:rPr>
              <a:t>www.extremeV.com</a:t>
            </a:r>
            <a:r>
              <a:rPr lang="en-US" dirty="0" smtClean="0"/>
              <a:t> or email us at </a:t>
            </a:r>
            <a:r>
              <a:rPr lang="en-US" dirty="0" smtClean="0">
                <a:hlinkClick r:id="rId3"/>
              </a:rPr>
              <a:t>info@extremeV.com</a:t>
            </a:r>
            <a:endParaRPr lang="en-US" dirty="0" smtClean="0"/>
          </a:p>
          <a:p>
            <a:r>
              <a:rPr lang="en-US" dirty="0" smtClean="0"/>
              <a:t>To read the Zinc Digest, published in the Copper Connection, click here.</a:t>
            </a:r>
          </a:p>
          <a:p>
            <a:endParaRPr lang="en-US" dirty="0"/>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WD with Pregnancy</a:t>
            </a:r>
            <a:endParaRPr lang="en-US" dirty="0"/>
          </a:p>
        </p:txBody>
      </p:sp>
      <p:sp>
        <p:nvSpPr>
          <p:cNvPr id="3" name="Content Placeholder 2"/>
          <p:cNvSpPr>
            <a:spLocks noGrp="1"/>
          </p:cNvSpPr>
          <p:nvPr>
            <p:ph idx="1"/>
          </p:nvPr>
        </p:nvSpPr>
        <p:spPr>
          <a:xfrm>
            <a:off x="609600" y="1295400"/>
            <a:ext cx="8324088" cy="4648200"/>
          </a:xfrm>
        </p:spPr>
        <p:txBody>
          <a:bodyPr>
            <a:normAutofit fontScale="92500"/>
          </a:bodyPr>
          <a:lstStyle/>
          <a:p>
            <a:r>
              <a:rPr lang="en-US" sz="2400" b="1" dirty="0" smtClean="0"/>
              <a:t>D-Pen and </a:t>
            </a:r>
            <a:r>
              <a:rPr lang="en-US" sz="2400" b="1" dirty="0" err="1" smtClean="0"/>
              <a:t>Trientine</a:t>
            </a:r>
            <a:r>
              <a:rPr lang="en-US" sz="2400" b="1" dirty="0" smtClean="0"/>
              <a:t> (TT): </a:t>
            </a:r>
            <a:r>
              <a:rPr lang="en-US" sz="2400" b="1" dirty="0" err="1" smtClean="0"/>
              <a:t>Teratogenic</a:t>
            </a:r>
            <a:r>
              <a:rPr lang="en-US" sz="2400" b="1" dirty="0" smtClean="0"/>
              <a:t> effects in animals</a:t>
            </a:r>
          </a:p>
          <a:p>
            <a:r>
              <a:rPr lang="en-US" sz="2400" b="1" dirty="0" smtClean="0"/>
              <a:t>D-Pen: </a:t>
            </a:r>
            <a:r>
              <a:rPr lang="en-US" sz="2400" b="1" dirty="0" err="1" smtClean="0"/>
              <a:t>Teratogenic</a:t>
            </a:r>
            <a:r>
              <a:rPr lang="en-US" sz="2400" b="1" dirty="0" smtClean="0"/>
              <a:t> effects in humans.</a:t>
            </a:r>
          </a:p>
          <a:p>
            <a:r>
              <a:rPr lang="en-US" sz="2400" b="1" dirty="0" smtClean="0"/>
              <a:t>Stopping D-Pen / TT has lead to severe worsening of WD during pregnancy, even Death</a:t>
            </a:r>
            <a:r>
              <a:rPr lang="en-US" sz="2400" b="1" baseline="30000" dirty="0" smtClean="0"/>
              <a:t>123</a:t>
            </a:r>
          </a:p>
          <a:p>
            <a:pPr lvl="1"/>
            <a:r>
              <a:rPr lang="en-US" b="1" baseline="30000" dirty="0" smtClean="0"/>
              <a:t>Congenital connective tissue defect</a:t>
            </a:r>
          </a:p>
          <a:p>
            <a:pPr lvl="1"/>
            <a:r>
              <a:rPr lang="en-US" b="1" baseline="30000" dirty="0" smtClean="0"/>
              <a:t>Growth retardation,</a:t>
            </a:r>
            <a:r>
              <a:rPr lang="en-US" b="1" dirty="0" smtClean="0"/>
              <a:t> </a:t>
            </a:r>
            <a:r>
              <a:rPr lang="en-US" b="1" baseline="30000" dirty="0" smtClean="0"/>
              <a:t>Flat </a:t>
            </a:r>
            <a:r>
              <a:rPr lang="en-US" b="1" baseline="30000" dirty="0" err="1" smtClean="0"/>
              <a:t>Facies</a:t>
            </a:r>
            <a:r>
              <a:rPr lang="en-US" b="1" baseline="30000" dirty="0" smtClean="0"/>
              <a:t>,  Broad Nasal bridge, Low set ears, short neck, loose skin, Simian crease</a:t>
            </a:r>
          </a:p>
          <a:p>
            <a:r>
              <a:rPr lang="en-US" sz="2400" b="1" dirty="0" smtClean="0"/>
              <a:t>FDA 1974: Zinc Sulfate does not have </a:t>
            </a:r>
            <a:r>
              <a:rPr lang="en-US" sz="2400" b="1" dirty="0" err="1" smtClean="0"/>
              <a:t>teratogenicity</a:t>
            </a:r>
            <a:r>
              <a:rPr lang="en-US" sz="2400" b="1" dirty="0" smtClean="0"/>
              <a:t> in Humans</a:t>
            </a:r>
            <a:r>
              <a:rPr lang="en-US" sz="2400" b="1" baseline="30000" dirty="0" smtClean="0"/>
              <a:t>4</a:t>
            </a:r>
          </a:p>
          <a:p>
            <a:r>
              <a:rPr lang="en-US" sz="2400" b="1" dirty="0" err="1" smtClean="0"/>
              <a:t>Hepatology</a:t>
            </a:r>
            <a:r>
              <a:rPr lang="en-US" sz="2400" b="1" dirty="0" smtClean="0"/>
              <a:t> 2000: Zinc Acetate is safe in pregnancy</a:t>
            </a:r>
          </a:p>
          <a:p>
            <a:r>
              <a:rPr lang="en-US" sz="2400" b="1" dirty="0" smtClean="0">
                <a:solidFill>
                  <a:srgbClr val="FF0000"/>
                </a:solidFill>
              </a:rPr>
              <a:t>Zinc in pregnancy: Rate of birth defects: 7.7%, </a:t>
            </a:r>
            <a:r>
              <a:rPr lang="en-US" sz="2400" b="1" dirty="0" smtClean="0"/>
              <a:t>only slightly higher than the general population risk (4%).</a:t>
            </a:r>
          </a:p>
        </p:txBody>
      </p:sp>
      <p:sp>
        <p:nvSpPr>
          <p:cNvPr id="4" name="TextBox 3"/>
          <p:cNvSpPr txBox="1"/>
          <p:nvPr/>
        </p:nvSpPr>
        <p:spPr>
          <a:xfrm>
            <a:off x="990600" y="6119336"/>
            <a:ext cx="8153400" cy="738664"/>
          </a:xfrm>
          <a:prstGeom prst="rect">
            <a:avLst/>
          </a:prstGeom>
          <a:noFill/>
        </p:spPr>
        <p:txBody>
          <a:bodyPr wrap="square" rtlCol="0">
            <a:spAutoFit/>
          </a:bodyPr>
          <a:lstStyle/>
          <a:p>
            <a:pPr marL="342900" indent="-342900"/>
            <a:r>
              <a:rPr lang="en-US" sz="1400" dirty="0" smtClean="0">
                <a:solidFill>
                  <a:srgbClr val="0070C0"/>
                </a:solidFill>
              </a:rPr>
              <a:t>1. </a:t>
            </a:r>
            <a:r>
              <a:rPr lang="en-US" sz="1400" dirty="0" err="1" smtClean="0">
                <a:solidFill>
                  <a:srgbClr val="0070C0"/>
                </a:solidFill>
              </a:rPr>
              <a:t>Scheinberg</a:t>
            </a:r>
            <a:r>
              <a:rPr lang="en-US" sz="1400" dirty="0" smtClean="0">
                <a:solidFill>
                  <a:srgbClr val="0070C0"/>
                </a:solidFill>
              </a:rPr>
              <a:t> IH, et al. NEJM 1997.     2. </a:t>
            </a:r>
            <a:r>
              <a:rPr lang="en-US" sz="1400" dirty="0" err="1" smtClean="0">
                <a:solidFill>
                  <a:srgbClr val="0070C0"/>
                </a:solidFill>
              </a:rPr>
              <a:t>Deiss</a:t>
            </a:r>
            <a:r>
              <a:rPr lang="en-US" sz="1400" dirty="0" smtClean="0">
                <a:solidFill>
                  <a:srgbClr val="0070C0"/>
                </a:solidFill>
              </a:rPr>
              <a:t> A, et al. Ann Intern Med 1970; 	3. </a:t>
            </a:r>
            <a:r>
              <a:rPr lang="en-US" sz="1400" dirty="0" err="1" smtClean="0">
                <a:solidFill>
                  <a:srgbClr val="0070C0"/>
                </a:solidFill>
              </a:rPr>
              <a:t>Maracek</a:t>
            </a:r>
            <a:r>
              <a:rPr lang="en-US" sz="1400" dirty="0" smtClean="0">
                <a:solidFill>
                  <a:srgbClr val="0070C0"/>
                </a:solidFill>
              </a:rPr>
              <a:t> Z, et al. NEJM 1976</a:t>
            </a:r>
          </a:p>
          <a:p>
            <a:pPr marL="342900" indent="-342900"/>
            <a:r>
              <a:rPr lang="en-US" sz="1400" dirty="0" smtClean="0">
                <a:solidFill>
                  <a:srgbClr val="0070C0"/>
                </a:solidFill>
              </a:rPr>
              <a:t>4. FDA. </a:t>
            </a:r>
            <a:r>
              <a:rPr lang="en-US" sz="1400" dirty="0" err="1" smtClean="0">
                <a:solidFill>
                  <a:srgbClr val="0070C0"/>
                </a:solidFill>
              </a:rPr>
              <a:t>Teratologic</a:t>
            </a:r>
            <a:r>
              <a:rPr lang="en-US" sz="1400" dirty="0" smtClean="0">
                <a:solidFill>
                  <a:srgbClr val="0070C0"/>
                </a:solidFill>
              </a:rPr>
              <a:t> evaluation of FDA 71-49 (zinc sulfate). FDA </a:t>
            </a:r>
            <a:r>
              <a:rPr lang="en-US" sz="1400" dirty="0" err="1" smtClean="0">
                <a:solidFill>
                  <a:srgbClr val="0070C0"/>
                </a:solidFill>
              </a:rPr>
              <a:t>Ressearch</a:t>
            </a:r>
            <a:r>
              <a:rPr lang="en-US" sz="1400" dirty="0" smtClean="0">
                <a:solidFill>
                  <a:srgbClr val="0070C0"/>
                </a:solidFill>
              </a:rPr>
              <a:t> Laboratories, Inc. Prepared for FDA, US Department of Commerce Publications PD-221 805, February 1973, and PB 267, June 1974</a:t>
            </a:r>
            <a:endParaRPr lang="en-US" sz="1400" dirty="0">
              <a:solidFill>
                <a:srgbClr val="0070C0"/>
              </a:solidFill>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0"/>
            <a:ext cx="5257800" cy="1929384"/>
          </a:xfrm>
        </p:spPr>
        <p:txBody>
          <a:bodyPr>
            <a:noAutofit/>
          </a:bodyPr>
          <a:lstStyle/>
          <a:p>
            <a:pPr algn="r"/>
            <a:r>
              <a:rPr lang="en-IN" sz="4400" dirty="0" smtClean="0"/>
              <a:t>When does one use</a:t>
            </a:r>
            <a:br>
              <a:rPr lang="en-IN" sz="4400" dirty="0" smtClean="0"/>
            </a:br>
            <a:r>
              <a:rPr lang="en-IN" sz="4400" dirty="0" smtClean="0"/>
              <a:t> </a:t>
            </a:r>
            <a:r>
              <a:rPr lang="en-IN" sz="4400" b="1" dirty="0" smtClean="0"/>
              <a:t>Zinc</a:t>
            </a:r>
            <a:r>
              <a:rPr lang="en-IN" sz="4400" dirty="0" smtClean="0"/>
              <a:t> alone </a:t>
            </a:r>
            <a:br>
              <a:rPr lang="en-IN" sz="4400" dirty="0" smtClean="0"/>
            </a:br>
            <a:r>
              <a:rPr lang="en-IN" sz="4400" dirty="0" smtClean="0"/>
              <a:t>in Wilson’s Disease?</a:t>
            </a:r>
            <a:endParaRPr lang="en-US" sz="4400" dirty="0"/>
          </a:p>
        </p:txBody>
      </p:sp>
      <p:sp>
        <p:nvSpPr>
          <p:cNvPr id="3" name="Subtitle 2"/>
          <p:cNvSpPr>
            <a:spLocks noGrp="1"/>
          </p:cNvSpPr>
          <p:nvPr>
            <p:ph type="subTitle" idx="1"/>
          </p:nvPr>
        </p:nvSpPr>
        <p:spPr>
          <a:xfrm>
            <a:off x="2590800" y="2286000"/>
            <a:ext cx="6521360" cy="2286000"/>
          </a:xfrm>
        </p:spPr>
        <p:txBody>
          <a:bodyPr>
            <a:normAutofit lnSpcReduction="10000"/>
          </a:bodyPr>
          <a:lstStyle/>
          <a:p>
            <a:pPr algn="r">
              <a:lnSpc>
                <a:spcPct val="80000"/>
              </a:lnSpc>
            </a:pPr>
            <a:r>
              <a:rPr lang="en-US" sz="3200" b="1" dirty="0" smtClean="0">
                <a:solidFill>
                  <a:srgbClr val="FF3300"/>
                </a:solidFill>
                <a:latin typeface="Palatino Linotype" charset="0"/>
              </a:rPr>
              <a:t>Prof. </a:t>
            </a:r>
            <a:r>
              <a:rPr lang="en-US" sz="3200" b="1" dirty="0" err="1">
                <a:solidFill>
                  <a:srgbClr val="FF3300"/>
                </a:solidFill>
                <a:latin typeface="Palatino Linotype" charset="0"/>
              </a:rPr>
              <a:t>Vinay</a:t>
            </a:r>
            <a:r>
              <a:rPr lang="en-US" sz="3200" b="1" dirty="0">
                <a:solidFill>
                  <a:srgbClr val="FF3300"/>
                </a:solidFill>
                <a:latin typeface="Palatino Linotype" charset="0"/>
              </a:rPr>
              <a:t> </a:t>
            </a:r>
            <a:r>
              <a:rPr lang="en-US" sz="3200" b="1" dirty="0" smtClean="0">
                <a:solidFill>
                  <a:srgbClr val="FF3300"/>
                </a:solidFill>
                <a:latin typeface="Palatino Linotype" charset="0"/>
              </a:rPr>
              <a:t>Goyal</a:t>
            </a:r>
            <a:endParaRPr lang="en-US" sz="3200" b="1" dirty="0">
              <a:latin typeface="Arial" charset="0"/>
            </a:endParaRPr>
          </a:p>
          <a:p>
            <a:pPr algn="r">
              <a:lnSpc>
                <a:spcPct val="80000"/>
              </a:lnSpc>
            </a:pPr>
            <a:r>
              <a:rPr lang="en-US" sz="2800" dirty="0">
                <a:latin typeface="Arial" charset="0"/>
              </a:rPr>
              <a:t>Department of Neurology</a:t>
            </a:r>
          </a:p>
          <a:p>
            <a:pPr algn="r">
              <a:lnSpc>
                <a:spcPct val="80000"/>
              </a:lnSpc>
            </a:pPr>
            <a:r>
              <a:rPr lang="en-US" sz="2800" dirty="0">
                <a:latin typeface="Arial" charset="0"/>
              </a:rPr>
              <a:t>All India Institute of Medical Sciences</a:t>
            </a:r>
          </a:p>
          <a:p>
            <a:pPr algn="r">
              <a:lnSpc>
                <a:spcPct val="80000"/>
              </a:lnSpc>
            </a:pPr>
            <a:r>
              <a:rPr lang="en-US" sz="2800" dirty="0">
                <a:latin typeface="Arial" charset="0"/>
              </a:rPr>
              <a:t>New </a:t>
            </a:r>
            <a:r>
              <a:rPr lang="en-US" sz="2800" dirty="0" smtClean="0">
                <a:latin typeface="Arial" charset="0"/>
              </a:rPr>
              <a:t>Delhi. India</a:t>
            </a:r>
          </a:p>
          <a:p>
            <a:pPr algn="r">
              <a:lnSpc>
                <a:spcPct val="80000"/>
              </a:lnSpc>
            </a:pPr>
            <a:endParaRPr lang="en-US" sz="2800" dirty="0">
              <a:latin typeface="Arial" charset="0"/>
            </a:endParaRPr>
          </a:p>
          <a:p>
            <a:pPr algn="r">
              <a:lnSpc>
                <a:spcPct val="80000"/>
              </a:lnSpc>
            </a:pPr>
            <a:r>
              <a:rPr lang="en-US" sz="2800" dirty="0" err="1">
                <a:solidFill>
                  <a:srgbClr val="FF3300"/>
                </a:solidFill>
                <a:latin typeface="Arial" charset="0"/>
              </a:rPr>
              <a:t>drvinaygoyal@gmail.com</a:t>
            </a:r>
            <a:endParaRPr lang="en-US" sz="2800" dirty="0">
              <a:solidFill>
                <a:srgbClr val="FF3300"/>
              </a:solidFill>
              <a:latin typeface="Arial" charset="0"/>
            </a:endParaRPr>
          </a:p>
          <a:p>
            <a:pPr algn="r"/>
            <a:endParaRPr lang="en-US" sz="2800" dirty="0"/>
          </a:p>
        </p:txBody>
      </p:sp>
      <p:pic>
        <p:nvPicPr>
          <p:cNvPr id="4" name="Picture 3" descr="012616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0" y="4572000"/>
            <a:ext cx="9144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descr="C:\Users\drvinaygoyal\Vinay's Documents\A I I M S\aiim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7" y="4461126"/>
            <a:ext cx="2438400" cy="2395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descr="D:\Clinical Lenovo\Wilson Ds\DSC05495.JPG"/>
          <p:cNvPicPr>
            <a:picLocks noChangeAspect="1" noChangeArrowheads="1"/>
          </p:cNvPicPr>
          <p:nvPr/>
        </p:nvPicPr>
        <p:blipFill rotWithShape="1">
          <a:blip r:embed="rId4">
            <a:extLst>
              <a:ext uri="{28A0092B-C50C-407E-A947-70E740481C1C}">
                <a14:useLocalDpi xmlns:a14="http://schemas.microsoft.com/office/drawing/2010/main" val="0"/>
              </a:ext>
            </a:extLst>
          </a:blip>
          <a:srcRect l="39600" t="48690" r="49045" b="38767"/>
          <a:stretch/>
        </p:blipFill>
        <p:spPr bwMode="auto">
          <a:xfrm>
            <a:off x="30747" y="0"/>
            <a:ext cx="3550653" cy="29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Zinc in WD with Pregnancy</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26 pregnancies in 19 women who were on zinc therapy throughout their pregnancy. </a:t>
            </a:r>
          </a:p>
          <a:p>
            <a:r>
              <a:rPr lang="en-US" b="1" dirty="0" smtClean="0"/>
              <a:t>The evidence is good that zinc protects the health of the mother during pregnancy. </a:t>
            </a:r>
          </a:p>
          <a:p>
            <a:r>
              <a:rPr lang="en-US" b="1" dirty="0" smtClean="0"/>
              <a:t>Fetal outcomes were generally quite good, although one baby had a surgically correctable heart defect and one had </a:t>
            </a:r>
            <a:r>
              <a:rPr lang="en-US" b="1" dirty="0" err="1" smtClean="0"/>
              <a:t>microcephaly</a:t>
            </a:r>
            <a:r>
              <a:rPr lang="en-US" b="1" dirty="0" smtClean="0"/>
              <a:t>. (HEPATOLOGY 2000;31:364-370.)</a:t>
            </a:r>
            <a:endParaRPr lang="en-US" dirty="0"/>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normAutofit fontScale="90000"/>
          </a:bodyPr>
          <a:lstStyle/>
          <a:p>
            <a:r>
              <a:rPr lang="en-US" sz="3600" dirty="0" smtClean="0"/>
              <a:t>Zinc in WD with </a:t>
            </a:r>
            <a:r>
              <a:rPr lang="en-US" sz="3600" dirty="0" smtClean="0">
                <a:solidFill>
                  <a:srgbClr val="FF0000"/>
                </a:solidFill>
              </a:rPr>
              <a:t>26 Pregnancy</a:t>
            </a:r>
            <a:r>
              <a:rPr lang="en-US" sz="3600" dirty="0" smtClean="0"/>
              <a:t>: </a:t>
            </a:r>
            <a:r>
              <a:rPr lang="en-US" sz="3600" dirty="0" err="1" smtClean="0"/>
              <a:t>Hepatology</a:t>
            </a:r>
            <a:r>
              <a:rPr lang="en-US" sz="3600" dirty="0" smtClean="0"/>
              <a:t> 2000</a:t>
            </a:r>
            <a:endParaRPr lang="en-US" sz="3600" dirty="0"/>
          </a:p>
        </p:txBody>
      </p:sp>
      <p:sp>
        <p:nvSpPr>
          <p:cNvPr id="3" name="Content Placeholder 2"/>
          <p:cNvSpPr>
            <a:spLocks noGrp="1"/>
          </p:cNvSpPr>
          <p:nvPr>
            <p:ph idx="1"/>
          </p:nvPr>
        </p:nvSpPr>
        <p:spPr/>
        <p:txBody>
          <a:bodyPr>
            <a:normAutofit/>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52400" y="685800"/>
            <a:ext cx="8763000" cy="6172200"/>
          </a:xfrm>
          <a:prstGeom prst="rect">
            <a:avLst/>
          </a:prstGeom>
          <a:noFill/>
          <a:ln w="9525">
            <a:noFill/>
            <a:miter lim="800000"/>
            <a:headEnd/>
            <a:tailEnd/>
          </a:ln>
        </p:spPr>
      </p:pic>
      <p:sp>
        <p:nvSpPr>
          <p:cNvPr id="5" name="Rectangle 4"/>
          <p:cNvSpPr/>
          <p:nvPr/>
        </p:nvSpPr>
        <p:spPr>
          <a:xfrm>
            <a:off x="2438400" y="4114800"/>
            <a:ext cx="25908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38400" y="4953000"/>
            <a:ext cx="2895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1143000"/>
          </a:xfrm>
        </p:spPr>
        <p:txBody>
          <a:bodyPr>
            <a:normAutofit fontScale="90000"/>
          </a:bodyPr>
          <a:lstStyle/>
          <a:p>
            <a:r>
              <a:rPr lang="en-US" dirty="0" smtClean="0"/>
              <a:t>Abstracts / Reproductive Toxicology, 2016 : </a:t>
            </a:r>
            <a:r>
              <a:rPr lang="en-US" dirty="0" err="1" smtClean="0">
                <a:solidFill>
                  <a:srgbClr val="FF0000"/>
                </a:solidFill>
                <a:effectLst/>
              </a:rPr>
              <a:t>Embryotox</a:t>
            </a:r>
            <a:r>
              <a:rPr lang="en-US" dirty="0" smtClean="0">
                <a:solidFill>
                  <a:srgbClr val="FF0000"/>
                </a:solidFill>
                <a:effectLst/>
              </a:rPr>
              <a:t> data, Germany </a:t>
            </a:r>
            <a:endParaRPr lang="en-US" dirty="0">
              <a:solidFill>
                <a:srgbClr val="FF0000"/>
              </a:solidFill>
              <a:effectLst/>
            </a:endParaRPr>
          </a:p>
        </p:txBody>
      </p:sp>
      <p:sp>
        <p:nvSpPr>
          <p:cNvPr id="3" name="Content Placeholder 2"/>
          <p:cNvSpPr>
            <a:spLocks noGrp="1"/>
          </p:cNvSpPr>
          <p:nvPr>
            <p:ph idx="1"/>
          </p:nvPr>
        </p:nvSpPr>
        <p:spPr>
          <a:xfrm>
            <a:off x="990600" y="1447800"/>
            <a:ext cx="7943088" cy="4800600"/>
          </a:xfrm>
        </p:spPr>
        <p:txBody>
          <a:bodyPr>
            <a:noAutofit/>
          </a:bodyPr>
          <a:lstStyle/>
          <a:p>
            <a:r>
              <a:rPr lang="en-US" sz="2400" dirty="0" smtClean="0"/>
              <a:t>20 pregnancies with maternal </a:t>
            </a:r>
            <a:r>
              <a:rPr lang="en-US" sz="2400" dirty="0" err="1" smtClean="0"/>
              <a:t>chelator</a:t>
            </a:r>
            <a:r>
              <a:rPr lang="en-US" sz="2400" dirty="0" smtClean="0"/>
              <a:t> exposure at least during the first trimester. </a:t>
            </a:r>
          </a:p>
          <a:p>
            <a:r>
              <a:rPr lang="en-US" sz="2400" dirty="0" smtClean="0"/>
              <a:t>14 were prospectively reported (13 </a:t>
            </a:r>
            <a:r>
              <a:rPr lang="en-US" sz="2400" dirty="0" err="1" smtClean="0"/>
              <a:t>penicillamine</a:t>
            </a:r>
            <a:r>
              <a:rPr lang="en-US" sz="2400" dirty="0" smtClean="0"/>
              <a:t>, 1 </a:t>
            </a:r>
            <a:r>
              <a:rPr lang="en-US" sz="2400" dirty="0" err="1" smtClean="0"/>
              <a:t>trientine</a:t>
            </a:r>
            <a:r>
              <a:rPr lang="en-US" sz="2400" dirty="0" smtClean="0"/>
              <a:t>) and 6 were retrospective (4 </a:t>
            </a:r>
            <a:r>
              <a:rPr lang="en-US" sz="2400" dirty="0" err="1" smtClean="0"/>
              <a:t>penicillamine</a:t>
            </a:r>
            <a:r>
              <a:rPr lang="en-US" sz="2400" dirty="0" smtClean="0"/>
              <a:t>, 2 </a:t>
            </a:r>
            <a:r>
              <a:rPr lang="en-US" sz="2400" dirty="0" err="1" smtClean="0"/>
              <a:t>trientine</a:t>
            </a:r>
            <a:r>
              <a:rPr lang="en-US" sz="2400" dirty="0" smtClean="0"/>
              <a:t>). </a:t>
            </a:r>
          </a:p>
          <a:p>
            <a:r>
              <a:rPr lang="en-US" sz="2400" b="1" dirty="0" smtClean="0"/>
              <a:t>No major birth defects </a:t>
            </a:r>
          </a:p>
          <a:p>
            <a:r>
              <a:rPr lang="en-US" sz="2400" dirty="0" smtClean="0"/>
              <a:t>3 / 14 prospective cases: </a:t>
            </a:r>
          </a:p>
          <a:p>
            <a:pPr lvl="1"/>
            <a:r>
              <a:rPr lang="en-US" sz="2000" dirty="0" smtClean="0"/>
              <a:t>One Spontaneous abortion</a:t>
            </a:r>
          </a:p>
          <a:p>
            <a:pPr lvl="1"/>
            <a:r>
              <a:rPr lang="en-US" sz="2000" dirty="0" smtClean="0"/>
              <a:t>One: elective termination</a:t>
            </a: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1143000"/>
          </a:xfrm>
        </p:spPr>
        <p:txBody>
          <a:bodyPr>
            <a:normAutofit fontScale="90000"/>
          </a:bodyPr>
          <a:lstStyle/>
          <a:p>
            <a:r>
              <a:rPr lang="en-US" dirty="0" smtClean="0"/>
              <a:t>Abstracts / Reproductive Toxicology, 2016 : </a:t>
            </a:r>
            <a:r>
              <a:rPr lang="en-US" dirty="0" err="1" smtClean="0">
                <a:solidFill>
                  <a:srgbClr val="FF0000"/>
                </a:solidFill>
                <a:effectLst/>
              </a:rPr>
              <a:t>Embryotox</a:t>
            </a:r>
            <a:r>
              <a:rPr lang="en-US" dirty="0" smtClean="0">
                <a:solidFill>
                  <a:srgbClr val="FF0000"/>
                </a:solidFill>
                <a:effectLst/>
              </a:rPr>
              <a:t> data, Germany </a:t>
            </a:r>
            <a:endParaRPr lang="en-US" dirty="0">
              <a:solidFill>
                <a:srgbClr val="FF0000"/>
              </a:solidFill>
              <a:effectLst/>
            </a:endParaRPr>
          </a:p>
        </p:txBody>
      </p:sp>
      <p:sp>
        <p:nvSpPr>
          <p:cNvPr id="3" name="Content Placeholder 2"/>
          <p:cNvSpPr>
            <a:spLocks noGrp="1"/>
          </p:cNvSpPr>
          <p:nvPr>
            <p:ph idx="1"/>
          </p:nvPr>
        </p:nvSpPr>
        <p:spPr>
          <a:xfrm>
            <a:off x="990600" y="1447800"/>
            <a:ext cx="7943088" cy="4800600"/>
          </a:xfrm>
        </p:spPr>
        <p:txBody>
          <a:bodyPr>
            <a:noAutofit/>
          </a:bodyPr>
          <a:lstStyle/>
          <a:p>
            <a:r>
              <a:rPr lang="en-US" sz="2400" dirty="0" smtClean="0"/>
              <a:t>Our observations </a:t>
            </a:r>
            <a:r>
              <a:rPr lang="en-US" sz="2400" b="1" dirty="0" smtClean="0"/>
              <a:t>do not support indications for </a:t>
            </a:r>
            <a:r>
              <a:rPr lang="en-US" sz="2400" b="1" dirty="0" err="1" smtClean="0"/>
              <a:t>teratogenicity</a:t>
            </a:r>
            <a:r>
              <a:rPr lang="en-US" sz="2400" b="1" dirty="0" smtClean="0"/>
              <a:t> based on earlier case reports on congenital anomalies associated with </a:t>
            </a:r>
            <a:r>
              <a:rPr lang="en-US" sz="2400" b="1" dirty="0" err="1" smtClean="0"/>
              <a:t>penicillamine</a:t>
            </a:r>
            <a:r>
              <a:rPr lang="en-US" sz="2400" dirty="0" smtClean="0"/>
              <a:t> </a:t>
            </a:r>
          </a:p>
          <a:p>
            <a:pPr lvl="1"/>
            <a:r>
              <a:rPr lang="en-US" sz="2000" dirty="0" smtClean="0"/>
              <a:t>cutis </a:t>
            </a:r>
            <a:r>
              <a:rPr lang="en-US" sz="2000" dirty="0" err="1" smtClean="0"/>
              <a:t>laxis</a:t>
            </a:r>
            <a:r>
              <a:rPr lang="en-US" sz="2000" dirty="0" smtClean="0"/>
              <a:t> syndrome, </a:t>
            </a:r>
          </a:p>
          <a:p>
            <a:pPr lvl="1"/>
            <a:r>
              <a:rPr lang="en-US" sz="2000" dirty="0" smtClean="0"/>
              <a:t>cleft lip/palate,</a:t>
            </a:r>
          </a:p>
          <a:p>
            <a:pPr lvl="1"/>
            <a:r>
              <a:rPr lang="en-US" sz="2000" dirty="0" smtClean="0"/>
              <a:t>congenital hypothyroidism. </a:t>
            </a:r>
          </a:p>
          <a:p>
            <a:r>
              <a:rPr lang="en-US" sz="2400" dirty="0" smtClean="0"/>
              <a:t>Results: Should </a:t>
            </a:r>
            <a:r>
              <a:rPr lang="en-US" sz="2400" b="1" dirty="0" smtClean="0"/>
              <a:t>continue </a:t>
            </a:r>
            <a:r>
              <a:rPr lang="en-US" sz="2400" b="1" dirty="0" err="1" smtClean="0"/>
              <a:t>chelate</a:t>
            </a:r>
            <a:r>
              <a:rPr lang="en-US" sz="2400" b="1" dirty="0" smtClean="0"/>
              <a:t> </a:t>
            </a:r>
            <a:r>
              <a:rPr lang="en-US" sz="2400" dirty="0" smtClean="0"/>
              <a:t>treatment to maintain copper plasma levels within the normal range. </a:t>
            </a:r>
          </a:p>
          <a:p>
            <a:r>
              <a:rPr lang="en-US" sz="2400" dirty="0" smtClean="0"/>
              <a:t>However, a detailed </a:t>
            </a:r>
            <a:r>
              <a:rPr lang="en-US" sz="2400" b="1" dirty="0" smtClean="0"/>
              <a:t>ultrasound</a:t>
            </a:r>
            <a:r>
              <a:rPr lang="en-US" sz="2400" dirty="0" smtClean="0"/>
              <a:t> examination of the fetus is recommended.</a:t>
            </a:r>
            <a:endParaRPr lang="en-US" sz="2400" dirty="0"/>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914400"/>
          </a:xfrm>
        </p:spPr>
        <p:txBody>
          <a:bodyPr>
            <a:noAutofit/>
          </a:bodyPr>
          <a:lstStyle/>
          <a:p>
            <a:r>
              <a:rPr lang="en-US" sz="3200" dirty="0" err="1" smtClean="0"/>
              <a:t>Trientine</a:t>
            </a:r>
            <a:r>
              <a:rPr lang="en-US" sz="3200" dirty="0" smtClean="0"/>
              <a:t> in Pregnancy with WD</a:t>
            </a:r>
            <a:br>
              <a:rPr lang="en-US" sz="3200" dirty="0" smtClean="0"/>
            </a:br>
            <a:r>
              <a:rPr lang="en-US" sz="3200" dirty="0" err="1" smtClean="0"/>
              <a:t>Walshe</a:t>
            </a:r>
            <a:r>
              <a:rPr lang="en-US" sz="3200" dirty="0" smtClean="0"/>
              <a:t>, Q J Med, 1986; Total </a:t>
            </a:r>
            <a:r>
              <a:rPr lang="en-US" sz="3200" dirty="0" smtClean="0">
                <a:solidFill>
                  <a:srgbClr val="FF0000"/>
                </a:solidFill>
              </a:rPr>
              <a:t>13 pregnancy</a:t>
            </a:r>
            <a:endParaRPr lang="en-US" sz="3200" dirty="0">
              <a:solidFill>
                <a:srgbClr val="FF0000"/>
              </a:solidFill>
            </a:endParaRPr>
          </a:p>
        </p:txBody>
      </p:sp>
      <p:sp>
        <p:nvSpPr>
          <p:cNvPr id="3" name="Content Placeholder 2"/>
          <p:cNvSpPr>
            <a:spLocks noGrp="1"/>
          </p:cNvSpPr>
          <p:nvPr>
            <p:ph idx="1"/>
          </p:nvPr>
        </p:nvSpPr>
        <p:spPr>
          <a:xfrm>
            <a:off x="685800" y="990600"/>
            <a:ext cx="8458200" cy="5105400"/>
          </a:xfrm>
        </p:spPr>
        <p:txBody>
          <a:bodyPr>
            <a:noAutofit/>
          </a:bodyPr>
          <a:lstStyle/>
          <a:p>
            <a:r>
              <a:rPr lang="en-US" sz="2000" dirty="0" smtClean="0"/>
              <a:t>7 patients, 11 pregnancies. : 8 healthy delivery</a:t>
            </a:r>
          </a:p>
          <a:p>
            <a:r>
              <a:rPr lang="en-US" sz="2000" dirty="0" smtClean="0"/>
              <a:t>Other 3: </a:t>
            </a:r>
          </a:p>
          <a:p>
            <a:pPr lvl="1"/>
            <a:r>
              <a:rPr lang="en-US" sz="1800" dirty="0" smtClean="0"/>
              <a:t>One delivered prematurely with chromosomal defect (</a:t>
            </a:r>
            <a:r>
              <a:rPr lang="en-US" sz="1800" b="1" dirty="0" err="1" smtClean="0"/>
              <a:t>isochromosome</a:t>
            </a:r>
            <a:r>
              <a:rPr lang="en-US" sz="1800" b="1" dirty="0" smtClean="0"/>
              <a:t> X</a:t>
            </a:r>
            <a:r>
              <a:rPr lang="en-US" sz="1800" dirty="0" smtClean="0"/>
              <a:t>),</a:t>
            </a:r>
          </a:p>
          <a:p>
            <a:pPr lvl="1"/>
            <a:r>
              <a:rPr lang="en-US" sz="1800" dirty="0" smtClean="0"/>
              <a:t>One Each: Miscarriage at 14 weeks &amp; Therapeutic abortion. </a:t>
            </a:r>
          </a:p>
          <a:p>
            <a:r>
              <a:rPr lang="en-US" sz="2000" dirty="0" smtClean="0"/>
              <a:t>Infants’ </a:t>
            </a:r>
            <a:r>
              <a:rPr lang="en-US" sz="2000" dirty="0" err="1" smtClean="0"/>
              <a:t>ceruloplasmin</a:t>
            </a:r>
            <a:r>
              <a:rPr lang="en-US" sz="2000" dirty="0" smtClean="0"/>
              <a:t> levels:</a:t>
            </a:r>
          </a:p>
          <a:p>
            <a:pPr lvl="1"/>
            <a:r>
              <a:rPr lang="en-US" sz="1800" dirty="0" smtClean="0"/>
              <a:t>Averaged 9.9 mg/</a:t>
            </a:r>
            <a:r>
              <a:rPr lang="en-US" sz="1800" dirty="0" err="1" smtClean="0"/>
              <a:t>dL</a:t>
            </a:r>
            <a:r>
              <a:rPr lang="en-US" sz="1800" dirty="0" smtClean="0"/>
              <a:t>, not different than controls (mean, 10.0) </a:t>
            </a:r>
          </a:p>
          <a:p>
            <a:pPr lvl="1"/>
            <a:r>
              <a:rPr lang="en-US" sz="1800" dirty="0" smtClean="0"/>
              <a:t>2 infants from Wilson’s disease mothers had low values of 3.6 and 4.6.</a:t>
            </a:r>
          </a:p>
          <a:p>
            <a:r>
              <a:rPr lang="en-US" sz="2000" dirty="0" smtClean="0">
                <a:solidFill>
                  <a:srgbClr val="FF0000"/>
                </a:solidFill>
              </a:rPr>
              <a:t>Spain</a:t>
            </a:r>
            <a:r>
              <a:rPr lang="en-US" sz="2000" baseline="30000" dirty="0" smtClean="0">
                <a:solidFill>
                  <a:srgbClr val="FF0000"/>
                </a:solidFill>
              </a:rPr>
              <a:t>1</a:t>
            </a:r>
            <a:r>
              <a:rPr lang="en-US" sz="2000" dirty="0" smtClean="0">
                <a:solidFill>
                  <a:srgbClr val="FF0000"/>
                </a:solidFill>
              </a:rPr>
              <a:t>: Normal pregnancy &amp; Healthy child</a:t>
            </a:r>
          </a:p>
          <a:p>
            <a:r>
              <a:rPr lang="en-US" sz="2000" dirty="0" smtClean="0">
                <a:solidFill>
                  <a:srgbClr val="FF0000"/>
                </a:solidFill>
              </a:rPr>
              <a:t>France</a:t>
            </a:r>
            <a:r>
              <a:rPr lang="en-US" sz="2000" baseline="30000" dirty="0" smtClean="0">
                <a:solidFill>
                  <a:srgbClr val="FF0000"/>
                </a:solidFill>
              </a:rPr>
              <a:t>2</a:t>
            </a:r>
            <a:r>
              <a:rPr lang="en-US" sz="2000" dirty="0" smtClean="0">
                <a:solidFill>
                  <a:srgbClr val="FF0000"/>
                </a:solidFill>
              </a:rPr>
              <a:t>: Normal pregnancy &amp; Healthy child</a:t>
            </a:r>
          </a:p>
          <a:p>
            <a:r>
              <a:rPr lang="en-US" sz="2000" dirty="0" smtClean="0"/>
              <a:t>Summary: </a:t>
            </a:r>
            <a:r>
              <a:rPr lang="en-US" sz="2000" dirty="0" err="1" smtClean="0"/>
              <a:t>Trientine</a:t>
            </a:r>
            <a:r>
              <a:rPr lang="en-US" sz="2000" dirty="0" smtClean="0"/>
              <a:t> protect the mother’s health</a:t>
            </a:r>
          </a:p>
          <a:p>
            <a:pPr lvl="1"/>
            <a:r>
              <a:rPr lang="en-US" sz="1800" dirty="0" smtClean="0"/>
              <a:t>Limited data suggest safety except one major abnormality (</a:t>
            </a:r>
            <a:r>
              <a:rPr lang="en-US" sz="1800" dirty="0" err="1" smtClean="0"/>
              <a:t>isochromosome</a:t>
            </a:r>
            <a:r>
              <a:rPr lang="en-US" sz="1800" dirty="0" smtClean="0"/>
              <a:t> X)</a:t>
            </a:r>
          </a:p>
          <a:p>
            <a:r>
              <a:rPr lang="en-US" sz="2000" dirty="0" smtClean="0"/>
              <a:t>has been reported.</a:t>
            </a:r>
          </a:p>
          <a:p>
            <a:r>
              <a:rPr lang="en-US" baseline="30000" dirty="0" smtClean="0">
                <a:solidFill>
                  <a:srgbClr val="FF0000"/>
                </a:solidFill>
              </a:rPr>
              <a:t>Animals: Teratogenic</a:t>
            </a:r>
            <a:r>
              <a:rPr lang="en-US" sz="2000" baseline="30000" dirty="0" smtClean="0"/>
              <a:t>3,4</a:t>
            </a:r>
            <a:r>
              <a:rPr lang="en-US" baseline="30000" dirty="0" smtClean="0">
                <a:solidFill>
                  <a:srgbClr val="FF0000"/>
                </a:solidFill>
              </a:rPr>
              <a:t>: Due to Copper deficiency</a:t>
            </a:r>
          </a:p>
          <a:p>
            <a:r>
              <a:rPr lang="en-US" baseline="30000" dirty="0" smtClean="0">
                <a:solidFill>
                  <a:srgbClr val="FF0000"/>
                </a:solidFill>
              </a:rPr>
              <a:t>Animals: Zinc not teratogenic</a:t>
            </a:r>
            <a:r>
              <a:rPr lang="en-US" sz="2000" baseline="30000" dirty="0" smtClean="0"/>
              <a:t>5</a:t>
            </a:r>
          </a:p>
        </p:txBody>
      </p:sp>
      <p:sp>
        <p:nvSpPr>
          <p:cNvPr id="4" name="TextBox 3"/>
          <p:cNvSpPr txBox="1"/>
          <p:nvPr/>
        </p:nvSpPr>
        <p:spPr>
          <a:xfrm>
            <a:off x="4953000" y="5562600"/>
            <a:ext cx="4008598" cy="1323439"/>
          </a:xfrm>
          <a:prstGeom prst="rect">
            <a:avLst/>
          </a:prstGeom>
          <a:noFill/>
        </p:spPr>
        <p:txBody>
          <a:bodyPr wrap="none" rtlCol="0">
            <a:spAutoFit/>
          </a:bodyPr>
          <a:lstStyle/>
          <a:p>
            <a:pPr marL="342900" indent="-342900"/>
            <a:r>
              <a:rPr lang="en-US" sz="1600" dirty="0" smtClean="0">
                <a:solidFill>
                  <a:srgbClr val="0070C0"/>
                </a:solidFill>
              </a:rPr>
              <a:t>1. </a:t>
            </a:r>
            <a:r>
              <a:rPr lang="en-US" sz="1600" dirty="0" err="1" smtClean="0">
                <a:solidFill>
                  <a:srgbClr val="0070C0"/>
                </a:solidFill>
              </a:rPr>
              <a:t>Devesa</a:t>
            </a:r>
            <a:r>
              <a:rPr lang="en-US" sz="1600" dirty="0" smtClean="0">
                <a:solidFill>
                  <a:srgbClr val="0070C0"/>
                </a:solidFill>
              </a:rPr>
              <a:t> R, et al. J </a:t>
            </a:r>
            <a:r>
              <a:rPr lang="en-US" sz="1600" dirty="0" err="1" smtClean="0">
                <a:solidFill>
                  <a:srgbClr val="0070C0"/>
                </a:solidFill>
              </a:rPr>
              <a:t>Ped</a:t>
            </a:r>
            <a:r>
              <a:rPr lang="en-US" sz="1600" dirty="0" smtClean="0">
                <a:solidFill>
                  <a:srgbClr val="0070C0"/>
                </a:solidFill>
              </a:rPr>
              <a:t> </a:t>
            </a:r>
            <a:r>
              <a:rPr lang="en-US" sz="1600" dirty="0" err="1" smtClean="0">
                <a:solidFill>
                  <a:srgbClr val="0070C0"/>
                </a:solidFill>
              </a:rPr>
              <a:t>Gastroent</a:t>
            </a:r>
            <a:r>
              <a:rPr lang="en-US" sz="1600" dirty="0" smtClean="0">
                <a:solidFill>
                  <a:srgbClr val="0070C0"/>
                </a:solidFill>
              </a:rPr>
              <a:t> </a:t>
            </a:r>
            <a:r>
              <a:rPr lang="en-US" sz="1600" dirty="0" err="1" smtClean="0">
                <a:solidFill>
                  <a:srgbClr val="0070C0"/>
                </a:solidFill>
              </a:rPr>
              <a:t>Nutr</a:t>
            </a:r>
            <a:r>
              <a:rPr lang="en-US" sz="1600" dirty="0" smtClean="0">
                <a:solidFill>
                  <a:srgbClr val="0070C0"/>
                </a:solidFill>
              </a:rPr>
              <a:t> 1995</a:t>
            </a:r>
          </a:p>
          <a:p>
            <a:pPr marL="342900" indent="-342900"/>
            <a:r>
              <a:rPr lang="en-US" sz="1600" dirty="0" smtClean="0">
                <a:solidFill>
                  <a:srgbClr val="0070C0"/>
                </a:solidFill>
              </a:rPr>
              <a:t>2. </a:t>
            </a:r>
            <a:r>
              <a:rPr lang="fr-FR" sz="1600" dirty="0" err="1" smtClean="0">
                <a:solidFill>
                  <a:srgbClr val="0070C0"/>
                </a:solidFill>
              </a:rPr>
              <a:t>Desbriere</a:t>
            </a:r>
            <a:r>
              <a:rPr lang="fr-FR" sz="1600" dirty="0" smtClean="0">
                <a:solidFill>
                  <a:srgbClr val="0070C0"/>
                </a:solidFill>
              </a:rPr>
              <a:t> R, et al. La Presse </a:t>
            </a:r>
            <a:r>
              <a:rPr lang="en-US" sz="1600" dirty="0" err="1" smtClean="0">
                <a:solidFill>
                  <a:srgbClr val="0070C0"/>
                </a:solidFill>
              </a:rPr>
              <a:t>Me´dicale</a:t>
            </a:r>
            <a:r>
              <a:rPr lang="en-US" sz="1600" dirty="0" smtClean="0">
                <a:solidFill>
                  <a:srgbClr val="0070C0"/>
                </a:solidFill>
              </a:rPr>
              <a:t> 1998</a:t>
            </a:r>
          </a:p>
          <a:p>
            <a:pPr marL="342900" indent="-342900"/>
            <a:r>
              <a:rPr lang="en-US" sz="1600" dirty="0" smtClean="0">
                <a:solidFill>
                  <a:srgbClr val="0070C0"/>
                </a:solidFill>
              </a:rPr>
              <a:t>3. Keen CL et al. PSEBM 1983</a:t>
            </a:r>
          </a:p>
          <a:p>
            <a:pPr marL="342900" indent="-342900"/>
            <a:r>
              <a:rPr lang="en-US" sz="1600" dirty="0" smtClean="0">
                <a:solidFill>
                  <a:srgbClr val="0070C0"/>
                </a:solidFill>
              </a:rPr>
              <a:t>4. Tanaka H et al. J </a:t>
            </a:r>
            <a:r>
              <a:rPr lang="en-US" sz="1600" dirty="0" err="1" smtClean="0">
                <a:solidFill>
                  <a:srgbClr val="0070C0"/>
                </a:solidFill>
              </a:rPr>
              <a:t>Nutr</a:t>
            </a:r>
            <a:r>
              <a:rPr lang="en-US" sz="1600" dirty="0" smtClean="0">
                <a:solidFill>
                  <a:srgbClr val="0070C0"/>
                </a:solidFill>
              </a:rPr>
              <a:t> </a:t>
            </a:r>
            <a:r>
              <a:rPr lang="en-US" sz="1600" dirty="0" err="1" smtClean="0">
                <a:solidFill>
                  <a:srgbClr val="0070C0"/>
                </a:solidFill>
              </a:rPr>
              <a:t>Sci</a:t>
            </a:r>
            <a:r>
              <a:rPr lang="en-US" sz="1600" dirty="0" smtClean="0">
                <a:solidFill>
                  <a:srgbClr val="0070C0"/>
                </a:solidFill>
              </a:rPr>
              <a:t> </a:t>
            </a:r>
            <a:r>
              <a:rPr lang="en-US" sz="1600" dirty="0" err="1" smtClean="0">
                <a:solidFill>
                  <a:srgbClr val="0070C0"/>
                </a:solidFill>
              </a:rPr>
              <a:t>Vitaminol</a:t>
            </a:r>
            <a:r>
              <a:rPr lang="en-US" sz="1600" dirty="0" smtClean="0">
                <a:solidFill>
                  <a:srgbClr val="0070C0"/>
                </a:solidFill>
              </a:rPr>
              <a:t> 1992</a:t>
            </a:r>
          </a:p>
          <a:p>
            <a:r>
              <a:rPr lang="en-US" sz="1600" dirty="0" smtClean="0">
                <a:solidFill>
                  <a:srgbClr val="0070C0"/>
                </a:solidFill>
              </a:rPr>
              <a:t>5. FDA, 1974</a:t>
            </a: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Zn Dose in pregnancy in WD</a:t>
            </a:r>
            <a:r>
              <a:rPr lang="en-US" baseline="30000" dirty="0" smtClean="0"/>
              <a:t>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Standard dose of 50 mg x 3 times daily</a:t>
            </a:r>
          </a:p>
          <a:p>
            <a:pPr lvl="1"/>
            <a:r>
              <a:rPr lang="en-US" dirty="0" smtClean="0"/>
              <a:t>24-hour urine copper values generally are over 0.1 mg. </a:t>
            </a:r>
          </a:p>
          <a:p>
            <a:r>
              <a:rPr lang="en-US" dirty="0" smtClean="0"/>
              <a:t>24-hour urine copper values are generally under 0.1 mg</a:t>
            </a:r>
          </a:p>
          <a:p>
            <a:pPr lvl="1"/>
            <a:r>
              <a:rPr lang="en-US" dirty="0" smtClean="0"/>
              <a:t>25 mg  x 3 times daily , or even lower doses</a:t>
            </a:r>
          </a:p>
          <a:p>
            <a:r>
              <a:rPr lang="en-US" dirty="0" smtClean="0"/>
              <a:t>Monitor: Urine copper (and zinc) levels</a:t>
            </a:r>
          </a:p>
          <a:p>
            <a:r>
              <a:rPr lang="en-US" dirty="0" smtClean="0"/>
              <a:t>If the copper values too high or too low: </a:t>
            </a:r>
          </a:p>
          <a:p>
            <a:pPr lvl="1"/>
            <a:r>
              <a:rPr lang="en-US" dirty="0" smtClean="0"/>
              <a:t>Check drug compliance</a:t>
            </a:r>
          </a:p>
          <a:p>
            <a:pPr lvl="1"/>
            <a:r>
              <a:rPr lang="en-US" dirty="0" smtClean="0"/>
              <a:t>Adjust Zn dose</a:t>
            </a:r>
          </a:p>
        </p:txBody>
      </p:sp>
      <p:sp>
        <p:nvSpPr>
          <p:cNvPr id="4" name="TextBox 3"/>
          <p:cNvSpPr txBox="1"/>
          <p:nvPr/>
        </p:nvSpPr>
        <p:spPr>
          <a:xfrm>
            <a:off x="5972491" y="6019800"/>
            <a:ext cx="3171509" cy="369332"/>
          </a:xfrm>
          <a:prstGeom prst="rect">
            <a:avLst/>
          </a:prstGeom>
          <a:noFill/>
        </p:spPr>
        <p:txBody>
          <a:bodyPr wrap="none" rtlCol="0">
            <a:spAutoFit/>
          </a:bodyPr>
          <a:lstStyle/>
          <a:p>
            <a:r>
              <a:rPr lang="en-US" dirty="0" smtClean="0">
                <a:solidFill>
                  <a:srgbClr val="0070C0"/>
                </a:solidFill>
              </a:rPr>
              <a:t>1. </a:t>
            </a:r>
            <a:r>
              <a:rPr lang="en-US" dirty="0" err="1" smtClean="0">
                <a:solidFill>
                  <a:srgbClr val="0070C0"/>
                </a:solidFill>
              </a:rPr>
              <a:t>Breweret</a:t>
            </a:r>
            <a:r>
              <a:rPr lang="en-US" dirty="0" smtClean="0">
                <a:solidFill>
                  <a:srgbClr val="0070C0"/>
                </a:solidFill>
              </a:rPr>
              <a:t> al. </a:t>
            </a:r>
            <a:r>
              <a:rPr lang="en-US" dirty="0" err="1" smtClean="0">
                <a:solidFill>
                  <a:srgbClr val="0070C0"/>
                </a:solidFill>
              </a:rPr>
              <a:t>Hepatology</a:t>
            </a:r>
            <a:r>
              <a:rPr lang="en-US" dirty="0" smtClean="0">
                <a:solidFill>
                  <a:srgbClr val="0070C0"/>
                </a:solidFill>
              </a:rPr>
              <a:t> 2000</a:t>
            </a:r>
            <a:endParaRPr lang="en-US" dirty="0">
              <a:solidFill>
                <a:srgbClr val="0070C0"/>
              </a:solidFill>
            </a:endParaRP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Zn Acetate or </a:t>
            </a:r>
            <a:r>
              <a:rPr lang="en-US" dirty="0" err="1" smtClean="0"/>
              <a:t>Sulphate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Same absorption</a:t>
            </a:r>
          </a:p>
          <a:p>
            <a:r>
              <a:rPr lang="en-US" dirty="0" smtClean="0"/>
              <a:t>Better than Zn Carbonate ( in may MVI)</a:t>
            </a:r>
          </a:p>
          <a:p>
            <a:r>
              <a:rPr lang="en-US" dirty="0" smtClean="0"/>
              <a:t>No proven difference in efficacy</a:t>
            </a:r>
          </a:p>
          <a:p>
            <a:r>
              <a:rPr lang="en-US" dirty="0" smtClean="0"/>
              <a:t>Pre treatment with H2 blockers</a:t>
            </a:r>
          </a:p>
          <a:p>
            <a:pPr lvl="1"/>
            <a:r>
              <a:rPr lang="en-US" dirty="0" smtClean="0"/>
              <a:t>Reduced absorption of Zn </a:t>
            </a:r>
            <a:r>
              <a:rPr lang="en-US" dirty="0" err="1" smtClean="0"/>
              <a:t>Sufate</a:t>
            </a:r>
            <a:endParaRPr lang="en-US" dirty="0" smtClean="0"/>
          </a:p>
          <a:p>
            <a:pPr lvl="1"/>
            <a:r>
              <a:rPr lang="en-US" cap="small" dirty="0" smtClean="0"/>
              <a:t>Low </a:t>
            </a:r>
            <a:r>
              <a:rPr lang="en-US" cap="small" dirty="0" err="1" smtClean="0"/>
              <a:t>Ph</a:t>
            </a:r>
            <a:r>
              <a:rPr lang="en-US" cap="small" dirty="0" smtClean="0"/>
              <a:t>  improves </a:t>
            </a:r>
            <a:r>
              <a:rPr lang="en-US" cap="small" dirty="0" err="1" smtClean="0"/>
              <a:t>absorpton</a:t>
            </a:r>
            <a:endParaRPr lang="en-US" cap="small" dirty="0" smtClean="0"/>
          </a:p>
          <a:p>
            <a:r>
              <a:rPr lang="en-US" dirty="0"/>
              <a:t> </a:t>
            </a:r>
            <a:r>
              <a:rPr lang="en-US" dirty="0" smtClean="0">
                <a:solidFill>
                  <a:srgbClr val="FF0000"/>
                </a:solidFill>
              </a:rPr>
              <a:t>Sulfate: more gastric upset</a:t>
            </a:r>
          </a:p>
          <a:p>
            <a:r>
              <a:rPr lang="en-US" dirty="0" smtClean="0">
                <a:solidFill>
                  <a:srgbClr val="FF0000"/>
                </a:solidFill>
              </a:rPr>
              <a:t>Zn Acetate</a:t>
            </a:r>
            <a:r>
              <a:rPr lang="en-US" dirty="0" smtClean="0"/>
              <a:t>: Readily available</a:t>
            </a:r>
          </a:p>
          <a:p>
            <a:pPr lvl="1"/>
            <a:r>
              <a:rPr lang="en-US" dirty="0" smtClean="0">
                <a:solidFill>
                  <a:srgbClr val="FF0000"/>
                </a:solidFill>
              </a:rPr>
              <a:t>more used in </a:t>
            </a:r>
            <a:r>
              <a:rPr lang="en-US" dirty="0" err="1" smtClean="0">
                <a:solidFill>
                  <a:srgbClr val="FF0000"/>
                </a:solidFill>
              </a:rPr>
              <a:t>Pharma</a:t>
            </a:r>
            <a:r>
              <a:rPr lang="en-US" dirty="0" smtClean="0">
                <a:solidFill>
                  <a:srgbClr val="FF0000"/>
                </a:solidFill>
              </a:rPr>
              <a:t> industry</a:t>
            </a:r>
            <a:r>
              <a:rPr lang="en-US" dirty="0" smtClean="0"/>
              <a:t>: Vitamins, supplements</a:t>
            </a:r>
          </a:p>
          <a:p>
            <a:r>
              <a:rPr lang="en-US" dirty="0" smtClean="0"/>
              <a:t> </a:t>
            </a:r>
          </a:p>
          <a:p>
            <a:endParaRPr lang="en-US" dirty="0"/>
          </a:p>
        </p:txBody>
      </p:sp>
    </p:spTree>
    <p:extLst>
      <p:ext uri="{BB962C8B-B14F-4D97-AF65-F5344CB8AC3E}">
        <p14:creationId xmlns:p14="http://schemas.microsoft.com/office/powerpoint/2010/main" val="2363043479"/>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6200" y="0"/>
            <a:ext cx="9067800" cy="1765300"/>
          </a:xfrm>
          <a:prstGeom prst="rect">
            <a:avLst/>
          </a:prstGeom>
        </p:spPr>
      </p:pic>
      <p:sp>
        <p:nvSpPr>
          <p:cNvPr id="15" name="TextBox 14"/>
          <p:cNvSpPr txBox="1"/>
          <p:nvPr/>
        </p:nvSpPr>
        <p:spPr>
          <a:xfrm>
            <a:off x="0" y="1828800"/>
            <a:ext cx="140527437" cy="3046988"/>
          </a:xfrm>
          <a:prstGeom prst="rect">
            <a:avLst/>
          </a:prstGeom>
          <a:noFill/>
        </p:spPr>
        <p:txBody>
          <a:bodyPr wrap="square" rtlCol="0">
            <a:spAutoFit/>
          </a:bodyPr>
          <a:lstStyle/>
          <a:p>
            <a:pPr marL="342900" indent="-342900">
              <a:buFont typeface="Arial"/>
              <a:buChar char="•"/>
            </a:pPr>
            <a:r>
              <a:rPr lang="en-US" sz="2400" dirty="0" smtClean="0"/>
              <a:t>up </a:t>
            </a:r>
            <a:r>
              <a:rPr lang="en-US" sz="2400" dirty="0"/>
              <a:t>to 10 </a:t>
            </a:r>
            <a:r>
              <a:rPr lang="en-US" sz="2400" dirty="0" smtClean="0"/>
              <a:t>years, Maintenance zinc, 141 patients </a:t>
            </a:r>
          </a:p>
          <a:p>
            <a:pPr marL="342900" indent="-342900">
              <a:buFont typeface="Arial"/>
              <a:buChar char="•"/>
            </a:pPr>
            <a:r>
              <a:rPr lang="en-US" sz="2400" dirty="0" smtClean="0"/>
              <a:t>Results:</a:t>
            </a:r>
          </a:p>
          <a:p>
            <a:pPr marL="800100" lvl="1" indent="-342900">
              <a:buFont typeface="Arial"/>
              <a:buChar char="•"/>
            </a:pPr>
            <a:r>
              <a:rPr lang="en-US" sz="2400" dirty="0" smtClean="0"/>
              <a:t>Efficacy </a:t>
            </a:r>
            <a:r>
              <a:rPr lang="en-US" sz="2400" dirty="0"/>
              <a:t>of zinc therapy in treating </a:t>
            </a:r>
            <a:r>
              <a:rPr lang="en-US" sz="2400" dirty="0" smtClean="0"/>
              <a:t>the</a:t>
            </a:r>
            <a:r>
              <a:rPr lang="en-US" sz="2400" dirty="0"/>
              <a:t> </a:t>
            </a:r>
            <a:r>
              <a:rPr lang="en-US" sz="2400" dirty="0" err="1" smtClean="0"/>
              <a:t>presymptomatic</a:t>
            </a:r>
            <a:r>
              <a:rPr lang="en-US" sz="2400" dirty="0" smtClean="0"/>
              <a:t> patient</a:t>
            </a:r>
          </a:p>
          <a:p>
            <a:pPr lvl="1"/>
            <a:r>
              <a:rPr lang="en-US" sz="2400" dirty="0" smtClean="0"/>
              <a:t>from </a:t>
            </a:r>
            <a:r>
              <a:rPr lang="en-US" sz="2400" dirty="0"/>
              <a:t>the </a:t>
            </a:r>
            <a:r>
              <a:rPr lang="en-US" sz="2400" dirty="0" smtClean="0"/>
              <a:t>beginning </a:t>
            </a:r>
            <a:r>
              <a:rPr lang="en-US" sz="2400" dirty="0" err="1" smtClean="0"/>
              <a:t>pf</a:t>
            </a:r>
            <a:r>
              <a:rPr lang="en-US" sz="2400" dirty="0" smtClean="0"/>
              <a:t> therapy</a:t>
            </a:r>
          </a:p>
          <a:p>
            <a:pPr marL="800100" lvl="1" indent="-342900">
              <a:buFont typeface="Arial"/>
              <a:buChar char="•"/>
            </a:pPr>
            <a:r>
              <a:rPr lang="en-US" sz="2400" dirty="0" smtClean="0"/>
              <a:t>pregnant </a:t>
            </a:r>
            <a:r>
              <a:rPr lang="en-US" sz="2400" dirty="0"/>
              <a:t>patients and </a:t>
            </a:r>
            <a:r>
              <a:rPr lang="en-US" sz="2400" dirty="0" smtClean="0"/>
              <a:t>children</a:t>
            </a:r>
          </a:p>
          <a:p>
            <a:pPr marL="800100" lvl="1" indent="-342900">
              <a:buFont typeface="Arial"/>
              <a:buChar char="•"/>
            </a:pPr>
            <a:r>
              <a:rPr lang="en-US" sz="2400" dirty="0" smtClean="0"/>
              <a:t>. </a:t>
            </a:r>
            <a:r>
              <a:rPr lang="en-US" sz="2400" dirty="0"/>
              <a:t>M</a:t>
            </a:r>
            <a:r>
              <a:rPr lang="en-US" sz="2400" dirty="0" smtClean="0"/>
              <a:t>edian </a:t>
            </a:r>
            <a:r>
              <a:rPr lang="en-US" sz="2400" dirty="0"/>
              <a:t>follow-up </a:t>
            </a:r>
            <a:r>
              <a:rPr lang="en-US" sz="2400" dirty="0" smtClean="0"/>
              <a:t>4.8 years</a:t>
            </a:r>
            <a:r>
              <a:rPr lang="en-US" sz="2400" dirty="0"/>
              <a:t> </a:t>
            </a:r>
            <a:endParaRPr lang="en-US" sz="2400" dirty="0" smtClean="0"/>
          </a:p>
          <a:p>
            <a:pPr marL="800100" lvl="1" indent="-342900">
              <a:buFont typeface="Arial"/>
              <a:buChar char="•"/>
            </a:pPr>
            <a:r>
              <a:rPr lang="en-US" sz="2400" dirty="0" err="1" smtClean="0"/>
              <a:t>Presymptomatic</a:t>
            </a:r>
            <a:r>
              <a:rPr lang="en-US" sz="2400" dirty="0" smtClean="0"/>
              <a:t> 6.5 years</a:t>
            </a:r>
          </a:p>
          <a:p>
            <a:pPr marL="800100" lvl="1" indent="-342900">
              <a:buFont typeface="Arial"/>
              <a:buChar char="•"/>
            </a:pPr>
            <a:r>
              <a:rPr lang="en-US" sz="2400" dirty="0" smtClean="0"/>
              <a:t>Children </a:t>
            </a:r>
            <a:r>
              <a:rPr lang="en-US" sz="2400" dirty="0"/>
              <a:t>it is </a:t>
            </a:r>
            <a:r>
              <a:rPr lang="en-US" sz="2400" dirty="0" smtClean="0"/>
              <a:t>3.6 </a:t>
            </a:r>
            <a:r>
              <a:rPr lang="en-US" sz="2400" dirty="0"/>
              <a:t>years. </a:t>
            </a:r>
          </a:p>
        </p:txBody>
      </p:sp>
      <p:sp>
        <p:nvSpPr>
          <p:cNvPr id="16" name="TextBox 15"/>
          <p:cNvSpPr txBox="1"/>
          <p:nvPr/>
        </p:nvSpPr>
        <p:spPr>
          <a:xfrm>
            <a:off x="4343400" y="457200"/>
            <a:ext cx="4374214" cy="461665"/>
          </a:xfrm>
          <a:prstGeom prst="rect">
            <a:avLst/>
          </a:prstGeom>
          <a:noFill/>
        </p:spPr>
        <p:txBody>
          <a:bodyPr wrap="none" rtlCol="0">
            <a:spAutoFit/>
          </a:bodyPr>
          <a:lstStyle/>
          <a:p>
            <a:pPr marL="0" lvl="1"/>
            <a:r>
              <a:rPr lang="en-US" sz="2400" dirty="0"/>
              <a:t>(J Lab </a:t>
            </a:r>
            <a:r>
              <a:rPr lang="en-US" sz="2400" dirty="0" err="1"/>
              <a:t>Clin</a:t>
            </a:r>
            <a:r>
              <a:rPr lang="en-US" sz="2400" dirty="0"/>
              <a:t> Med 1998;132:264-78) </a:t>
            </a:r>
          </a:p>
        </p:txBody>
      </p:sp>
    </p:spTree>
    <p:extLst>
      <p:ext uri="{BB962C8B-B14F-4D97-AF65-F5344CB8AC3E}">
        <p14:creationId xmlns:p14="http://schemas.microsoft.com/office/powerpoint/2010/main" val="155185352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6200" y="0"/>
            <a:ext cx="9067800" cy="1765300"/>
          </a:xfrm>
          <a:prstGeom prst="rect">
            <a:avLst/>
          </a:prstGeom>
        </p:spPr>
      </p:pic>
      <p:sp>
        <p:nvSpPr>
          <p:cNvPr id="16" name="TextBox 15"/>
          <p:cNvSpPr txBox="1"/>
          <p:nvPr/>
        </p:nvSpPr>
        <p:spPr>
          <a:xfrm>
            <a:off x="4343400" y="457200"/>
            <a:ext cx="4374214" cy="461665"/>
          </a:xfrm>
          <a:prstGeom prst="rect">
            <a:avLst/>
          </a:prstGeom>
          <a:noFill/>
        </p:spPr>
        <p:txBody>
          <a:bodyPr wrap="none" rtlCol="0">
            <a:spAutoFit/>
          </a:bodyPr>
          <a:lstStyle/>
          <a:p>
            <a:pPr marL="0" lvl="1"/>
            <a:r>
              <a:rPr lang="en-US" sz="2400" dirty="0"/>
              <a:t>(J Lab </a:t>
            </a:r>
            <a:r>
              <a:rPr lang="en-US" sz="2400" dirty="0" err="1"/>
              <a:t>Clin</a:t>
            </a:r>
            <a:r>
              <a:rPr lang="en-US" sz="2400" dirty="0"/>
              <a:t> Med 1998;132:264-78) </a:t>
            </a:r>
          </a:p>
        </p:txBody>
      </p:sp>
      <p:pic>
        <p:nvPicPr>
          <p:cNvPr id="17" name="Picture 16"/>
          <p:cNvPicPr>
            <a:picLocks noChangeAspect="1"/>
          </p:cNvPicPr>
          <p:nvPr/>
        </p:nvPicPr>
        <p:blipFill>
          <a:blip r:embed="rId3"/>
          <a:stretch>
            <a:fillRect/>
          </a:stretch>
        </p:blipFill>
        <p:spPr>
          <a:xfrm>
            <a:off x="1066800" y="1724278"/>
            <a:ext cx="6096000" cy="5057522"/>
          </a:xfrm>
          <a:prstGeom prst="rect">
            <a:avLst/>
          </a:prstGeom>
        </p:spPr>
      </p:pic>
    </p:spTree>
    <p:extLst>
      <p:ext uri="{BB962C8B-B14F-4D97-AF65-F5344CB8AC3E}">
        <p14:creationId xmlns:p14="http://schemas.microsoft.com/office/powerpoint/2010/main" val="1478680979"/>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US" dirty="0" err="1" smtClean="0"/>
              <a:t>Penicillamine</a:t>
            </a:r>
            <a:r>
              <a:rPr lang="en-US" dirty="0" smtClean="0"/>
              <a:t> AE</a:t>
            </a:r>
            <a:endParaRPr lang="en-US" dirty="0"/>
          </a:p>
        </p:txBody>
      </p:sp>
      <p:sp>
        <p:nvSpPr>
          <p:cNvPr id="3" name="Content Placeholder 2"/>
          <p:cNvSpPr>
            <a:spLocks noGrp="1"/>
          </p:cNvSpPr>
          <p:nvPr>
            <p:ph idx="1"/>
          </p:nvPr>
        </p:nvSpPr>
        <p:spPr>
          <a:xfrm>
            <a:off x="609600" y="1143000"/>
            <a:ext cx="8324088" cy="5715000"/>
          </a:xfrm>
        </p:spPr>
        <p:txBody>
          <a:bodyPr>
            <a:normAutofit fontScale="85000" lnSpcReduction="20000"/>
          </a:bodyPr>
          <a:lstStyle/>
          <a:p>
            <a:r>
              <a:rPr lang="en-US" b="1" dirty="0" smtClean="0"/>
              <a:t>Zn compete with D-Pen, reducing </a:t>
            </a:r>
            <a:r>
              <a:rPr lang="en-US" b="1" dirty="0" err="1" smtClean="0"/>
              <a:t>decuppering</a:t>
            </a:r>
            <a:endParaRPr lang="en-US" b="1" dirty="0" smtClean="0"/>
          </a:p>
          <a:p>
            <a:endParaRPr lang="en-US" b="1" dirty="0" smtClean="0"/>
          </a:p>
          <a:p>
            <a:r>
              <a:rPr lang="en-US" b="1" dirty="0" smtClean="0"/>
              <a:t>Acute </a:t>
            </a:r>
            <a:r>
              <a:rPr lang="en-US" b="1" dirty="0" err="1" smtClean="0"/>
              <a:t>decuppering</a:t>
            </a:r>
            <a:r>
              <a:rPr lang="en-US" b="1" dirty="0" smtClean="0"/>
              <a:t> stage:</a:t>
            </a:r>
          </a:p>
          <a:p>
            <a:pPr lvl="1"/>
            <a:r>
              <a:rPr lang="en-US" dirty="0" smtClean="0"/>
              <a:t>Inflammatory </a:t>
            </a:r>
            <a:r>
              <a:rPr lang="en-US" dirty="0"/>
              <a:t>responses (fever, eosinophil, lymphadenopathy</a:t>
            </a:r>
            <a:r>
              <a:rPr lang="en-US" dirty="0" smtClean="0"/>
              <a:t>)</a:t>
            </a:r>
          </a:p>
          <a:p>
            <a:pPr lvl="1"/>
            <a:r>
              <a:rPr lang="en-US" dirty="0" smtClean="0"/>
              <a:t>Thrombocytopenia</a:t>
            </a:r>
          </a:p>
          <a:p>
            <a:pPr lvl="1"/>
            <a:r>
              <a:rPr lang="en-US" dirty="0" smtClean="0"/>
              <a:t>Leukopenia </a:t>
            </a:r>
          </a:p>
          <a:p>
            <a:pPr lvl="1"/>
            <a:endParaRPr lang="en-US" dirty="0" smtClean="0"/>
          </a:p>
          <a:p>
            <a:r>
              <a:rPr lang="en-US" b="1" dirty="0" smtClean="0"/>
              <a:t>Chronic maintenance Stage</a:t>
            </a:r>
          </a:p>
          <a:p>
            <a:pPr lvl="1"/>
            <a:r>
              <a:rPr lang="en-US" b="1" dirty="0" smtClean="0"/>
              <a:t>Z</a:t>
            </a:r>
            <a:r>
              <a:rPr lang="en-US" dirty="0" smtClean="0"/>
              <a:t>inc deficiency</a:t>
            </a:r>
          </a:p>
          <a:p>
            <a:pPr lvl="1"/>
            <a:r>
              <a:rPr lang="en-US" dirty="0" smtClean="0"/>
              <a:t>Taste </a:t>
            </a:r>
            <a:r>
              <a:rPr lang="en-US" dirty="0"/>
              <a:t>and smell </a:t>
            </a:r>
            <a:r>
              <a:rPr lang="en-US" dirty="0" smtClean="0"/>
              <a:t>disorders</a:t>
            </a:r>
            <a:endParaRPr lang="en-US" dirty="0"/>
          </a:p>
          <a:p>
            <a:pPr lvl="1"/>
            <a:r>
              <a:rPr lang="en-US" dirty="0" smtClean="0"/>
              <a:t>Connective </a:t>
            </a:r>
            <a:r>
              <a:rPr lang="en-US" dirty="0"/>
              <a:t>tissue disease </a:t>
            </a:r>
            <a:r>
              <a:rPr lang="en-US" dirty="0" smtClean="0"/>
              <a:t>&amp;</a:t>
            </a:r>
            <a:r>
              <a:rPr lang="en-US" dirty="0"/>
              <a:t> </a:t>
            </a:r>
            <a:r>
              <a:rPr lang="en-US" dirty="0" smtClean="0"/>
              <a:t>Polyarthritis</a:t>
            </a:r>
            <a:r>
              <a:rPr lang="en-US" dirty="0"/>
              <a:t>; </a:t>
            </a:r>
            <a:endParaRPr lang="en-US" dirty="0" smtClean="0"/>
          </a:p>
          <a:p>
            <a:pPr lvl="1"/>
            <a:r>
              <a:rPr lang="en-US" dirty="0" smtClean="0"/>
              <a:t>Lupus</a:t>
            </a:r>
            <a:r>
              <a:rPr lang="en-US" dirty="0"/>
              <a:t>-like and myasthenia-like </a:t>
            </a:r>
            <a:r>
              <a:rPr lang="en-US" dirty="0" smtClean="0"/>
              <a:t>syndromes</a:t>
            </a:r>
          </a:p>
          <a:p>
            <a:pPr lvl="1"/>
            <a:r>
              <a:rPr lang="en-US" dirty="0" smtClean="0"/>
              <a:t>Aplastic </a:t>
            </a:r>
            <a:r>
              <a:rPr lang="en-US" dirty="0"/>
              <a:t>anemia</a:t>
            </a:r>
            <a:r>
              <a:rPr lang="en-US" dirty="0" smtClean="0"/>
              <a:t>;</a:t>
            </a:r>
          </a:p>
          <a:p>
            <a:pPr lvl="1"/>
            <a:r>
              <a:rPr lang="en-US" dirty="0"/>
              <a:t>O</a:t>
            </a:r>
            <a:r>
              <a:rPr lang="en-US" dirty="0" smtClean="0"/>
              <a:t>ptic </a:t>
            </a:r>
            <a:r>
              <a:rPr lang="en-US" dirty="0"/>
              <a:t>neuritis, retinal hemorrhages and </a:t>
            </a:r>
            <a:r>
              <a:rPr lang="en-US" dirty="0" smtClean="0"/>
              <a:t>conjunctivitis</a:t>
            </a:r>
            <a:r>
              <a:rPr lang="en-US" dirty="0"/>
              <a:t>; </a:t>
            </a:r>
            <a:endParaRPr lang="en-US" dirty="0" smtClean="0"/>
          </a:p>
          <a:p>
            <a:pPr lvl="1"/>
            <a:r>
              <a:rPr lang="en-US" dirty="0" smtClean="0"/>
              <a:t>Nephropathies</a:t>
            </a:r>
            <a:r>
              <a:rPr lang="en-US" dirty="0"/>
              <a:t>. </a:t>
            </a:r>
            <a:endParaRPr lang="en-US" dirty="0" smtClean="0"/>
          </a:p>
          <a:p>
            <a:endParaRPr lang="en-US" dirty="0"/>
          </a:p>
        </p:txBody>
      </p:sp>
    </p:spTree>
    <p:extLst>
      <p:ext uri="{BB962C8B-B14F-4D97-AF65-F5344CB8AC3E}">
        <p14:creationId xmlns:p14="http://schemas.microsoft.com/office/powerpoint/2010/main" val="192270665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lstStyle/>
          <a:p>
            <a:r>
              <a:rPr lang="en-US" dirty="0" smtClean="0"/>
              <a:t>Why Zinc in Wilson’s disease?</a:t>
            </a:r>
            <a:endParaRPr lang="en-US" dirty="0"/>
          </a:p>
        </p:txBody>
      </p:sp>
      <p:sp>
        <p:nvSpPr>
          <p:cNvPr id="3" name="Content Placeholder 2"/>
          <p:cNvSpPr>
            <a:spLocks noGrp="1"/>
          </p:cNvSpPr>
          <p:nvPr>
            <p:ph idx="1"/>
          </p:nvPr>
        </p:nvSpPr>
        <p:spPr>
          <a:xfrm>
            <a:off x="685800" y="1219200"/>
            <a:ext cx="8247888" cy="5638800"/>
          </a:xfrm>
        </p:spPr>
        <p:txBody>
          <a:bodyPr>
            <a:normAutofit fontScale="85000" lnSpcReduction="10000"/>
          </a:bodyPr>
          <a:lstStyle/>
          <a:p>
            <a:r>
              <a:rPr lang="en-US" dirty="0" smtClean="0"/>
              <a:t>FDA, 1997: Zn Acetate developed </a:t>
            </a:r>
            <a:r>
              <a:rPr lang="en-US" dirty="0"/>
              <a:t>by Gate </a:t>
            </a:r>
            <a:r>
              <a:rPr lang="en-US" dirty="0" err="1"/>
              <a:t>pharma</a:t>
            </a:r>
            <a:r>
              <a:rPr lang="en-US" dirty="0"/>
              <a:t> for WD</a:t>
            </a:r>
          </a:p>
          <a:p>
            <a:r>
              <a:rPr lang="en-US" dirty="0"/>
              <a:t>FDA 1997:  Adults, </a:t>
            </a:r>
            <a:r>
              <a:rPr lang="en-US" dirty="0" err="1"/>
              <a:t>Pead</a:t>
            </a:r>
            <a:r>
              <a:rPr lang="en-US" dirty="0"/>
              <a:t>, Pregnancy, Pre symptomatic</a:t>
            </a:r>
          </a:p>
          <a:p>
            <a:r>
              <a:rPr lang="en-US" dirty="0"/>
              <a:t>zinc is essentially nontoxic</a:t>
            </a:r>
          </a:p>
          <a:p>
            <a:r>
              <a:rPr lang="en-US" dirty="0" smtClean="0"/>
              <a:t>Induce </a:t>
            </a:r>
            <a:r>
              <a:rPr lang="en-US" b="1" dirty="0"/>
              <a:t>Intestinal cell </a:t>
            </a:r>
            <a:r>
              <a:rPr lang="en-US" b="1" dirty="0" err="1"/>
              <a:t>metallothionine</a:t>
            </a:r>
            <a:r>
              <a:rPr lang="en-US" dirty="0"/>
              <a:t>, blocks absorption of Cu from intestine</a:t>
            </a:r>
            <a:r>
              <a:rPr lang="en-US" dirty="0" smtClean="0"/>
              <a:t>. (Intestinal cell life of 6 days)</a:t>
            </a:r>
          </a:p>
          <a:p>
            <a:r>
              <a:rPr lang="en-US" dirty="0" smtClean="0"/>
              <a:t>Blockage of </a:t>
            </a:r>
            <a:r>
              <a:rPr lang="en-US" dirty="0" err="1" smtClean="0"/>
              <a:t>resorption</a:t>
            </a:r>
            <a:r>
              <a:rPr lang="en-US" dirty="0" smtClean="0"/>
              <a:t> of Cu from saliva, Gastric juice, Intestinal secretion</a:t>
            </a:r>
          </a:p>
          <a:p>
            <a:r>
              <a:rPr lang="en-US" b="1" dirty="0" smtClean="0"/>
              <a:t>Zinc prevents the intestinal absorption of copper</a:t>
            </a:r>
            <a:r>
              <a:rPr lang="en-US" dirty="0" smtClean="0"/>
              <a:t>.</a:t>
            </a:r>
          </a:p>
          <a:p>
            <a:r>
              <a:rPr lang="en-US" b="1" dirty="0" smtClean="0"/>
              <a:t>intestinal cells die and slough, the contained copper is eliminated in the stool.</a:t>
            </a:r>
            <a:endParaRPr lang="en-US" dirty="0" smtClean="0"/>
          </a:p>
          <a:p>
            <a:endParaRPr lang="en-US" dirty="0" smtClean="0"/>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Elastosis</a:t>
            </a:r>
            <a:r>
              <a:rPr lang="en-US" dirty="0" smtClean="0"/>
              <a:t> </a:t>
            </a:r>
            <a:r>
              <a:rPr lang="en-US" dirty="0" err="1" smtClean="0"/>
              <a:t>perforans</a:t>
            </a:r>
            <a:r>
              <a:rPr lang="en-US" dirty="0" smtClean="0"/>
              <a:t> </a:t>
            </a:r>
            <a:r>
              <a:rPr lang="en-US" dirty="0" err="1" smtClean="0"/>
              <a:t>serpiginosa</a:t>
            </a:r>
            <a:r>
              <a:rPr lang="en-US" dirty="0" smtClean="0"/>
              <a:t> (EPS) </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362200" y="2667000"/>
            <a:ext cx="4953000" cy="3714750"/>
          </a:xfrm>
          <a:prstGeom prst="rect">
            <a:avLst/>
          </a:prstGeom>
          <a:noFill/>
          <a:ln w="9525">
            <a:noFill/>
            <a:miter lim="800000"/>
            <a:headEnd/>
            <a:tailEnd/>
          </a:ln>
        </p:spPr>
      </p:pic>
    </p:spTree>
    <p:extLst>
      <p:ext uri="{BB962C8B-B14F-4D97-AF65-F5344CB8AC3E}">
        <p14:creationId xmlns:p14="http://schemas.microsoft.com/office/powerpoint/2010/main" val="1597173916"/>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7158"/>
            <a:ext cx="8991600" cy="1473200"/>
          </a:xfrm>
          <a:prstGeom prst="rect">
            <a:avLst/>
          </a:prstGeom>
        </p:spPr>
      </p:pic>
      <p:pic>
        <p:nvPicPr>
          <p:cNvPr id="4" name="Picture 3"/>
          <p:cNvPicPr>
            <a:picLocks noChangeAspect="1"/>
          </p:cNvPicPr>
          <p:nvPr/>
        </p:nvPicPr>
        <p:blipFill>
          <a:blip r:embed="rId3"/>
          <a:stretch>
            <a:fillRect/>
          </a:stretch>
        </p:blipFill>
        <p:spPr>
          <a:xfrm>
            <a:off x="7684" y="1676400"/>
            <a:ext cx="9136316" cy="5181600"/>
          </a:xfrm>
          <a:prstGeom prst="rect">
            <a:avLst/>
          </a:prstGeom>
        </p:spPr>
      </p:pic>
      <p:sp>
        <p:nvSpPr>
          <p:cNvPr id="5" name="TextBox 4"/>
          <p:cNvSpPr txBox="1"/>
          <p:nvPr/>
        </p:nvSpPr>
        <p:spPr>
          <a:xfrm>
            <a:off x="7696200" y="1219200"/>
            <a:ext cx="863938" cy="461665"/>
          </a:xfrm>
          <a:prstGeom prst="rect">
            <a:avLst/>
          </a:prstGeom>
          <a:noFill/>
        </p:spPr>
        <p:txBody>
          <a:bodyPr wrap="none" rtlCol="0">
            <a:spAutoFit/>
          </a:bodyPr>
          <a:lstStyle/>
          <a:p>
            <a:r>
              <a:rPr lang="en-US" sz="2400" b="1" dirty="0" smtClean="0">
                <a:solidFill>
                  <a:srgbClr val="FF0000"/>
                </a:solidFill>
              </a:rPr>
              <a:t>2012</a:t>
            </a:r>
            <a:endParaRPr lang="en-US" sz="2400" b="1" dirty="0">
              <a:solidFill>
                <a:srgbClr val="FF0000"/>
              </a:solidFill>
            </a:endParaRPr>
          </a:p>
        </p:txBody>
      </p:sp>
    </p:spTree>
    <p:extLst>
      <p:ext uri="{BB962C8B-B14F-4D97-AF65-F5344CB8AC3E}">
        <p14:creationId xmlns:p14="http://schemas.microsoft.com/office/powerpoint/2010/main" val="4225051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7158"/>
            <a:ext cx="8991600" cy="1473200"/>
          </a:xfrm>
          <a:prstGeom prst="rect">
            <a:avLst/>
          </a:prstGeom>
        </p:spPr>
      </p:pic>
      <p:pic>
        <p:nvPicPr>
          <p:cNvPr id="3" name="Picture 2"/>
          <p:cNvPicPr>
            <a:picLocks noChangeAspect="1"/>
          </p:cNvPicPr>
          <p:nvPr/>
        </p:nvPicPr>
        <p:blipFill>
          <a:blip r:embed="rId3"/>
          <a:stretch>
            <a:fillRect/>
          </a:stretch>
        </p:blipFill>
        <p:spPr>
          <a:xfrm>
            <a:off x="26359" y="1676400"/>
            <a:ext cx="6040705" cy="1676400"/>
          </a:xfrm>
          <a:prstGeom prst="rect">
            <a:avLst/>
          </a:prstGeom>
        </p:spPr>
      </p:pic>
      <p:pic>
        <p:nvPicPr>
          <p:cNvPr id="5" name="Picture 4"/>
          <p:cNvPicPr>
            <a:picLocks noChangeAspect="1"/>
          </p:cNvPicPr>
          <p:nvPr/>
        </p:nvPicPr>
        <p:blipFill>
          <a:blip r:embed="rId4"/>
          <a:stretch>
            <a:fillRect/>
          </a:stretch>
        </p:blipFill>
        <p:spPr>
          <a:xfrm>
            <a:off x="3440960" y="3352800"/>
            <a:ext cx="5719011" cy="1752600"/>
          </a:xfrm>
          <a:prstGeom prst="rect">
            <a:avLst/>
          </a:prstGeom>
        </p:spPr>
      </p:pic>
      <p:pic>
        <p:nvPicPr>
          <p:cNvPr id="6" name="Picture 5"/>
          <p:cNvPicPr>
            <a:picLocks noChangeAspect="1"/>
          </p:cNvPicPr>
          <p:nvPr/>
        </p:nvPicPr>
        <p:blipFill>
          <a:blip r:embed="rId5"/>
          <a:stretch>
            <a:fillRect/>
          </a:stretch>
        </p:blipFill>
        <p:spPr>
          <a:xfrm>
            <a:off x="-30465" y="5105400"/>
            <a:ext cx="5843543" cy="1740462"/>
          </a:xfrm>
          <a:prstGeom prst="rect">
            <a:avLst/>
          </a:prstGeom>
        </p:spPr>
      </p:pic>
    </p:spTree>
    <p:extLst>
      <p:ext uri="{BB962C8B-B14F-4D97-AF65-F5344CB8AC3E}">
        <p14:creationId xmlns:p14="http://schemas.microsoft.com/office/powerpoint/2010/main" val="3001970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effectLst/>
              </a:rPr>
              <a:t>Ferenci</a:t>
            </a:r>
            <a:r>
              <a:rPr lang="en-US" dirty="0">
                <a:effectLst/>
              </a:rPr>
              <a:t> P. Wilson ́ s Disease. In: Bacon B, O ́ Grady JG, </a:t>
            </a:r>
            <a:r>
              <a:rPr lang="en-US" dirty="0" err="1">
                <a:effectLst/>
              </a:rPr>
              <a:t>DiBisceglie</a:t>
            </a:r>
            <a:r>
              <a:rPr lang="en-US" dirty="0">
                <a:effectLst/>
              </a:rPr>
              <a:t> A, Lake JR, editors. Comprehensive clinical </a:t>
            </a:r>
            <a:r>
              <a:rPr lang="en-US" dirty="0" err="1">
                <a:effectLst/>
              </a:rPr>
              <a:t>hepatology</a:t>
            </a:r>
            <a:r>
              <a:rPr lang="en-US" dirty="0">
                <a:effectLst/>
              </a:rPr>
              <a:t>. [Chapter 24]. Maryland Heights, Miss. USA: Elsevier Mosby; 2005. p. 351–367. </a:t>
            </a:r>
            <a:br>
              <a:rPr lang="en-US" dirty="0">
                <a:effectLst/>
              </a:rPr>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20530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 audience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90988762"/>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Penicillacmine</a:t>
            </a:r>
            <a:r>
              <a:rPr lang="en-US" dirty="0" smtClean="0"/>
              <a:t> Rx: Does it increase IRON deposition</a:t>
            </a:r>
            <a:endParaRPr lang="en-US" dirty="0"/>
          </a:p>
        </p:txBody>
      </p:sp>
      <p:sp>
        <p:nvSpPr>
          <p:cNvPr id="3" name="Content Placeholder 2"/>
          <p:cNvSpPr>
            <a:spLocks noGrp="1"/>
          </p:cNvSpPr>
          <p:nvPr>
            <p:ph idx="1"/>
          </p:nvPr>
        </p:nvSpPr>
        <p:spPr/>
        <p:txBody>
          <a:bodyPr/>
          <a:lstStyle/>
          <a:p>
            <a:r>
              <a:rPr lang="en-US" dirty="0" smtClean="0"/>
              <a:t>Any answer?</a:t>
            </a:r>
            <a:endParaRPr lang="en-US" dirty="0"/>
          </a:p>
        </p:txBody>
      </p:sp>
    </p:spTree>
    <p:extLst>
      <p:ext uri="{BB962C8B-B14F-4D97-AF65-F5344CB8AC3E}">
        <p14:creationId xmlns:p14="http://schemas.microsoft.com/office/powerpoint/2010/main" val="1368046834"/>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Proposal?</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88907414"/>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a:t>
            </a:r>
            <a:endParaRPr lang="en-US" dirty="0"/>
          </a:p>
        </p:txBody>
      </p:sp>
      <p:sp>
        <p:nvSpPr>
          <p:cNvPr id="3" name="Content Placeholder 2"/>
          <p:cNvSpPr>
            <a:spLocks noGrp="1"/>
          </p:cNvSpPr>
          <p:nvPr>
            <p:ph idx="1"/>
          </p:nvPr>
        </p:nvSpPr>
        <p:spPr/>
        <p:txBody>
          <a:bodyPr>
            <a:normAutofit lnSpcReduction="10000"/>
          </a:bodyPr>
          <a:lstStyle/>
          <a:p>
            <a:r>
              <a:rPr lang="en-US" dirty="0" smtClean="0"/>
              <a:t>Initiate with Zinc</a:t>
            </a:r>
          </a:p>
          <a:p>
            <a:r>
              <a:rPr lang="en-US" dirty="0" smtClean="0"/>
              <a:t>Then shift to D-Pen</a:t>
            </a:r>
          </a:p>
          <a:p>
            <a:r>
              <a:rPr lang="en-US" dirty="0" smtClean="0"/>
              <a:t>When disease under control</a:t>
            </a:r>
          </a:p>
          <a:p>
            <a:pPr lvl="1"/>
            <a:r>
              <a:rPr lang="en-US" dirty="0" smtClean="0"/>
              <a:t>KF Ring</a:t>
            </a:r>
          </a:p>
          <a:p>
            <a:pPr lvl="1"/>
            <a:endParaRPr lang="en-US" dirty="0" smtClean="0"/>
          </a:p>
          <a:p>
            <a:r>
              <a:rPr lang="en-US" dirty="0" smtClean="0"/>
              <a:t>Maintain with Zinc or </a:t>
            </a:r>
            <a:r>
              <a:rPr lang="en-US" dirty="0" err="1" smtClean="0"/>
              <a:t>penicillamine</a:t>
            </a:r>
            <a:endParaRPr lang="en-US" dirty="0" smtClean="0"/>
          </a:p>
          <a:p>
            <a:endParaRPr lang="en-US" dirty="0"/>
          </a:p>
          <a:p>
            <a:endParaRPr lang="en-US" dirty="0" smtClean="0"/>
          </a:p>
          <a:p>
            <a:r>
              <a:rPr lang="en-US" sz="3600" dirty="0" smtClean="0">
                <a:solidFill>
                  <a:srgbClr val="FF0000"/>
                </a:solidFill>
              </a:rPr>
              <a:t>Where is such evidence??</a:t>
            </a:r>
            <a:endParaRPr lang="en-US" sz="3600" dirty="0">
              <a:solidFill>
                <a:srgbClr val="FF0000"/>
              </a:solidFill>
            </a:endParaRPr>
          </a:p>
        </p:txBody>
      </p:sp>
    </p:spTree>
    <p:extLst>
      <p:ext uri="{BB962C8B-B14F-4D97-AF65-F5344CB8AC3E}">
        <p14:creationId xmlns:p14="http://schemas.microsoft.com/office/powerpoint/2010/main" val="4164389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descr="9_thanks_smiley_flowe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17488"/>
            <a:ext cx="5937250" cy="557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2" name="Text Box 4"/>
          <p:cNvSpPr txBox="1">
            <a:spLocks noChangeArrowheads="1"/>
          </p:cNvSpPr>
          <p:nvPr/>
        </p:nvSpPr>
        <p:spPr bwMode="auto">
          <a:xfrm>
            <a:off x="990600" y="5943600"/>
            <a:ext cx="66484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a:solidFill>
                  <a:srgbClr val="0066FF"/>
                </a:solidFill>
                <a:latin typeface="Verdana" charset="0"/>
                <a:cs typeface="Arial" charset="0"/>
              </a:rPr>
              <a:t>drvinaygoyal@gmail.com</a:t>
            </a:r>
          </a:p>
        </p:txBody>
      </p:sp>
    </p:spTree>
    <p:extLst>
      <p:ext uri="{BB962C8B-B14F-4D97-AF65-F5344CB8AC3E}">
        <p14:creationId xmlns:p14="http://schemas.microsoft.com/office/powerpoint/2010/main" val="234620286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lstStyle/>
          <a:p>
            <a:r>
              <a:rPr lang="en-US" dirty="0" smtClean="0"/>
              <a:t>Why Zinc in Wilson’s disease?</a:t>
            </a:r>
            <a:endParaRPr lang="en-US" dirty="0"/>
          </a:p>
        </p:txBody>
      </p:sp>
      <p:sp>
        <p:nvSpPr>
          <p:cNvPr id="3" name="Content Placeholder 2"/>
          <p:cNvSpPr>
            <a:spLocks noGrp="1"/>
          </p:cNvSpPr>
          <p:nvPr>
            <p:ph idx="1"/>
          </p:nvPr>
        </p:nvSpPr>
        <p:spPr>
          <a:xfrm>
            <a:off x="685800" y="1219200"/>
            <a:ext cx="8247888" cy="5638800"/>
          </a:xfrm>
        </p:spPr>
        <p:txBody>
          <a:bodyPr>
            <a:normAutofit fontScale="92500"/>
          </a:bodyPr>
          <a:lstStyle/>
          <a:p>
            <a:r>
              <a:rPr lang="en-US" dirty="0"/>
              <a:t>inducing </a:t>
            </a:r>
            <a:r>
              <a:rPr lang="en-US" b="1" dirty="0"/>
              <a:t>intra-hepatic </a:t>
            </a:r>
            <a:r>
              <a:rPr lang="en-US" b="1" dirty="0" err="1"/>
              <a:t>metallothionein</a:t>
            </a:r>
            <a:r>
              <a:rPr lang="en-US" dirty="0"/>
              <a:t>, potentially providing further </a:t>
            </a:r>
            <a:r>
              <a:rPr lang="en-US" dirty="0" err="1"/>
              <a:t>hepato</a:t>
            </a:r>
            <a:r>
              <a:rPr lang="en-US" dirty="0"/>
              <a:t>-protection </a:t>
            </a:r>
          </a:p>
          <a:p>
            <a:endParaRPr lang="en-US" dirty="0" smtClean="0"/>
          </a:p>
          <a:p>
            <a:r>
              <a:rPr lang="en-US" b="1" dirty="0" smtClean="0"/>
              <a:t>inhibition </a:t>
            </a:r>
            <a:r>
              <a:rPr lang="en-US" b="1" dirty="0"/>
              <a:t>of lipid peroxidation </a:t>
            </a:r>
            <a:r>
              <a:rPr lang="en-US" dirty="0"/>
              <a:t>and the </a:t>
            </a:r>
            <a:r>
              <a:rPr lang="en-US" b="1" dirty="0"/>
              <a:t>increase of available glutathione within hepatocytes, reducing oxidative damage </a:t>
            </a:r>
          </a:p>
          <a:p>
            <a:r>
              <a:rPr lang="en-US" dirty="0"/>
              <a:t>M</a:t>
            </a:r>
            <a:r>
              <a:rPr lang="en-US" dirty="0" smtClean="0"/>
              <a:t>aximum </a:t>
            </a:r>
            <a:r>
              <a:rPr lang="en-US" dirty="0"/>
              <a:t>induction of </a:t>
            </a:r>
            <a:r>
              <a:rPr lang="en-US" b="1" dirty="0"/>
              <a:t>intestinal </a:t>
            </a:r>
            <a:r>
              <a:rPr lang="en-US" b="1" dirty="0" err="1"/>
              <a:t>metalloproteins</a:t>
            </a:r>
            <a:r>
              <a:rPr lang="en-US" b="1" dirty="0"/>
              <a:t> occurs 3</a:t>
            </a:r>
            <a:r>
              <a:rPr lang="en-US" b="1" dirty="0" smtClean="0"/>
              <a:t> </a:t>
            </a:r>
            <a:r>
              <a:rPr lang="en-US" b="1" dirty="0"/>
              <a:t>weeks after the initiation of </a:t>
            </a:r>
            <a:r>
              <a:rPr lang="en-US" b="1" dirty="0" smtClean="0"/>
              <a:t>zinc.</a:t>
            </a:r>
            <a:endParaRPr lang="en-US" dirty="0" smtClean="0"/>
          </a:p>
          <a:p>
            <a:r>
              <a:rPr lang="en-US" dirty="0" smtClean="0"/>
              <a:t>Other </a:t>
            </a:r>
            <a:r>
              <a:rPr lang="en-US" dirty="0" err="1" smtClean="0"/>
              <a:t>Chelator</a:t>
            </a:r>
            <a:r>
              <a:rPr lang="en-US" dirty="0" smtClean="0"/>
              <a:t>: administered </a:t>
            </a:r>
            <a:r>
              <a:rPr lang="en-US" dirty="0"/>
              <a:t>at least one hour before or after zinc. </a:t>
            </a:r>
          </a:p>
          <a:p>
            <a:endParaRPr lang="en-US" dirty="0" smtClean="0"/>
          </a:p>
        </p:txBody>
      </p:sp>
    </p:spTree>
    <p:extLst>
      <p:ext uri="{BB962C8B-B14F-4D97-AF65-F5344CB8AC3E}">
        <p14:creationId xmlns:p14="http://schemas.microsoft.com/office/powerpoint/2010/main" val="142806519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txBody>
          <a:bodyPr/>
          <a:lstStyle/>
          <a:p>
            <a:r>
              <a:rPr lang="en-US" dirty="0" smtClean="0"/>
              <a:t>Why Zinc in Wilson’s disease?</a:t>
            </a:r>
            <a:endParaRPr lang="en-US" dirty="0"/>
          </a:p>
        </p:txBody>
      </p:sp>
      <p:sp>
        <p:nvSpPr>
          <p:cNvPr id="3" name="Content Placeholder 2"/>
          <p:cNvSpPr>
            <a:spLocks noGrp="1"/>
          </p:cNvSpPr>
          <p:nvPr>
            <p:ph idx="1"/>
          </p:nvPr>
        </p:nvSpPr>
        <p:spPr>
          <a:xfrm>
            <a:off x="685800" y="1219200"/>
            <a:ext cx="8247888" cy="5638800"/>
          </a:xfrm>
        </p:spPr>
        <p:txBody>
          <a:bodyPr>
            <a:normAutofit/>
          </a:bodyPr>
          <a:lstStyle/>
          <a:p>
            <a:r>
              <a:rPr lang="en-US" dirty="0"/>
              <a:t>Adverse effects of zinc are </a:t>
            </a:r>
            <a:r>
              <a:rPr lang="en-US" dirty="0" smtClean="0"/>
              <a:t>not </a:t>
            </a:r>
            <a:r>
              <a:rPr lang="en-US" dirty="0"/>
              <a:t>life- threatening</a:t>
            </a:r>
            <a:r>
              <a:rPr lang="en-US" dirty="0" smtClean="0"/>
              <a:t>,</a:t>
            </a:r>
          </a:p>
          <a:p>
            <a:pPr lvl="1"/>
            <a:r>
              <a:rPr lang="en-US" dirty="0" smtClean="0"/>
              <a:t>Gastric irritation</a:t>
            </a:r>
            <a:r>
              <a:rPr lang="en-US" dirty="0"/>
              <a:t> </a:t>
            </a:r>
            <a:r>
              <a:rPr lang="en-US" dirty="0" smtClean="0"/>
              <a:t>10 %</a:t>
            </a:r>
          </a:p>
          <a:p>
            <a:pPr lvl="1"/>
            <a:r>
              <a:rPr lang="en-US" dirty="0" smtClean="0"/>
              <a:t>Alcohol intolerance</a:t>
            </a:r>
          </a:p>
          <a:p>
            <a:pPr lvl="1"/>
            <a:r>
              <a:rPr lang="en-US" dirty="0" smtClean="0"/>
              <a:t>Headaches</a:t>
            </a:r>
          </a:p>
          <a:p>
            <a:pPr lvl="1"/>
            <a:r>
              <a:rPr lang="en-US" dirty="0" err="1" smtClean="0"/>
              <a:t>Hyperhydrosis</a:t>
            </a:r>
            <a:endParaRPr lang="en-US" dirty="0" smtClean="0"/>
          </a:p>
          <a:p>
            <a:pPr lvl="1"/>
            <a:r>
              <a:rPr lang="en-US" dirty="0" smtClean="0"/>
              <a:t>Transient </a:t>
            </a:r>
            <a:r>
              <a:rPr lang="en-US" dirty="0"/>
              <a:t>elevation of </a:t>
            </a:r>
            <a:r>
              <a:rPr lang="en-US" dirty="0" smtClean="0"/>
              <a:t>plasma</a:t>
            </a:r>
          </a:p>
          <a:p>
            <a:pPr lvl="2"/>
            <a:r>
              <a:rPr lang="en-US" dirty="0" smtClean="0"/>
              <a:t> </a:t>
            </a:r>
            <a:r>
              <a:rPr lang="en-US" dirty="0"/>
              <a:t>lipase, </a:t>
            </a:r>
            <a:r>
              <a:rPr lang="en-US" dirty="0" smtClean="0"/>
              <a:t> Amylase, Alkaline </a:t>
            </a:r>
            <a:r>
              <a:rPr lang="en-US" dirty="0"/>
              <a:t>phosphatase, </a:t>
            </a:r>
            <a:endParaRPr lang="en-US" dirty="0" smtClean="0"/>
          </a:p>
          <a:p>
            <a:r>
              <a:rPr lang="en-US" dirty="0" err="1" smtClean="0"/>
              <a:t>Sideroblastic</a:t>
            </a:r>
            <a:r>
              <a:rPr lang="en-US" dirty="0" smtClean="0"/>
              <a:t> </a:t>
            </a:r>
            <a:r>
              <a:rPr lang="en-US" dirty="0"/>
              <a:t>anemia, the latter of which can indicate excessive copper removal, with copper deficiency </a:t>
            </a:r>
          </a:p>
        </p:txBody>
      </p:sp>
    </p:spTree>
    <p:extLst>
      <p:ext uri="{BB962C8B-B14F-4D97-AF65-F5344CB8AC3E}">
        <p14:creationId xmlns:p14="http://schemas.microsoft.com/office/powerpoint/2010/main" val="174025330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US" dirty="0" smtClean="0"/>
              <a:t>Zinc Acetate</a:t>
            </a:r>
            <a:endParaRPr lang="en-US" dirty="0"/>
          </a:p>
        </p:txBody>
      </p:sp>
      <p:sp>
        <p:nvSpPr>
          <p:cNvPr id="3" name="Content Placeholder 2"/>
          <p:cNvSpPr>
            <a:spLocks noGrp="1"/>
          </p:cNvSpPr>
          <p:nvPr>
            <p:ph idx="1"/>
          </p:nvPr>
        </p:nvSpPr>
        <p:spPr>
          <a:xfrm>
            <a:off x="685800" y="990600"/>
            <a:ext cx="8247888" cy="5791200"/>
          </a:xfrm>
        </p:spPr>
        <p:txBody>
          <a:bodyPr>
            <a:normAutofit/>
          </a:bodyPr>
          <a:lstStyle/>
          <a:p>
            <a:r>
              <a:rPr lang="en-US" dirty="0" smtClean="0"/>
              <a:t>25-50 mg, TDS, 60 min before meals</a:t>
            </a:r>
          </a:p>
          <a:p>
            <a:pPr lvl="1"/>
            <a:r>
              <a:rPr lang="en-US" dirty="0" err="1" smtClean="0"/>
              <a:t>Pyrates</a:t>
            </a:r>
            <a:r>
              <a:rPr lang="en-US" dirty="0" smtClean="0"/>
              <a:t>, fiber binds Zinc</a:t>
            </a:r>
          </a:p>
          <a:p>
            <a:pPr lvl="1"/>
            <a:r>
              <a:rPr lang="en-US" dirty="0" smtClean="0"/>
              <a:t>Effect </a:t>
            </a:r>
            <a:r>
              <a:rPr lang="en-US" dirty="0" err="1" smtClean="0"/>
              <a:t>complte</a:t>
            </a:r>
            <a:r>
              <a:rPr lang="en-US" dirty="0" smtClean="0"/>
              <a:t> in 2 weeks</a:t>
            </a:r>
          </a:p>
          <a:p>
            <a:pPr lvl="1"/>
            <a:r>
              <a:rPr lang="en-US" dirty="0" err="1" smtClean="0"/>
              <a:t>Deinduction</a:t>
            </a:r>
            <a:r>
              <a:rPr lang="en-US" dirty="0" smtClean="0"/>
              <a:t> half life of Zn: 10 days</a:t>
            </a:r>
          </a:p>
          <a:p>
            <a:r>
              <a:rPr lang="en-US" dirty="0" smtClean="0"/>
              <a:t>Can: cause Cu deficiency</a:t>
            </a:r>
          </a:p>
          <a:p>
            <a:r>
              <a:rPr lang="en-US" dirty="0" smtClean="0"/>
              <a:t>Avoid Liver, Shellfish: rich in Cu</a:t>
            </a:r>
          </a:p>
          <a:p>
            <a:endParaRPr lang="en-US" dirty="0" smtClean="0"/>
          </a:p>
          <a:p>
            <a:endParaRPr lang="en-US" dirty="0"/>
          </a:p>
        </p:txBody>
      </p:sp>
    </p:spTree>
    <p:extLst>
      <p:ext uri="{BB962C8B-B14F-4D97-AF65-F5344CB8AC3E}">
        <p14:creationId xmlns:p14="http://schemas.microsoft.com/office/powerpoint/2010/main" val="379686354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Zinc in WD: Evidence</a:t>
            </a:r>
            <a:endParaRPr lang="en-US" dirty="0"/>
          </a:p>
        </p:txBody>
      </p:sp>
      <p:sp>
        <p:nvSpPr>
          <p:cNvPr id="3" name="Content Placeholder 2"/>
          <p:cNvSpPr>
            <a:spLocks noGrp="1"/>
          </p:cNvSpPr>
          <p:nvPr>
            <p:ph idx="1"/>
          </p:nvPr>
        </p:nvSpPr>
        <p:spPr/>
        <p:txBody>
          <a:bodyPr/>
          <a:lstStyle/>
          <a:p>
            <a:r>
              <a:rPr lang="en-US" dirty="0" smtClean="0"/>
              <a:t>No RCT</a:t>
            </a:r>
            <a:endParaRPr lang="en-US" dirty="0"/>
          </a:p>
        </p:txBody>
      </p:sp>
    </p:spTree>
    <p:extLst>
      <p:ext uri="{BB962C8B-B14F-4D97-AF65-F5344CB8AC3E}">
        <p14:creationId xmlns:p14="http://schemas.microsoft.com/office/powerpoint/2010/main" val="315745568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Zinc</a:t>
            </a:r>
            <a:endParaRPr lang="en-US" dirty="0"/>
          </a:p>
        </p:txBody>
      </p:sp>
      <p:sp>
        <p:nvSpPr>
          <p:cNvPr id="3" name="Content Placeholder 2"/>
          <p:cNvSpPr>
            <a:spLocks noGrp="1"/>
          </p:cNvSpPr>
          <p:nvPr>
            <p:ph idx="1"/>
          </p:nvPr>
        </p:nvSpPr>
        <p:spPr>
          <a:xfrm>
            <a:off x="533400" y="1447800"/>
            <a:ext cx="8400288" cy="5410200"/>
          </a:xfrm>
        </p:spPr>
        <p:txBody>
          <a:bodyPr>
            <a:normAutofit fontScale="92500" lnSpcReduction="10000"/>
          </a:bodyPr>
          <a:lstStyle/>
          <a:p>
            <a:r>
              <a:rPr lang="en-US" dirty="0" smtClean="0"/>
              <a:t>As Initial treatment, when </a:t>
            </a:r>
            <a:r>
              <a:rPr lang="en-US" dirty="0" err="1" smtClean="0"/>
              <a:t>neuro</a:t>
            </a:r>
            <a:r>
              <a:rPr lang="en-US" dirty="0" smtClean="0"/>
              <a:t>/</a:t>
            </a:r>
            <a:r>
              <a:rPr lang="en-US" dirty="0" err="1" smtClean="0"/>
              <a:t>psy</a:t>
            </a:r>
            <a:r>
              <a:rPr lang="en-US" dirty="0" smtClean="0"/>
              <a:t> </a:t>
            </a:r>
            <a:r>
              <a:rPr lang="en-US" dirty="0" err="1" smtClean="0"/>
              <a:t>menifestation</a:t>
            </a:r>
            <a:endParaRPr lang="en-US" dirty="0" smtClean="0"/>
          </a:p>
          <a:p>
            <a:r>
              <a:rPr lang="en-US" dirty="0" smtClean="0"/>
              <a:t>Hepatic WD?? </a:t>
            </a:r>
            <a:endParaRPr lang="en-US" dirty="0"/>
          </a:p>
          <a:p>
            <a:pPr lvl="1"/>
            <a:r>
              <a:rPr lang="en-US" dirty="0" smtClean="0"/>
              <a:t>Poor control</a:t>
            </a:r>
          </a:p>
          <a:p>
            <a:r>
              <a:rPr lang="en-US" dirty="0" smtClean="0"/>
              <a:t>Maintenance therapy</a:t>
            </a:r>
          </a:p>
          <a:p>
            <a:r>
              <a:rPr lang="en-US" dirty="0" smtClean="0"/>
              <a:t>Pregnancy: Safety of Zn</a:t>
            </a:r>
          </a:p>
          <a:p>
            <a:r>
              <a:rPr lang="en-US" dirty="0" smtClean="0"/>
              <a:t>When complication with D-Pen</a:t>
            </a:r>
          </a:p>
          <a:p>
            <a:pPr lvl="1"/>
            <a:r>
              <a:rPr lang="en-US" dirty="0" smtClean="0"/>
              <a:t>Acute </a:t>
            </a:r>
            <a:r>
              <a:rPr lang="en-US" dirty="0" err="1" smtClean="0"/>
              <a:t>Neuro</a:t>
            </a:r>
            <a:r>
              <a:rPr lang="en-US" dirty="0" smtClean="0"/>
              <a:t> deterioration: 25%</a:t>
            </a:r>
          </a:p>
          <a:p>
            <a:pPr lvl="1"/>
            <a:r>
              <a:rPr lang="en-US" dirty="0" smtClean="0"/>
              <a:t>EPS</a:t>
            </a:r>
          </a:p>
          <a:p>
            <a:pPr lvl="1"/>
            <a:r>
              <a:rPr lang="en-US" dirty="0" smtClean="0"/>
              <a:t>Nephropathy due to </a:t>
            </a:r>
            <a:r>
              <a:rPr lang="en-US" dirty="0" err="1" smtClean="0"/>
              <a:t>penicillamine</a:t>
            </a:r>
            <a:endParaRPr lang="en-US" dirty="0" smtClean="0"/>
          </a:p>
          <a:p>
            <a:pPr lvl="1"/>
            <a:r>
              <a:rPr lang="en-US" dirty="0" smtClean="0"/>
              <a:t>Drug reaction due to other drugs</a:t>
            </a:r>
          </a:p>
          <a:p>
            <a:r>
              <a:rPr lang="en-US" dirty="0" smtClean="0"/>
              <a:t>When D-Pen </a:t>
            </a:r>
            <a:r>
              <a:rPr lang="en-US" dirty="0" smtClean="0">
                <a:solidFill>
                  <a:srgbClr val="FF0000"/>
                </a:solidFill>
              </a:rPr>
              <a:t>NOT Available</a:t>
            </a:r>
          </a:p>
          <a:p>
            <a:endParaRPr lang="en-US" dirty="0" smtClean="0"/>
          </a:p>
          <a:p>
            <a:endParaRPr lang="en-US" dirty="0" smtClean="0"/>
          </a:p>
          <a:p>
            <a:endParaRPr lang="en-US" dirty="0"/>
          </a:p>
        </p:txBody>
      </p:sp>
    </p:spTree>
    <p:extLst>
      <p:ext uri="{BB962C8B-B14F-4D97-AF65-F5344CB8AC3E}">
        <p14:creationId xmlns:p14="http://schemas.microsoft.com/office/powerpoint/2010/main" val="280929991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Zinc + </a:t>
            </a:r>
            <a:r>
              <a:rPr lang="en-US" dirty="0" err="1" smtClean="0"/>
              <a:t>Penicillamine</a:t>
            </a:r>
            <a:endParaRPr lang="en-US" dirty="0"/>
          </a:p>
        </p:txBody>
      </p:sp>
      <p:sp>
        <p:nvSpPr>
          <p:cNvPr id="3" name="Content Placeholder 2"/>
          <p:cNvSpPr>
            <a:spLocks noGrp="1"/>
          </p:cNvSpPr>
          <p:nvPr>
            <p:ph idx="1"/>
          </p:nvPr>
        </p:nvSpPr>
        <p:spPr/>
        <p:txBody>
          <a:bodyPr/>
          <a:lstStyle/>
          <a:p>
            <a:r>
              <a:rPr lang="en-US" dirty="0" smtClean="0"/>
              <a:t>How many of you use this combination?</a:t>
            </a:r>
            <a:endParaRPr lang="en-US" smtClean="0"/>
          </a:p>
          <a:p>
            <a:pPr>
              <a:buNone/>
            </a:pPr>
            <a:endParaRPr lang="en-US"/>
          </a:p>
        </p:txBody>
      </p:sp>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661</TotalTime>
  <Words>1422</Words>
  <Application>Microsoft Office PowerPoint</Application>
  <PresentationFormat>On-screen Show (4:3)</PresentationFormat>
  <Paragraphs>230</Paragraphs>
  <Slides>38</Slides>
  <Notes>2</Notes>
  <HiddenSlides>7</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MS PGothic</vt:lpstr>
      <vt:lpstr>Arial</vt:lpstr>
      <vt:lpstr>Calibri</vt:lpstr>
      <vt:lpstr>Comic Sans MS</vt:lpstr>
      <vt:lpstr>Gill Sans MT</vt:lpstr>
      <vt:lpstr>Palatino Linotype</vt:lpstr>
      <vt:lpstr>Times New Roman</vt:lpstr>
      <vt:lpstr>Verdana</vt:lpstr>
      <vt:lpstr>Wingdings 2</vt:lpstr>
      <vt:lpstr>Solstice</vt:lpstr>
      <vt:lpstr>PowerPoint Presentation</vt:lpstr>
      <vt:lpstr>When does one use  Zinc alone  in Wilson’s Disease?</vt:lpstr>
      <vt:lpstr>Why Zinc in Wilson’s disease?</vt:lpstr>
      <vt:lpstr>Why Zinc in Wilson’s disease?</vt:lpstr>
      <vt:lpstr>Why Zinc in Wilson’s disease?</vt:lpstr>
      <vt:lpstr>Zinc Acetate</vt:lpstr>
      <vt:lpstr>Zinc in WD: Evidence</vt:lpstr>
      <vt:lpstr>When to use Zinc</vt:lpstr>
      <vt:lpstr>Zinc + Penicillamine</vt:lpstr>
      <vt:lpstr>Zinc with Penicillamine</vt:lpstr>
      <vt:lpstr>Zinc with Penicillamine</vt:lpstr>
      <vt:lpstr>Zinc with Penicillamine</vt:lpstr>
      <vt:lpstr>Zinc with Penicillamine</vt:lpstr>
      <vt:lpstr>WD with Hepatic failure</vt:lpstr>
      <vt:lpstr>Zinc with Trientine</vt:lpstr>
      <vt:lpstr>Zinc Sulphate</vt:lpstr>
      <vt:lpstr>PowerPoint Presentation</vt:lpstr>
      <vt:lpstr>PowerPoint Presentation</vt:lpstr>
      <vt:lpstr>WD with Pregnancy</vt:lpstr>
      <vt:lpstr>Zinc in WD with Pregnancy</vt:lpstr>
      <vt:lpstr>Zinc in WD with 26 Pregnancy: Hepatology 2000</vt:lpstr>
      <vt:lpstr>Abstracts / Reproductive Toxicology, 2016 : Embryotox data, Germany </vt:lpstr>
      <vt:lpstr>Abstracts / Reproductive Toxicology, 2016 : Embryotox data, Germany </vt:lpstr>
      <vt:lpstr>Trientine in Pregnancy with WD Walshe, Q J Med, 1986; Total 13 pregnancy</vt:lpstr>
      <vt:lpstr>Zn Dose in pregnancy in WD1</vt:lpstr>
      <vt:lpstr>Zn Acetate or Sulphate</vt:lpstr>
      <vt:lpstr>PowerPoint Presentation</vt:lpstr>
      <vt:lpstr>PowerPoint Presentation</vt:lpstr>
      <vt:lpstr>Penicillamine AE</vt:lpstr>
      <vt:lpstr>Elastosis perforans serpiginosa (EPS) </vt:lpstr>
      <vt:lpstr>PowerPoint Presentation</vt:lpstr>
      <vt:lpstr>PowerPoint Presentation</vt:lpstr>
      <vt:lpstr>Ferenci P. Wilson ́ s Disease. In: Bacon B, O ́ Grady JG, DiBisceglie A, Lake JR, editors. Comprehensive clinical hepatology. [Chapter 24]. Maryland Heights, Miss. USA: Elsevier Mosby; 2005. p. 351–367.  </vt:lpstr>
      <vt:lpstr>Question for audience</vt:lpstr>
      <vt:lpstr>Penicillacmine Rx: Does it increase IRON deposition</vt:lpstr>
      <vt:lpstr>My Proposal?</vt:lpstr>
      <vt:lpstr>How about: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VINAY</dc:creator>
  <cp:lastModifiedBy>Kevin</cp:lastModifiedBy>
  <cp:revision>66</cp:revision>
  <dcterms:created xsi:type="dcterms:W3CDTF">2006-08-16T00:00:00Z</dcterms:created>
  <dcterms:modified xsi:type="dcterms:W3CDTF">2017-03-25T11:41:17Z</dcterms:modified>
</cp:coreProperties>
</file>