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3" r:id="rId2"/>
    <p:sldId id="256" r:id="rId3"/>
    <p:sldId id="262" r:id="rId4"/>
    <p:sldId id="259" r:id="rId5"/>
    <p:sldId id="263" r:id="rId6"/>
    <p:sldId id="257" r:id="rId7"/>
    <p:sldId id="264" r:id="rId8"/>
    <p:sldId id="272" r:id="rId9"/>
    <p:sldId id="267" r:id="rId10"/>
    <p:sldId id="265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62822-BCEE-4FA4-9554-8731B67602F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7E60-6D84-4809-8C7F-4F166BD1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4805-4191-4B49-AAB1-C8F4ED1E41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E60-6D84-4809-8C7F-4F166BD142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208C15-9FAB-4086-9D63-EAB53C888646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837A85-5918-4264-AFA5-936B38432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686800" cy="1981200"/>
          </a:xfrm>
        </p:spPr>
        <p:txBody>
          <a:bodyPr>
            <a:noAutofit/>
          </a:bodyPr>
          <a:lstStyle/>
          <a:p>
            <a:pPr algn="l"/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Chairpersons: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Aabha Nagral,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Prashanth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LK,SK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Yachha</a:t>
            </a:r>
            <a:endParaRPr lang="en-IN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Talk: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Malathi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Sathiysekaran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 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552" y="2208429"/>
            <a:ext cx="8375848" cy="1508604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2455973"/>
            <a:ext cx="823264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3200" b="1" dirty="0" smtClean="0">
                <a:solidFill>
                  <a:schemeClr val="bg1"/>
                </a:solidFill>
                <a:latin typeface="Comic Sans MS" pitchFamily="66" charset="0"/>
              </a:rPr>
              <a:t>Complications of drug therapy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41" y="183152"/>
            <a:ext cx="1177859" cy="12646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5" y="228599"/>
            <a:ext cx="1102995" cy="10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90" y="228600"/>
            <a:ext cx="2318210" cy="971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212" y="187035"/>
            <a:ext cx="851868" cy="11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Zinc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Side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2247900"/>
            <a:ext cx="4114800" cy="43053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Intereferes</a:t>
            </a:r>
            <a:r>
              <a:rPr lang="en-US" dirty="0" smtClean="0"/>
              <a:t> with uptake of copper from GIT.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) induces </a:t>
            </a:r>
            <a:r>
              <a:rPr lang="en-US" dirty="0" err="1" smtClean="0"/>
              <a:t>enterocyte</a:t>
            </a:r>
            <a:r>
              <a:rPr lang="en-US" dirty="0" smtClean="0"/>
              <a:t> </a:t>
            </a:r>
            <a:r>
              <a:rPr lang="en-US" dirty="0" err="1" smtClean="0"/>
              <a:t>metallothionein</a:t>
            </a:r>
            <a:r>
              <a:rPr lang="en-US" dirty="0" smtClean="0"/>
              <a:t> ,greater affinity for copper than Zinc</a:t>
            </a:r>
          </a:p>
          <a:p>
            <a:r>
              <a:rPr lang="en-US" dirty="0" smtClean="0"/>
              <a:t>ii) inhibits entry into portal circulation .</a:t>
            </a:r>
          </a:p>
          <a:p>
            <a:r>
              <a:rPr lang="en-US" dirty="0" smtClean="0"/>
              <a:t>iii) shed during </a:t>
            </a:r>
            <a:r>
              <a:rPr lang="en-US" dirty="0" err="1" smtClean="0"/>
              <a:t>enterocyte</a:t>
            </a:r>
            <a:r>
              <a:rPr lang="en-US" dirty="0" smtClean="0"/>
              <a:t> turn over and lost in </a:t>
            </a:r>
            <a:r>
              <a:rPr lang="en-US" dirty="0" err="1" smtClean="0"/>
              <a:t>faeces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Induces </a:t>
            </a:r>
            <a:r>
              <a:rPr lang="en-US" dirty="0" err="1" smtClean="0"/>
              <a:t>Hepatocellular</a:t>
            </a:r>
            <a:r>
              <a:rPr lang="en-US" dirty="0" smtClean="0"/>
              <a:t> </a:t>
            </a:r>
            <a:r>
              <a:rPr lang="en-US" dirty="0" err="1" smtClean="0"/>
              <a:t>metallotheionein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Neurological deterioration is uncommon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Very few side effects</a:t>
            </a:r>
          </a:p>
          <a:p>
            <a:r>
              <a:rPr lang="en-US" dirty="0" smtClean="0"/>
              <a:t>Gastric irritation more for zinc </a:t>
            </a:r>
            <a:r>
              <a:rPr lang="en-US" dirty="0" err="1" smtClean="0"/>
              <a:t>sulphate</a:t>
            </a:r>
            <a:r>
              <a:rPr lang="en-US" dirty="0" smtClean="0"/>
              <a:t> than acetate</a:t>
            </a:r>
          </a:p>
          <a:p>
            <a:r>
              <a:rPr lang="en-US" dirty="0" smtClean="0"/>
              <a:t>Elevation of serum amylase and lipase without evidence of pancreatitis.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Triethylene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tetramine</a:t>
            </a:r>
            <a:r>
              <a:rPr lang="en-US" dirty="0" smtClean="0">
                <a:solidFill>
                  <a:schemeClr val="bg1"/>
                </a:solidFill>
              </a:rPr>
              <a:t> hydrochloride </a:t>
            </a:r>
            <a:r>
              <a:rPr lang="en-US" dirty="0" err="1" smtClean="0">
                <a:solidFill>
                  <a:schemeClr val="bg1"/>
                </a:solidFill>
              </a:rPr>
              <a:t>Trientene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2895600" cy="762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Side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</a:t>
            </a:r>
            <a:r>
              <a:rPr lang="en-US" dirty="0" err="1" smtClean="0"/>
              <a:t>Chelator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Polyamine like structure distinct </a:t>
            </a:r>
            <a:r>
              <a:rPr lang="en-US" dirty="0" err="1" smtClean="0"/>
              <a:t>fron</a:t>
            </a:r>
            <a:r>
              <a:rPr lang="en-US" dirty="0" smtClean="0"/>
              <a:t> </a:t>
            </a:r>
            <a:r>
              <a:rPr lang="en-US" dirty="0" err="1" smtClean="0"/>
              <a:t>pencillamine.Lacks</a:t>
            </a:r>
            <a:r>
              <a:rPr lang="en-US" dirty="0" smtClean="0"/>
              <a:t> </a:t>
            </a:r>
            <a:r>
              <a:rPr lang="en-US" dirty="0" err="1" smtClean="0"/>
              <a:t>sulfhydryl</a:t>
            </a:r>
            <a:r>
              <a:rPr lang="en-US" dirty="0" smtClean="0"/>
              <a:t> groups</a:t>
            </a:r>
          </a:p>
          <a:p>
            <a:r>
              <a:rPr lang="en-US" b="1" dirty="0" smtClean="0"/>
              <a:t>Neurological worsening has been reported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648200" y="2247900"/>
            <a:ext cx="4038600" cy="4229100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dirty="0" smtClean="0"/>
              <a:t>Few side effects</a:t>
            </a:r>
          </a:p>
          <a:p>
            <a:endParaRPr lang="en-US" sz="3100" dirty="0" smtClean="0"/>
          </a:p>
          <a:p>
            <a:r>
              <a:rPr lang="en-US" sz="3100" b="1" dirty="0" smtClean="0"/>
              <a:t>No </a:t>
            </a:r>
            <a:r>
              <a:rPr lang="en-US" sz="3100" b="1" dirty="0" err="1" smtClean="0"/>
              <a:t>hypersensitivity</a:t>
            </a:r>
            <a:r>
              <a:rPr lang="en-US" sz="3100" dirty="0" err="1" smtClean="0"/>
              <a:t>.:fixed</a:t>
            </a:r>
            <a:r>
              <a:rPr lang="en-US" sz="3100" dirty="0" smtClean="0"/>
              <a:t> drug eruption reported in one patient.</a:t>
            </a:r>
          </a:p>
          <a:p>
            <a:endParaRPr lang="en-US" sz="3100" dirty="0" smtClean="0"/>
          </a:p>
          <a:p>
            <a:r>
              <a:rPr lang="en-US" sz="3100" dirty="0" err="1" smtClean="0"/>
              <a:t>Chelates</a:t>
            </a:r>
            <a:r>
              <a:rPr lang="en-US" sz="3100" dirty="0" smtClean="0"/>
              <a:t> Iron  : should not be co-administered with Iron .</a:t>
            </a:r>
          </a:p>
          <a:p>
            <a:endParaRPr lang="en-US" sz="3100" dirty="0" smtClean="0"/>
          </a:p>
          <a:p>
            <a:r>
              <a:rPr lang="en-US" sz="3100" dirty="0" err="1" smtClean="0"/>
              <a:t>Sideroblastic</a:t>
            </a:r>
            <a:r>
              <a:rPr lang="en-US" sz="3100" dirty="0" smtClean="0"/>
              <a:t> anemia : reversible ( Iron and Copper Def )</a:t>
            </a:r>
          </a:p>
          <a:p>
            <a:endParaRPr lang="en-US" sz="3100" dirty="0" smtClean="0"/>
          </a:p>
          <a:p>
            <a:r>
              <a:rPr lang="en-US" sz="3100" dirty="0" smtClean="0"/>
              <a:t>Hemorrhagic gastritis, Loss of taste and Rashes .(Epstein O 1980)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Ammonium </a:t>
            </a:r>
            <a:r>
              <a:rPr lang="en-US" dirty="0" err="1" smtClean="0">
                <a:solidFill>
                  <a:schemeClr val="bg1"/>
                </a:solidFill>
              </a:rPr>
              <a:t>Tetrathiomolybdate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1600200" cy="762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2057400" cy="762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Side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4152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Strong </a:t>
            </a:r>
            <a:r>
              <a:rPr lang="en-US" dirty="0" err="1" smtClean="0"/>
              <a:t>decoppering</a:t>
            </a:r>
            <a:r>
              <a:rPr lang="en-US" dirty="0" smtClean="0"/>
              <a:t> agent</a:t>
            </a:r>
          </a:p>
          <a:p>
            <a:endParaRPr lang="en-US" dirty="0" smtClean="0"/>
          </a:p>
          <a:p>
            <a:r>
              <a:rPr lang="en-US" dirty="0" smtClean="0"/>
              <a:t>Interferes with intestinal uptake of copper (dose along with meals).</a:t>
            </a:r>
          </a:p>
          <a:p>
            <a:endParaRPr lang="en-US" dirty="0" smtClean="0"/>
          </a:p>
          <a:p>
            <a:r>
              <a:rPr lang="en-US" dirty="0" smtClean="0"/>
              <a:t>Binds copper from plasma ( dose between meals )</a:t>
            </a:r>
          </a:p>
          <a:p>
            <a:endParaRPr lang="en-US" dirty="0" smtClean="0"/>
          </a:p>
          <a:p>
            <a:r>
              <a:rPr lang="en-US" dirty="0" smtClean="0"/>
              <a:t>No neurological deterioration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Bone marrow depression .</a:t>
            </a:r>
          </a:p>
          <a:p>
            <a:endParaRPr lang="en-US" dirty="0" smtClean="0"/>
          </a:p>
          <a:p>
            <a:r>
              <a:rPr lang="en-US" dirty="0" err="1" smtClean="0"/>
              <a:t>Hepatotoxicity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Aggressive copper removal : causes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</a:t>
            </a:r>
            <a:r>
              <a:rPr lang="en-US" dirty="0" smtClean="0"/>
              <a:t>)neurological dysfunction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ii) </a:t>
            </a:r>
            <a:r>
              <a:rPr lang="en-US" dirty="0" err="1" smtClean="0"/>
              <a:t>Antiangiogenic</a:t>
            </a:r>
            <a:r>
              <a:rPr lang="en-US" dirty="0" smtClean="0"/>
              <a:t> 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457200" y="39273"/>
          <a:ext cx="8458200" cy="66358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1641"/>
                <a:gridCol w="3306386"/>
                <a:gridCol w="1076498"/>
                <a:gridCol w="2383675"/>
              </a:tblGrid>
              <a:tr h="883085">
                <a:tc>
                  <a:txBody>
                    <a:bodyPr/>
                    <a:lstStyle/>
                    <a:p>
                      <a:r>
                        <a:rPr lang="en-US" dirty="0" smtClean="0"/>
                        <a:t>Place</a:t>
                      </a:r>
                      <a:r>
                        <a:rPr lang="en-US" baseline="0" dirty="0" smtClean="0"/>
                        <a:t> /Consultant (number)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err="1" smtClean="0"/>
                        <a:t>Penicillamine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Stopped 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Zinc</a:t>
                      </a:r>
                      <a:endParaRPr lang="en-US" dirty="0"/>
                    </a:p>
                  </a:txBody>
                  <a:tcPr/>
                </a:tc>
              </a:tr>
              <a:tr h="116223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Pune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/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A.Bavdekar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Bone marrow suppression : common</a:t>
                      </a:r>
                    </a:p>
                    <a:p>
                      <a:r>
                        <a:rPr lang="en-US" dirty="0" err="1" smtClean="0"/>
                        <a:t>Proteinuria</a:t>
                      </a:r>
                      <a:r>
                        <a:rPr lang="en-US" baseline="0" dirty="0" smtClean="0"/>
                        <a:t> : second common</a:t>
                      </a:r>
                    </a:p>
                    <a:p>
                      <a:r>
                        <a:rPr lang="en-US" baseline="0" dirty="0" smtClean="0"/>
                        <a:t>Skin rashes : less common</a:t>
                      </a:r>
                    </a:p>
                    <a:p>
                      <a:r>
                        <a:rPr lang="en-US" baseline="0" dirty="0" smtClean="0"/>
                        <a:t>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Gastritis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after morning dose</a:t>
                      </a:r>
                    </a:p>
                    <a:p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181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Coimbatore/John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Mathai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(70)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Thrombocytopenia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Nausea ,vomiting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181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Chennai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: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S.Srinivas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(40)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acute neurological deterioration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9224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Chennai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B.Sumathi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Nephrotic</a:t>
                      </a:r>
                      <a:r>
                        <a:rPr lang="en-US" dirty="0" smtClean="0"/>
                        <a:t> syndrome 2</a:t>
                      </a:r>
                    </a:p>
                    <a:p>
                      <a:r>
                        <a:rPr lang="en-US" dirty="0" smtClean="0"/>
                        <a:t>BM</a:t>
                      </a:r>
                      <a:r>
                        <a:rPr lang="en-US" baseline="0" dirty="0" smtClean="0"/>
                        <a:t> suppression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(Z)</a:t>
                      </a:r>
                    </a:p>
                    <a:p>
                      <a:r>
                        <a:rPr lang="en-US" baseline="0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181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Chennai (40)</a:t>
                      </a:r>
                    </a:p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M.Sathiyasekaran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 hypersensitivity 2</a:t>
                      </a:r>
                    </a:p>
                    <a:p>
                      <a:r>
                        <a:rPr lang="en-US" dirty="0" smtClean="0"/>
                        <a:t>Thrombocytopenia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(T)</a:t>
                      </a:r>
                    </a:p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Gastritis  2 ( stopped 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181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Chennai</a:t>
                      </a:r>
                    </a:p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N.Shanmugam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</a:t>
                      </a:r>
                    </a:p>
                    <a:p>
                      <a:r>
                        <a:rPr lang="en-US" dirty="0" smtClean="0"/>
                        <a:t>Arthritis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Yes(Z)</a:t>
                      </a:r>
                    </a:p>
                    <a:p>
                      <a:r>
                        <a:rPr lang="en-US" dirty="0" smtClean="0"/>
                        <a:t>Yes(Z)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181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Cochin</a:t>
                      </a:r>
                    </a:p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GeethaM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(48)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Rash 3</a:t>
                      </a:r>
                    </a:p>
                    <a:p>
                      <a:r>
                        <a:rPr lang="en-US" dirty="0" smtClean="0"/>
                        <a:t>Proteinuria1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Yes(T)</a:t>
                      </a:r>
                    </a:p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181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TVM</a:t>
                      </a:r>
                    </a:p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Prashanth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(16)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Thrombocytopenia</a:t>
                      </a:r>
                      <a:r>
                        <a:rPr lang="en-US" baseline="0" dirty="0" smtClean="0"/>
                        <a:t> 1</a:t>
                      </a:r>
                    </a:p>
                    <a:p>
                      <a:r>
                        <a:rPr lang="en-US" baseline="0" dirty="0" smtClean="0"/>
                        <a:t>Bone marrow suppression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Yes(Z)</a:t>
                      </a:r>
                    </a:p>
                    <a:p>
                      <a:r>
                        <a:rPr lang="en-US" dirty="0" smtClean="0"/>
                        <a:t>Yes(Z)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None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Thank you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Hepaticon</a:t>
            </a:r>
            <a:r>
              <a:rPr lang="en-US" sz="3600" dirty="0" smtClean="0">
                <a:solidFill>
                  <a:schemeClr val="bg1"/>
                </a:solidFill>
              </a:rPr>
              <a:t>  2017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“Wilson disease bench to bedside”</a:t>
            </a:r>
          </a:p>
          <a:p>
            <a:r>
              <a:rPr lang="en-US" sz="3600" dirty="0" err="1" smtClean="0">
                <a:solidFill>
                  <a:schemeClr val="bg1"/>
                </a:solidFill>
              </a:rPr>
              <a:t>Malathi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Sathiyasekaran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4400" b="1" i="1" smtClean="0"/>
              <a:t>Complications of Drug therapy</a:t>
            </a:r>
            <a:endParaRPr lang="en-US" sz="4400" b="1" i="1" dirty="0"/>
          </a:p>
        </p:txBody>
      </p:sp>
      <p:pic>
        <p:nvPicPr>
          <p:cNvPr id="4" name="Picture 5" descr="D:\Scan\Dr_malathy\Pic_09.jpg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</a:blip>
          <a:srcRect l="2141"/>
          <a:stretch>
            <a:fillRect/>
          </a:stretch>
        </p:blipFill>
        <p:spPr bwMode="auto">
          <a:xfrm>
            <a:off x="152400" y="5029200"/>
            <a:ext cx="114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Aug_2002\dr_malathi\New  scan\Untitled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0292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Drugs for Wilson Disease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915400" cy="457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D </a:t>
            </a:r>
            <a:r>
              <a:rPr lang="en-US" sz="3200" dirty="0" err="1" smtClean="0">
                <a:latin typeface="Arial Narrow" pitchFamily="34" charset="0"/>
              </a:rPr>
              <a:t>Pencillamine</a:t>
            </a:r>
            <a:r>
              <a:rPr lang="en-US" sz="3200" dirty="0" smtClean="0">
                <a:latin typeface="Arial Narrow" pitchFamily="34" charset="0"/>
              </a:rPr>
              <a:t>: 1956 : </a:t>
            </a:r>
            <a:r>
              <a:rPr lang="en-US" sz="3200" dirty="0" err="1" smtClean="0">
                <a:latin typeface="Arial Narrow" pitchFamily="34" charset="0"/>
              </a:rPr>
              <a:t>Walshe</a:t>
            </a:r>
            <a:r>
              <a:rPr lang="en-US" sz="3200" dirty="0" smtClean="0">
                <a:latin typeface="Arial Narrow" pitchFamily="34" charset="0"/>
              </a:rPr>
              <a:t> proposed  </a:t>
            </a:r>
            <a:r>
              <a:rPr lang="en-US" sz="3200" dirty="0" err="1" smtClean="0">
                <a:latin typeface="Arial Narrow" pitchFamily="34" charset="0"/>
              </a:rPr>
              <a:t>penicillamine</a:t>
            </a:r>
            <a:r>
              <a:rPr lang="en-US" sz="3200" dirty="0" smtClean="0">
                <a:latin typeface="Arial Narrow" pitchFamily="34" charset="0"/>
              </a:rPr>
              <a:t> for WD and his seminal paper was published</a:t>
            </a:r>
          </a:p>
          <a:p>
            <a:endParaRPr lang="en-US" sz="3200" dirty="0" smtClean="0">
              <a:latin typeface="Arial Narrow" pitchFamily="34" charset="0"/>
            </a:endParaRPr>
          </a:p>
          <a:p>
            <a:r>
              <a:rPr lang="en-US" sz="3200" dirty="0" smtClean="0">
                <a:latin typeface="Arial Narrow" pitchFamily="34" charset="0"/>
              </a:rPr>
              <a:t>Zinc:1961:Schouwink described the use of zinc salts in the treatment of WD</a:t>
            </a:r>
          </a:p>
          <a:p>
            <a:endParaRPr lang="en-US" sz="3200" dirty="0" smtClean="0">
              <a:latin typeface="Arial Narrow" pitchFamily="34" charset="0"/>
            </a:endParaRPr>
          </a:p>
          <a:p>
            <a:r>
              <a:rPr lang="en-US" sz="3200" dirty="0" err="1" smtClean="0">
                <a:latin typeface="Arial Narrow" pitchFamily="34" charset="0"/>
              </a:rPr>
              <a:t>Trientene</a:t>
            </a:r>
            <a:r>
              <a:rPr lang="en-US" sz="3200" dirty="0" smtClean="0">
                <a:latin typeface="Arial Narrow" pitchFamily="34" charset="0"/>
              </a:rPr>
              <a:t>. 1969 : </a:t>
            </a:r>
            <a:r>
              <a:rPr lang="en-US" sz="3200" dirty="0" err="1" smtClean="0">
                <a:latin typeface="Arial Narrow" pitchFamily="34" charset="0"/>
              </a:rPr>
              <a:t>Walshe</a:t>
            </a:r>
            <a:r>
              <a:rPr lang="en-US" sz="3200" dirty="0" smtClean="0">
                <a:latin typeface="Arial Narrow" pitchFamily="34" charset="0"/>
              </a:rPr>
              <a:t> reported the use of </a:t>
            </a:r>
            <a:r>
              <a:rPr lang="en-US" sz="3200" dirty="0" err="1" smtClean="0">
                <a:latin typeface="Arial Narrow" pitchFamily="34" charset="0"/>
              </a:rPr>
              <a:t>trientine</a:t>
            </a:r>
            <a:endParaRPr lang="en-US" sz="3200" dirty="0" smtClean="0">
              <a:latin typeface="Arial Narrow" pitchFamily="34" charset="0"/>
            </a:endParaRPr>
          </a:p>
          <a:p>
            <a:endParaRPr lang="en-US" sz="3200" dirty="0" smtClean="0">
              <a:latin typeface="Arial Narrow" pitchFamily="34" charset="0"/>
            </a:endParaRPr>
          </a:p>
          <a:p>
            <a:r>
              <a:rPr lang="en-US" sz="3200" dirty="0" smtClean="0">
                <a:latin typeface="Arial Narrow" pitchFamily="34" charset="0"/>
              </a:rPr>
              <a:t>Tetrathiomolybdate:1984: </a:t>
            </a:r>
            <a:r>
              <a:rPr lang="en-US" sz="3200" dirty="0" err="1" smtClean="0">
                <a:latin typeface="Arial Narrow" pitchFamily="34" charset="0"/>
              </a:rPr>
              <a:t>Walshe</a:t>
            </a:r>
            <a:r>
              <a:rPr lang="en-US" sz="3200" dirty="0" smtClean="0">
                <a:latin typeface="Arial Narrow" pitchFamily="34" charset="0"/>
              </a:rPr>
              <a:t> introduced it for WD</a:t>
            </a:r>
            <a:endParaRPr lang="en-US" sz="3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0004-282X-anp-75-01-0069-gf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3435009" cy="3505200"/>
          </a:xfrm>
        </p:spPr>
      </p:pic>
      <p:pic>
        <p:nvPicPr>
          <p:cNvPr id="5" name="Picture 4" descr="0004-282X-anp-75-01-0069-gf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24000"/>
            <a:ext cx="35052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228600"/>
            <a:ext cx="83058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2017:  the 60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600" b="1" dirty="0" smtClean="0">
                <a:solidFill>
                  <a:schemeClr val="bg1"/>
                </a:solidFill>
              </a:rPr>
              <a:t> anniversary of  </a:t>
            </a:r>
            <a:r>
              <a:rPr lang="en-US" sz="3600" b="1" dirty="0" err="1" smtClean="0">
                <a:solidFill>
                  <a:schemeClr val="bg1"/>
                </a:solidFill>
              </a:rPr>
              <a:t>Walshe's</a:t>
            </a:r>
            <a:r>
              <a:rPr lang="en-US" sz="3600" b="1" dirty="0" smtClean="0">
                <a:solidFill>
                  <a:schemeClr val="bg1"/>
                </a:solidFill>
              </a:rPr>
              <a:t> article on treatment with </a:t>
            </a:r>
            <a:r>
              <a:rPr lang="en-US" sz="3600" b="1" dirty="0" err="1" smtClean="0">
                <a:solidFill>
                  <a:schemeClr val="bg1"/>
                </a:solidFill>
              </a:rPr>
              <a:t>penicillamine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334000"/>
            <a:ext cx="8534400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sz="2000" dirty="0" smtClean="0">
                <a:solidFill>
                  <a:schemeClr val="bg1"/>
                </a:solidFill>
              </a:rPr>
              <a:t>JM </a:t>
            </a:r>
            <a:r>
              <a:rPr lang="en-US" sz="2000" dirty="0" err="1" smtClean="0">
                <a:solidFill>
                  <a:schemeClr val="bg1"/>
                </a:solidFill>
              </a:rPr>
              <a:t>Walshe</a:t>
            </a:r>
            <a:r>
              <a:rPr lang="en-US" sz="2000" dirty="0" smtClean="0">
                <a:solidFill>
                  <a:schemeClr val="bg1"/>
                </a:solidFill>
              </a:rPr>
              <a:t> 1954 ----It seemed right to act on one of Charles Dent's aphorisms: ‘never give an untried compound to a patient that you are not prepared to take yourself’.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Nothing untoward developed, 24 h after the ingestion of 1 g of </a:t>
            </a:r>
            <a:r>
              <a:rPr lang="en-US" sz="2000" dirty="0" err="1" smtClean="0">
                <a:solidFill>
                  <a:schemeClr val="bg1"/>
                </a:solidFill>
              </a:rPr>
              <a:t>penicillamine</a:t>
            </a:r>
            <a:r>
              <a:rPr lang="en-US" sz="2000" dirty="0" smtClean="0">
                <a:solidFill>
                  <a:schemeClr val="bg1"/>
                </a:solidFill>
              </a:rPr>
              <a:t> powder taken in solution.” 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1920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D-</a:t>
            </a:r>
            <a:r>
              <a:rPr lang="en-US" dirty="0" err="1" smtClean="0">
                <a:solidFill>
                  <a:schemeClr val="bg1"/>
                </a:solidFill>
              </a:rPr>
              <a:t>Penicillamine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1447800" cy="762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2362200" cy="762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Side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247900"/>
            <a:ext cx="4419600" cy="48387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9600" dirty="0" err="1" smtClean="0"/>
              <a:t>Penicillamine</a:t>
            </a:r>
            <a:r>
              <a:rPr lang="en-US" sz="9600" dirty="0" smtClean="0"/>
              <a:t> :  </a:t>
            </a:r>
            <a:r>
              <a:rPr lang="en-US" sz="9600" dirty="0" err="1" smtClean="0"/>
              <a:t>dimethyl</a:t>
            </a:r>
            <a:r>
              <a:rPr lang="en-US" sz="9600" dirty="0" smtClean="0"/>
              <a:t> </a:t>
            </a:r>
            <a:r>
              <a:rPr lang="en-US" sz="9600" dirty="0" err="1" smtClean="0"/>
              <a:t>cysteine</a:t>
            </a:r>
            <a:r>
              <a:rPr lang="en-US" sz="7400" dirty="0" smtClean="0"/>
              <a:t>. (</a:t>
            </a:r>
            <a:r>
              <a:rPr lang="en-US" sz="7400" dirty="0" err="1" smtClean="0"/>
              <a:t>Sulphydryl</a:t>
            </a:r>
            <a:r>
              <a:rPr lang="en-US" sz="7400" dirty="0" smtClean="0"/>
              <a:t>  bearing </a:t>
            </a:r>
            <a:r>
              <a:rPr lang="en-US" sz="7400" dirty="0" err="1" smtClean="0"/>
              <a:t>aminoacid</a:t>
            </a:r>
            <a:r>
              <a:rPr lang="en-US" sz="7400" dirty="0" smtClean="0"/>
              <a:t> </a:t>
            </a:r>
            <a:r>
              <a:rPr lang="en-US" sz="7400" dirty="0" err="1" smtClean="0"/>
              <a:t>cysteine</a:t>
            </a:r>
            <a:r>
              <a:rPr lang="en-US" sz="7400" dirty="0" smtClean="0"/>
              <a:t> doubly substituted with methyl groups)</a:t>
            </a:r>
          </a:p>
          <a:p>
            <a:endParaRPr lang="en-US" sz="7400" dirty="0" smtClean="0"/>
          </a:p>
          <a:p>
            <a:r>
              <a:rPr lang="en-US" sz="9600" dirty="0" smtClean="0"/>
              <a:t>General </a:t>
            </a:r>
            <a:r>
              <a:rPr lang="en-US" sz="9600" dirty="0" err="1" smtClean="0"/>
              <a:t>Chelator</a:t>
            </a:r>
            <a:r>
              <a:rPr lang="en-US" sz="9600" dirty="0" smtClean="0"/>
              <a:t>.</a:t>
            </a:r>
          </a:p>
          <a:p>
            <a:endParaRPr lang="en-US" sz="9600" dirty="0" smtClean="0"/>
          </a:p>
          <a:p>
            <a:r>
              <a:rPr lang="en-US" sz="9600" dirty="0" smtClean="0"/>
              <a:t>Also induces </a:t>
            </a:r>
            <a:r>
              <a:rPr lang="en-US" sz="9600" dirty="0" err="1" smtClean="0"/>
              <a:t>metallothionein</a:t>
            </a:r>
            <a:r>
              <a:rPr lang="en-US" sz="9600" dirty="0" smtClean="0"/>
              <a:t> in patients with WD.</a:t>
            </a:r>
          </a:p>
          <a:p>
            <a:endParaRPr lang="en-US" sz="9600" dirty="0" smtClean="0"/>
          </a:p>
          <a:p>
            <a:r>
              <a:rPr lang="en-US" sz="9600" dirty="0" smtClean="0"/>
              <a:t>Interferes with collagen cross linking.</a:t>
            </a:r>
          </a:p>
          <a:p>
            <a:endParaRPr lang="en-US" sz="9600" dirty="0" smtClean="0"/>
          </a:p>
          <a:p>
            <a:r>
              <a:rPr lang="en-US" sz="9600" dirty="0" err="1" smtClean="0"/>
              <a:t>Immunosuppresant</a:t>
            </a:r>
            <a:r>
              <a:rPr lang="en-US" sz="9600" dirty="0" smtClean="0"/>
              <a:t> action.</a:t>
            </a:r>
          </a:p>
          <a:p>
            <a:endParaRPr lang="en-US" sz="6000" dirty="0" smtClean="0"/>
          </a:p>
          <a:p>
            <a:endParaRPr lang="en-US" sz="6000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Severe side effects requiring drug to be discontinued 30 %</a:t>
            </a:r>
          </a:p>
          <a:p>
            <a:endParaRPr lang="en-US" sz="9600" dirty="0" smtClean="0"/>
          </a:p>
          <a:p>
            <a:endParaRPr lang="en-US" sz="9600" dirty="0" smtClean="0"/>
          </a:p>
          <a:p>
            <a:endParaRPr lang="en-US" sz="9600" dirty="0" smtClean="0"/>
          </a:p>
          <a:p>
            <a:r>
              <a:rPr lang="en-US" sz="9600" dirty="0" smtClean="0"/>
              <a:t>Chemical toxicity .Direct Dose dependent.</a:t>
            </a:r>
          </a:p>
          <a:p>
            <a:endParaRPr lang="en-US" sz="9600" dirty="0" smtClean="0"/>
          </a:p>
          <a:p>
            <a:endParaRPr lang="en-US" sz="9600" dirty="0" smtClean="0"/>
          </a:p>
          <a:p>
            <a:endParaRPr lang="en-US" sz="9600" dirty="0" smtClean="0"/>
          </a:p>
          <a:p>
            <a:endParaRPr lang="en-US" sz="9600" dirty="0" smtClean="0"/>
          </a:p>
          <a:p>
            <a:r>
              <a:rPr lang="en-US" sz="9600" dirty="0" smtClean="0"/>
              <a:t>Immune mediated side effects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fcd00064302-medi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0"/>
            <a:ext cx="260985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Penicillamine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andora's bo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524000"/>
            <a:ext cx="4419600" cy="4921504"/>
          </a:xfrm>
        </p:spPr>
      </p:pic>
      <p:pic>
        <p:nvPicPr>
          <p:cNvPr id="5" name="Picture 4" descr="464572.fig.00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284840" cy="4917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248400"/>
            <a:ext cx="24384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TREASURE    TROVE?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6248400"/>
            <a:ext cx="21336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PANDORA’S  BOX/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6324600"/>
            <a:ext cx="13716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Bockus</a:t>
            </a:r>
            <a:r>
              <a:rPr lang="en-US" dirty="0" smtClean="0">
                <a:solidFill>
                  <a:schemeClr val="bg1"/>
                </a:solidFill>
              </a:rPr>
              <a:t> 1985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mfcd00064302-mediu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600"/>
            <a:ext cx="2609850" cy="1143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6370375">
            <a:off x="243325" y="3367525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6019800"/>
            <a:ext cx="762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381000"/>
          <a:ext cx="86868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"/>
                <a:gridCol w="6004560"/>
                <a:gridCol w="1524000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 of onset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General Complications range from 5-20%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Recommendation</a:t>
                      </a:r>
                      <a:endParaRPr lang="en-US" sz="2400" dirty="0"/>
                    </a:p>
                  </a:txBody>
                  <a:tcPr/>
                </a:tc>
              </a:tr>
              <a:tr h="463577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Late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Direct Dose </a:t>
                      </a:r>
                      <a:r>
                        <a:rPr lang="en-US" sz="2400" smtClean="0">
                          <a:solidFill>
                            <a:srgbClr val="FFFF00"/>
                          </a:solidFill>
                        </a:rPr>
                        <a:t>Dependent </a:t>
                      </a:r>
                    </a:p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</a:rPr>
                        <a:t>and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Immune Mediated(after 6 weeks)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Renal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Nephrotoxicity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Heralded by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proteinuria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) Lupus Like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sydrome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hematuria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proteinuria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positive ANA),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Lung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: Good pasture Syndrome</a:t>
                      </a:r>
                    </a:p>
                    <a:p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Bone Marrow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: Severe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thromboctypenia,Total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aplasia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Skin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Progeria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changes ,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Elastosis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Perforans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serpingiosa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Pemphigus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,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Pemphigoid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lesions ,lichen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planus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apthous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stomatitis,hair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loss (1-2%)</a:t>
                      </a:r>
                    </a:p>
                    <a:p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Eye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: optic neuritis.</a:t>
                      </a:r>
                    </a:p>
                    <a:p>
                      <a:endParaRPr lang="en-US" sz="2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Mammary hypertrophy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Stop D Pen immediate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0" y="64770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AASLD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28600"/>
          <a:ext cx="8458200" cy="632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800600"/>
                <a:gridCol w="2057400"/>
              </a:tblGrid>
              <a:tr h="15111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Time of onset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General Complications range from 5-20%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Recommendation</a:t>
                      </a:r>
                      <a:endParaRPr lang="en-US" sz="2800" dirty="0"/>
                    </a:p>
                  </a:txBody>
                  <a:tcPr/>
                </a:tc>
              </a:tr>
              <a:tr h="215872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Early(1-3 weeks)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Hypersensitivity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Fever,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Cutaneous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eruptions, 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lymphadenopathy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Neutropenia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, 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Thrombocytpenia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Proteinuria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(2-10%)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Discontinue</a:t>
                      </a:r>
                    </a:p>
                    <a:p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immnediately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34996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Very Late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( after 1 year )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Nephrotoxicity,severe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allergy on restarting drug, myasthenia gravis,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</a:rPr>
                        <a:t>polymyositis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,(&lt;1%) loss of taste, immunoglobulin A depression, serious retinitis,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</a:rPr>
                        <a:t>hepatotoxicity,hepatic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</a:rPr>
                        <a:t>siderosis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0" y="64770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AASLD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Neurological deterioration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9154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Incidence ranges from  10-50% (</a:t>
            </a:r>
            <a:r>
              <a:rPr lang="en-US" sz="2800" dirty="0" err="1" smtClean="0"/>
              <a:t>Walshe</a:t>
            </a:r>
            <a:r>
              <a:rPr lang="en-US" sz="2800" dirty="0" smtClean="0"/>
              <a:t> 22%,Brewer 53%)</a:t>
            </a:r>
          </a:p>
          <a:p>
            <a:r>
              <a:rPr lang="en-US" sz="2800" dirty="0" smtClean="0"/>
              <a:t>Occurs 2.3 ± 1.9 months after initiation of </a:t>
            </a:r>
            <a:r>
              <a:rPr lang="en-US" sz="2800" dirty="0" err="1" smtClean="0"/>
              <a:t>Dpen</a:t>
            </a:r>
            <a:r>
              <a:rPr lang="en-US" sz="2800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Litwin</a:t>
            </a:r>
            <a:r>
              <a:rPr lang="en-US" sz="2000" i="1" dirty="0" smtClean="0"/>
              <a:t> 2015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Some it is reversible others it is </a:t>
            </a:r>
            <a:r>
              <a:rPr lang="en-US" sz="2800" dirty="0" err="1" smtClean="0"/>
              <a:t>not.Less</a:t>
            </a:r>
            <a:r>
              <a:rPr lang="en-US" sz="2800" dirty="0" smtClean="0"/>
              <a:t> common with lower dosages</a:t>
            </a:r>
          </a:p>
          <a:p>
            <a:r>
              <a:rPr lang="en-US" sz="2800" dirty="0" smtClean="0"/>
              <a:t>Can occur in all </a:t>
            </a:r>
            <a:r>
              <a:rPr lang="en-US" sz="2800" dirty="0" err="1" smtClean="0"/>
              <a:t>DP,Triene</a:t>
            </a:r>
            <a:r>
              <a:rPr lang="en-US" sz="2800" dirty="0" smtClean="0"/>
              <a:t> and Zinc therapy ( &gt;</a:t>
            </a:r>
            <a:r>
              <a:rPr lang="en-US" sz="2800" dirty="0" err="1" smtClean="0"/>
              <a:t>Dpen</a:t>
            </a:r>
            <a:r>
              <a:rPr lang="en-US" sz="2800" dirty="0" smtClean="0"/>
              <a:t> 13.8%)Gut 2007</a:t>
            </a:r>
          </a:p>
          <a:p>
            <a:r>
              <a:rPr lang="en-US" sz="2800" dirty="0" smtClean="0"/>
              <a:t>More when there is underlying neurological damage , thalamic ,brain stem involvement, MRI showing changes and those on dopamine antagonist receptors (</a:t>
            </a:r>
            <a:r>
              <a:rPr lang="en-US" sz="2800" i="1" dirty="0" err="1" smtClean="0"/>
              <a:t>Litwin</a:t>
            </a:r>
            <a:r>
              <a:rPr lang="en-US" sz="2800" i="1" dirty="0" smtClean="0"/>
              <a:t> </a:t>
            </a:r>
            <a:r>
              <a:rPr lang="en-US" sz="2800" i="1" u="sng" dirty="0" smtClean="0"/>
              <a:t>J </a:t>
            </a:r>
            <a:r>
              <a:rPr lang="en-US" sz="2800" i="1" u="sng" dirty="0" err="1" smtClean="0"/>
              <a:t>Neurol</a:t>
            </a:r>
            <a:r>
              <a:rPr lang="en-US" sz="2800" i="1" u="sng" dirty="0" smtClean="0"/>
              <a:t> Sci.</a:t>
            </a:r>
            <a:r>
              <a:rPr lang="en-US" sz="2800" i="1" dirty="0" smtClean="0"/>
              <a:t>2015)</a:t>
            </a:r>
            <a:endParaRPr lang="en-US" sz="2800" dirty="0" smtClean="0"/>
          </a:p>
          <a:p>
            <a:r>
              <a:rPr lang="en-US" sz="2800" dirty="0" smtClean="0"/>
              <a:t>Probably due to increase </a:t>
            </a:r>
            <a:r>
              <a:rPr lang="en-US" sz="2800" dirty="0" err="1" smtClean="0"/>
              <a:t>mobilisation</a:t>
            </a:r>
            <a:r>
              <a:rPr lang="en-US" sz="2800" dirty="0" smtClean="0"/>
              <a:t> of hepatic copper and redistribution with increase copper exposure to the brain 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1066</TotalTime>
  <Words>782</Words>
  <Application>Microsoft Office PowerPoint</Application>
  <PresentationFormat>On-screen Show (4:3)</PresentationFormat>
  <Paragraphs>196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Narrow</vt:lpstr>
      <vt:lpstr>Calibri</vt:lpstr>
      <vt:lpstr>Comic Sans MS</vt:lpstr>
      <vt:lpstr>Franklin Gothic Book</vt:lpstr>
      <vt:lpstr>Perpetua</vt:lpstr>
      <vt:lpstr>Times New Roman</vt:lpstr>
      <vt:lpstr>Wingdings 2</vt:lpstr>
      <vt:lpstr>Equity</vt:lpstr>
      <vt:lpstr>PowerPoint Presentation</vt:lpstr>
      <vt:lpstr>Complications of Drug therapy</vt:lpstr>
      <vt:lpstr>Drugs for Wilson Disease</vt:lpstr>
      <vt:lpstr> </vt:lpstr>
      <vt:lpstr>D-Penicillamine </vt:lpstr>
      <vt:lpstr>Penicillamine </vt:lpstr>
      <vt:lpstr>PowerPoint Presentation</vt:lpstr>
      <vt:lpstr>PowerPoint Presentation</vt:lpstr>
      <vt:lpstr>Neurological deterioration</vt:lpstr>
      <vt:lpstr>Zinc</vt:lpstr>
      <vt:lpstr>Triethylene tetramine hydrochloride Trientene:</vt:lpstr>
      <vt:lpstr>Ammonium Tetrathiomolybdate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Drug therapy</dc:title>
  <dc:creator>User</dc:creator>
  <cp:lastModifiedBy>Kevin</cp:lastModifiedBy>
  <cp:revision>54</cp:revision>
  <dcterms:created xsi:type="dcterms:W3CDTF">2017-03-22T12:00:40Z</dcterms:created>
  <dcterms:modified xsi:type="dcterms:W3CDTF">2017-03-25T09:15:44Z</dcterms:modified>
</cp:coreProperties>
</file>