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6" r:id="rId3"/>
    <p:sldId id="260" r:id="rId4"/>
    <p:sldId id="264" r:id="rId5"/>
    <p:sldId id="265" r:id="rId6"/>
    <p:sldId id="263" r:id="rId7"/>
    <p:sldId id="261" r:id="rId8"/>
    <p:sldId id="262" r:id="rId9"/>
    <p:sldId id="266" r:id="rId10"/>
    <p:sldId id="268" r:id="rId11"/>
    <p:sldId id="267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 snapToGrid="0">
      <p:cViewPr varScale="1">
        <p:scale>
          <a:sx n="65" d="100"/>
          <a:sy n="65" d="100"/>
        </p:scale>
        <p:origin x="66" y="180"/>
      </p:cViewPr>
      <p:guideLst/>
    </p:cSldViewPr>
  </p:slideViewPr>
  <p:outlineViewPr>
    <p:cViewPr>
      <p:scale>
        <a:sx n="33" d="100"/>
        <a:sy n="33" d="100"/>
      </p:scale>
      <p:origin x="0" y="-12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11CF0-6A1E-4E7E-ABF8-DC671DC601D3}" type="datetimeFigureOut">
              <a:rPr lang="en-IN" smtClean="0"/>
              <a:t>25-03-2017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CA6BD-A061-4780-9EAB-E131258645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014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14805-4191-4B49-AAB1-C8F4ED1E41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2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35AF-DDAD-408E-BF5E-9B4DC8475C95}" type="datetimeFigureOut">
              <a:rPr lang="en-IN" smtClean="0"/>
              <a:t>25-03-2017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5C00-ACA1-457C-9A5D-0B592F7BC7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323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35AF-DDAD-408E-BF5E-9B4DC8475C95}" type="datetimeFigureOut">
              <a:rPr lang="en-IN" smtClean="0"/>
              <a:t>25-03-2017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5C00-ACA1-457C-9A5D-0B592F7BC7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784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35AF-DDAD-408E-BF5E-9B4DC8475C95}" type="datetimeFigureOut">
              <a:rPr lang="en-IN" smtClean="0"/>
              <a:t>25-03-2017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5C00-ACA1-457C-9A5D-0B592F7BC7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501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35AF-DDAD-408E-BF5E-9B4DC8475C95}" type="datetimeFigureOut">
              <a:rPr lang="en-IN" smtClean="0"/>
              <a:t>25-03-2017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5C00-ACA1-457C-9A5D-0B592F7BC7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849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35AF-DDAD-408E-BF5E-9B4DC8475C95}" type="datetimeFigureOut">
              <a:rPr lang="en-IN" smtClean="0"/>
              <a:t>25-03-2017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5C00-ACA1-457C-9A5D-0B592F7BC7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402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35AF-DDAD-408E-BF5E-9B4DC8475C95}" type="datetimeFigureOut">
              <a:rPr lang="en-IN" smtClean="0"/>
              <a:t>25-03-2017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5C00-ACA1-457C-9A5D-0B592F7BC7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249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35AF-DDAD-408E-BF5E-9B4DC8475C95}" type="datetimeFigureOut">
              <a:rPr lang="en-IN" smtClean="0"/>
              <a:t>25-03-2017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5C00-ACA1-457C-9A5D-0B592F7BC7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878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35AF-DDAD-408E-BF5E-9B4DC8475C95}" type="datetimeFigureOut">
              <a:rPr lang="en-IN" smtClean="0"/>
              <a:t>25-03-2017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5C00-ACA1-457C-9A5D-0B592F7BC7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494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35AF-DDAD-408E-BF5E-9B4DC8475C95}" type="datetimeFigureOut">
              <a:rPr lang="en-IN" smtClean="0"/>
              <a:t>25-03-2017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5C00-ACA1-457C-9A5D-0B592F7BC7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21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35AF-DDAD-408E-BF5E-9B4DC8475C95}" type="datetimeFigureOut">
              <a:rPr lang="en-IN" smtClean="0"/>
              <a:t>25-03-2017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5C00-ACA1-457C-9A5D-0B592F7BC7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816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35AF-DDAD-408E-BF5E-9B4DC8475C95}" type="datetimeFigureOut">
              <a:rPr lang="en-IN" smtClean="0"/>
              <a:t>25-03-2017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5C00-ACA1-457C-9A5D-0B592F7BC7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67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35AF-DDAD-408E-BF5E-9B4DC8475C95}" type="datetimeFigureOut">
              <a:rPr lang="en-IN" smtClean="0"/>
              <a:t>25-03-2017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65C00-ACA1-457C-9A5D-0B592F7BC7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249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95800"/>
            <a:ext cx="8686800" cy="1981200"/>
          </a:xfrm>
        </p:spPr>
        <p:txBody>
          <a:bodyPr>
            <a:noAutofit/>
          </a:bodyPr>
          <a:lstStyle/>
          <a:p>
            <a:pPr algn="l"/>
            <a:endParaRPr lang="en-US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Chairpersons: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b="1" dirty="0">
                <a:latin typeface="Comic Sans MS" pitchFamily="66" charset="0"/>
              </a:rPr>
              <a:t>Aabha Nagral, </a:t>
            </a:r>
            <a:r>
              <a:rPr lang="en-US" b="1" dirty="0" err="1">
                <a:latin typeface="Comic Sans MS" pitchFamily="66" charset="0"/>
              </a:rPr>
              <a:t>Prashanth</a:t>
            </a:r>
            <a:r>
              <a:rPr lang="en-US" b="1" dirty="0">
                <a:latin typeface="Comic Sans MS" pitchFamily="66" charset="0"/>
              </a:rPr>
              <a:t> LK,SK </a:t>
            </a:r>
            <a:r>
              <a:rPr lang="en-US" b="1" dirty="0" err="1">
                <a:latin typeface="Comic Sans MS" pitchFamily="66" charset="0"/>
              </a:rPr>
              <a:t>Yachha</a:t>
            </a:r>
            <a:endParaRPr lang="en-IN" b="1" dirty="0">
              <a:latin typeface="Comic Sans MS" pitchFamily="66" charset="0"/>
            </a:endParaRPr>
          </a:p>
          <a:p>
            <a:pPr algn="l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Talk:</a:t>
            </a:r>
            <a:r>
              <a:rPr lang="en-US" b="1" dirty="0">
                <a:latin typeface="Comic Sans MS" pitchFamily="66" charset="0"/>
              </a:rPr>
              <a:t> Rukmini </a:t>
            </a:r>
            <a:r>
              <a:rPr lang="en-US" b="1" dirty="0" err="1">
                <a:latin typeface="Comic Sans MS" pitchFamily="66" charset="0"/>
              </a:rPr>
              <a:t>Mridula</a:t>
            </a:r>
            <a:r>
              <a:rPr lang="en-US" b="1" dirty="0">
                <a:latin typeface="Comic Sans MS" pitchFamily="66" charset="0"/>
              </a:rPr>
              <a:t>  </a:t>
            </a:r>
            <a:endParaRPr lang="en-IN" b="1" dirty="0">
              <a:latin typeface="Comic Sans MS" pitchFamily="66" charset="0"/>
            </a:endParaRPr>
          </a:p>
          <a:p>
            <a:pPr algn="l"/>
            <a:endParaRPr lang="en-IN" b="1" dirty="0">
              <a:latin typeface="Comic Sans MS" pitchFamily="66" charset="0"/>
            </a:endParaRPr>
          </a:p>
          <a:p>
            <a:pPr algn="l"/>
            <a:r>
              <a:rPr lang="en-US" b="1" dirty="0">
                <a:latin typeface="Comic Sans MS" pitchFamily="66" charset="0"/>
              </a:rPr>
              <a:t>  </a:t>
            </a:r>
            <a:endParaRPr lang="en-IN" b="1" dirty="0">
              <a:latin typeface="Comic Sans MS" pitchFamily="66" charset="0"/>
            </a:endParaRPr>
          </a:p>
          <a:p>
            <a:pPr algn="l"/>
            <a:endParaRPr lang="en-IN" b="1" dirty="0">
              <a:latin typeface="Comic Sans MS" pitchFamily="66" charset="0"/>
            </a:endParaRPr>
          </a:p>
          <a:p>
            <a:pPr algn="l"/>
            <a:endParaRPr lang="en-IN" b="1" dirty="0">
              <a:latin typeface="Comic Sans MS" pitchFamily="66" charset="0"/>
            </a:endParaRPr>
          </a:p>
          <a:p>
            <a:pPr algn="l"/>
            <a:endParaRPr lang="en-IN" b="1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63552" y="2047972"/>
            <a:ext cx="8375848" cy="1838228"/>
          </a:xfrm>
          <a:prstGeom prst="roundRect">
            <a:avLst/>
          </a:prstGeom>
          <a:solidFill>
            <a:srgbClr val="8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952596" y="1650675"/>
            <a:ext cx="823264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How do we monitor neurological improvement?</a:t>
            </a:r>
            <a:endParaRPr lang="en-IN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chemeClr val="bg1"/>
              </a:solidFill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542" y="183152"/>
            <a:ext cx="1177859" cy="1264648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06" y="228600"/>
            <a:ext cx="1102995" cy="1066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2790" y="228600"/>
            <a:ext cx="2318210" cy="9716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48212" y="187036"/>
            <a:ext cx="851868" cy="118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6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Monitoring therapy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Role of investigations</a:t>
            </a:r>
          </a:p>
          <a:p>
            <a:endParaRPr lang="en-IN" dirty="0"/>
          </a:p>
          <a:p>
            <a:r>
              <a:rPr lang="en-IN" dirty="0"/>
              <a:t>24 hr urinary copper –In </a:t>
            </a:r>
            <a:r>
              <a:rPr lang="en-IN" dirty="0" err="1"/>
              <a:t>intial</a:t>
            </a:r>
            <a:r>
              <a:rPr lang="en-IN" dirty="0"/>
              <a:t> stages can be a sign of good compliance especially if symptoms are not improving</a:t>
            </a:r>
          </a:p>
          <a:p>
            <a:endParaRPr lang="en-IN" dirty="0"/>
          </a:p>
          <a:p>
            <a:r>
              <a:rPr lang="en-IN" dirty="0"/>
              <a:t>Serum copper, </a:t>
            </a:r>
            <a:r>
              <a:rPr lang="en-IN" dirty="0" err="1"/>
              <a:t>ceruloplasmin</a:t>
            </a:r>
            <a:r>
              <a:rPr lang="en-IN" dirty="0"/>
              <a:t> and non </a:t>
            </a:r>
            <a:r>
              <a:rPr lang="en-IN" dirty="0" err="1"/>
              <a:t>ceruloplasmin</a:t>
            </a:r>
            <a:r>
              <a:rPr lang="en-IN" dirty="0"/>
              <a:t> bound / free copper (Total serum copper (mcg/</a:t>
            </a:r>
            <a:r>
              <a:rPr lang="en-IN" dirty="0" err="1"/>
              <a:t>dL</a:t>
            </a:r>
            <a:r>
              <a:rPr lang="en-IN" dirty="0"/>
              <a:t>) - 3[</a:t>
            </a:r>
            <a:r>
              <a:rPr lang="en-IN" dirty="0" err="1"/>
              <a:t>ceruloplasmin</a:t>
            </a:r>
            <a:r>
              <a:rPr lang="en-IN" dirty="0"/>
              <a:t> (mg/</a:t>
            </a:r>
            <a:r>
              <a:rPr lang="en-IN" dirty="0" err="1"/>
              <a:t>dL</a:t>
            </a:r>
            <a:r>
              <a:rPr lang="en-IN" dirty="0"/>
              <a:t>)]) – are affected by various factors</a:t>
            </a:r>
          </a:p>
          <a:p>
            <a:endParaRPr lang="en-IN" dirty="0"/>
          </a:p>
          <a:p>
            <a:r>
              <a:rPr lang="en-IN" dirty="0"/>
              <a:t>CBC/ renal function tests/ liver function tests are required on a regular basis initially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2377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Monitoring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Presence of necrosis or cystic changes on MRI is a poor prognostic marker of recovery.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Dystonia and contractures can occur </a:t>
            </a:r>
          </a:p>
          <a:p>
            <a:endParaRPr lang="en-IN" dirty="0"/>
          </a:p>
          <a:p>
            <a:r>
              <a:rPr lang="en-IN" dirty="0"/>
              <a:t>Tremors can persist occasionally –thalamotomy/ VIM DBS can be performed.</a:t>
            </a:r>
          </a:p>
          <a:p>
            <a:endParaRPr lang="en-IN" dirty="0"/>
          </a:p>
          <a:p>
            <a:r>
              <a:rPr lang="en-IN" dirty="0"/>
              <a:t>Neuropsychiatric manifestations can persist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9743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QSEBQUExQWFRQVGBgXFxgXGBkXGBcYFRgXFBgUFRcYHSYeFxkjGRQUHy8gIycpLCwsFR4xNTAqNSYsLCkBCQoKDgwOGg8PGiwkHyQsKSwsLCwsLCkpLCwsKSksLCwpLCwpKSkpLCwpLCwpLCksLCwpLCwsKSwpLCwsKSwsLP/AABEIALcBEwMBIgACEQEDEQH/xAAcAAABBQEBAQAAAAAAAAAAAAAFAQIDBAYABwj/xABEEAABAwIEAwUFBgQDBwUBAAABAAIRAyEEEjFBBVFhBiJxgZETobHR8AcyQlLB4RRicpIjgvEVJDNDU6LSY3OywuIW/8QAGgEAAgMBAQAAAAAAAAAAAAAAAgMAAQQFBv/EACgRAAICAQQBBAIDAQEAAAAAAAABAhEDBBIhMUEyUWGBEyIUkfBSQv/aAAwDAQACEQMRAD8A3AcpGqKE7MtQkfVeFWxJSuN1C+8pkQWyFwUeRSFK1NsWQgLsqsAAJ2ccgpZKKsLpUpAmyY4IihoUzWpGU5RanwJxAghU5JdkSb6B7WqelTPJTYnh7qZAMGeSM4Lh8AEpcppKwlFlbAYQakK1Uww5KwWQntZKQ5XyNSKHsuio4wQjz6QhBOKC45I4O2DJUgY96ieVK9qiIWlCRhCbCs0W30lWa9KADaVLpkoGFqjcEUo4DP0GxS1+EhoN5Krei9rBBCaVNUpqKoQ12UkBx2m/ojtLsGmxsJ9KlJhKGK7gMLJ6KN0i0gpw/hLIBjwn4lZ8j/Efbc/Fa2g5ZGs3/EdJIudPFcTWtur+Tp6XizsQ8AXgJr6hOgJ8bD339yeaYiwv9blR1Kpn6J9y55uISHEmTGmnhzKic1t93QepT3CTudNbD0C51hy8FZRNlPIpFK4Cf9VylELgrrhWVYOS5l6GjiWWvaLi5Vw5KHKEsV4XNXSnAIrKOISZZTgEswrKIg1SNoykaFKx0K7Kov4LCWiEZwbg2yEYbGwrbcWCs802NTSCxptPJOJQ+liVP7ZLoMswEwhVjiU1+MAV0yrJ6lSEEx1fMfBT4nGzom4TA5zfRNitvLFyd8IoU6OZwC7E4MtPTZFKXCy18g2Bt1CIVKAIVvJT4KUODONox4ppaTzKO1cGxrZeQANSTHxQyr2jZT7tFmc37zu635u9yCeojDsOOGUuifCjK0Ai+yHcT4s2YBzEbNv79EPxmMqVjNR0/wAre630Gvmq4gQB6BYp6zn9Ua46b/pjnYh5dNm+8/JDsM0uqvzEuOY3NzYCFZxnEKdP77mt6EyfJouqnB8QKhc9skFzoOmw2WbJPJNbpWPhGEXtQYwb8wk2Isfn4FOq9oaNEEk5o2aJ8p096E4iDc3Wa4vjMzoGg+K0rWykkqEvSxTuw9xH7SqkH2NNrP5nnMf7RAHqUQoVi4NcYktBNtzBK82rVNl6JgD3GQJORuu1gs2eUpU2PxRirSLZM+ic6AoajDEk+g+abVpje/iZWccRmuJN5PS+3ROe8lphp0OsD5lcw2MD0HRK91jsI1JVkGuFSfweh+aVTZuo/tK5QhIxsqQ0CkY5LUxhboAfOF3J5FBWzkRhudIbC4FIcdOrD5EFNNccneY+SGOpxvyE8E14JQU8FV/bt5qVtQcx6piyQfTQtwku0TApIXBOATLAoQBOASgKRiuyqGhSMqJXNlRqXZKLtDEwpn45DmlKSh2ou2WjiUx1WVXzJwdzV8Irlk9ES4TojDKg2QckASCOqp1eNHSn/cdP8o3+tUjLkilbY3HCT4SNLieINY2XENHX9OZ8EFxXahxtSbH8zx8GfP0QSrWnvvdMaucdP0aPRB+JdqadEwAXuiRFhfTvH9AsLyTycQRr2QgrmwzXxDnnNUcXH+bbwAsPJROxABgkTrB1jnAusRiu0taqYByA7MsfX7xVzs9gajaj3OaQC0iTaTI53RLSvuTAeqXUUW8Z2xYDDGl3V3dHLQXPnCFYvtBWf+ItbOje6PddX8L2SbMveTpZoj3mSjmE4RRp/dptsdXd47bmU+MMcOkZpZMk+2Ymjw2rVPcY519QLbfiNlquz2CfSbleIcHOkSDqBysiVbi9Fn3qjddBc7bCVBgcWKjnObMFxiegGyXqpN4xulilkM72w426iWBkd8OuZJERoPMoCahPPTeyPdp8GypWZmmzTYG1yPkoKeGaBZo01N/iq0yjGNtBandKVJgWmCY8Nh4L0jAjuM/pb8AsVXrDSRpt5LZcNf3W3/A39ErWSb2/YzSRSbLNZhi/vPyTHU7/ACClr126T+vwUbql7A+kfFYjeOptEEGfXolIEGAPun4KKXGbAaan5JGsMG+x0HTqrsouBn1CRc2jbV315LlCCAptRsoBw/tY2o5rSIJMfLwtJ8knaviT2BrWEtc+f7Rrr9XXTyyWTG6Obje2Vs0LKMg2P14FK6nff0/ZZbs3xnEGv7Oo6WuYXSGxy9d1tKeu/p+y5jSOgpWD6dRri4B4JbYjcHqNlYGGBj7pTOH4VjK1ciq1xc8EtGrLGzr63V18GIyqSST4JGTfZVOBsdvBU+BY8ve+k4yWEwebc0QfD4HoijmWNh5eCz/AT/vdbwd/8wtGmk1PgTnScDWCi1M9n6JgKkFRdW2c/gQ00yE8uTVaYLQrUr3SmLldlCEqjWrFzhyEe/cqxij3frkqNGoSwO5gH1XP1md+hG3TYl62LjnxJe4Q3nAHibASgHEO0wDZpDNciTIAiLxqdd4XdpMM59UDNDQ0W6yZgeioA06TfM9TNp6DZVhwxaUnyBmzSTcY8FJ7a+IMuJI2mzR4DT0CJP4O17gXEmGgQLaDmqdfjR/C3zN/dok4j7R5AbmILQYExMdFs6+DH38hNtSjR0yN8Lu911Ng+LMqPLWg2BMmw1A080Cw3BKhBzACdJPUbDoi3C+ECk4uzSSCIA0uD+ip0RWDsV2mq7Q0ad0debp6Ku/E1Htlxc4z+Ik8tkcZ2dpF4cQXAXAJMTMzExr0RdgYz8jBbkOXgpuXhEcX7mRo8KqvFmO1G0DbmtFwDDOptyuHeDnSJnUBWn8aot1qt12M8uUpOH4ltRznMMguMGDsBzus+pbcDTpYpTMj27xjmVKZYSJa6Y6EIZ7YmJ5bmVo+0uHa6qzM0HunW+4VNjQBsLeCvTyqCL1Ed0wVh6cxMxHLwXoHDWjI3fuiLdAsZWrD8w02W44SwFjf6G/AJOrk3tHaSKV0SvvsUr6nh6qetRbey54sViNxUnW/LQJRYaGL8h8FI094+XwT6w7rvAqyhAT9E/JconVmz94f3D5rlCHkjMeWOEW/SdCOSXCYl2pdeZk3v59eio41psRy/Up2BJzXdA3+XNa64OZ5PSOz0veHkd4SCec3B9xWuFYNMuIHjb63WQ7P4prKJcbBozOJtAF+clB8LWqY/FPILhTzHKAHQGiABYRJsT4rLFXZt3UkbbgxPt8UbQ54IIIvY3EXRV0xpKC9ncPkq4ik0mGOaALwLHQBFmNP83qVc+/6Lh1/Y9zRBMfBYTEY8U67zP3jUb8SCPMBb57LG53+C8x448trONoBqTJiACDPuUguQpPg9CwGPDxr4dRJA87FXQVjMBx4Mo03GlIcCBBb+CBN41lXGdrGf9J4/s/81sjqJJU0ZZYYt8M1C5A8N2jZUOVrKgNz+HRoJOj+QKcztPRP/U/td+kov5Xwwf4/yGwEqEDtHR/O8f5Kn/ipT2goizqgBFiC0jrfuhT+VH2ZP479yxjRYefwQ/D0iKN+nwFyn4jjFJwvWYAZi4E7HVMoVAaIynML3tcC02sZWLPPfK0asUdkaZnuPMe57dhlExYfecqtPBCI2l0eYA9VZ49VcHtDY+746ucg2JwtZzYm4c7eBEDLr5rdin+iRz8sf3bLxdRZ94sBHMyfRS1+KspwDJkSIFkEZ2fc67nNBIHPXfRGKvDGvIJP4cthyGqO2BSIXdo9crBbmZ9wVjg/F31ajmugANJgCNwN/FLR4LTE/eM8z1naFdw2BYwy1oBNib3R2haTMziOJVSSC9390e4Lm0HOYCAScx0BJ/D+61jAxuzB6BTf7QYNajB/mHTqr3FbDI0+EV3aU36jaOXNans1QcxmVwIcHOtY7BS/7ZojWq3Xa/LkFLwmuHuc5pkFxgweQWfUu4GrTRSmY77Q6xFSllP4XTcjduqGNcT6LVdqXD2zJj7p18RzQz24/MNOf7q9O6gTURuYIDXW105eC9N4Q05GQQP8NuonYdQsBWrjnsvQOGzkZ/Q34BJ1bvb9jtLFK6LtamYku2GgH6yoHU7nvO+HwCkq0zAHkmfwpB29P3WQ2EdPDtvJ3/MeQ6plWizKYAm+0qzRZZ19+XQJzqYyuufd8lZCBzW8vd+yVPydT6pFRZ4liHtbABJ1G0eqhcbW3M+ir1qo2v6fonlwnyW5I5gZ4Zi+6ad4fE3N+XkvSuxXCm02jLax2v5yTK8roOyjum+vLyC1PZvtZVp1G5qrMn4g8zHuJJN9OY8EmcfYdjkk+T0Xhtd7sRiGHKGsLcpDe8ZF811YJPMen7rBHjdSpjMQ/BucwVAzNIa4kgZWkAjuM1vrvtC0XBuGVModXe9z9CDOWRO2g8o/VKlFeB8ZB4glpMjfbp4rzniDAcQ4EAguqSDuJXo2UZT3TveDyXnHFGg4h4OhNQHzPNVj9QcujWdmMHTfTZLBGV5AcPuy5u2xWjp8Fom3sm/XmsrwHgdGtSYx4cWtDyO8QZLmjUa6LQU+x+HAgNfb+Yn4hXat8sBp10v99EmI4RSptc4Uw0gG4m0iCmjsxQIB9lqBzTK/ZylSa57c0gGJMi4jSOqgpdkqMDvVBpo7oOirdz6n/vsrbx6V/vomf2SwxmacW2JCRvZ2jV77mnMTciNjHLoE0dk6emetF/x/snt4OypLjUqtJJs1xAEWsFTlz6mXt49KKtTsfReRTJqAMkgtdB75zHbSVE2iG0yBcS6No71gByAgKzV7NhzgwV8Q3JcObUIccxmHHeJgKGqe4dTr8Utv5GJfBmuLvh4G4aN/5nfJCa2KflluWxIM5uQP6ovxbL7QSb5f/s791SlkfhiT6wP2W7He1GHL6mADx6ptAuRYDpznmiHFuIPYCQSBlGhAvGvvCsMdR/8AS/7VaLmb5NN4/VPEMEuxjnYdj5MuaSe8dnR+if2exRdVfMfdO5O45oo3EM0zM9WqenUB0LfKESQJiMdji59h006qc454aBkJOshptEWW2ZWHMbKdtTrurRDz+nWq7sfrNmO6dFuexlQ+xBIM5n6gg+hEq6yoee/yUvCjLz/U5I1Lez7NGmS3mO+0WvFWlH5XajqOaz1biZBGW9vywtx2s/4zf6D8f2QYlXhdQRM0U5uzL1OMO/KdOS9k4Q6GMnemz4NXnVdx9y9N4Me63+hvwCVqXe37G6aKV0Wa9dsaplWs3ad9nfJSvfMpMwnVZTWVGVBLhfX8ruQ6KOo/uus7TkVbpgZySd+XIBOc8ZXDmrIUTX/ld/aUquF7VylEs+eG09lLREm6f7IiSQdCfr1CgwjS8kRp1A+Op6LdZzqCjQCI9xGtvFPweG1OgH1qkpYQNZmqEho0GhMbdBZUMRxEunYbAbdJS1z0QI0uMvok5HFmaxynaZi3qr+H4/WcJ71Vo1kkxyNtN/RZ+kJiP0C1/A34am0F1Ul9rtDgWG9gQIdc9ZQzSQceX2a3s7xqs6jdksIMEvkgjulpgSLjcLMdoarRVd7SzS57TrbNtZGKXbTD0yQGvMyZa0DUCZk827LOcdxbMRm9m4GXl0HunXeUqKqXJotbas0XCKGBdhaIrOd7PNVyEOeO/Lc12idOavfwPCCZ9pU6w+rt4DoshXDv9n0u6WkVqgjSxDL+BldhKYa0Nnx8eXkmQjduwZNKuD0LA8JwJzVMP7QvYwnvF8ZSCzR4AdYnqq2L7NYCmWscK5OVrob7R1iObQR5KbA45gbSaIOfugyCPukn4FP/AI5oAGYW/m/dZ9z3PsbsVFPE8J4bSOWoarSG54Lqk5bgEDfRTV8Hgn1nCp7T2pGc5S+MoDiD3bDu0zbp1Q/tTiqNQUZec+TJDXAiXOytL2i5+971nu1fE6zMa/8Ah6ooPDWMzBwaHAAOOcnfvDTomKNyXID4XRqK7uHiiyo/2vsA5zacGoHSXOc6RM6tOqJ0CHUi5pJDxmE6w+Hjws4WWK4wP92wrHVMznlznXsSTJf1u8369VtMGAzDtvADWgk6Wa0TOwslSXC+xsezL9osCypUbnEkNEf3O5IW/hbSzLA1cRqAM0TbyRftT2Xq4gsqUnNloiCSCbk2ItuguK4Vi6VJvcqEgukjv2tEkT1WvHKNJWY8sZXZWfwF02IJtBvAiJRDG4N5u0AnLAuNcsb+JQpnHajXQ7nFxfXyRDiXG/ZEAtmQDuNvAp3Ah2BqXZ2r3szdQIgg7id0S7P8OfSq1C5pALCATuZHJPpdqaZ1BHmP1hEMFxVlQkNmwJP1JRpAGK4hgawcYpvjo10fBKyi/wBi0lpBzOBsQbRE+9bajx+gf+a0eNviArlLiVN33arD4OB/VSi7PNnVHR94helfZ2ScMyb96pc/1EKy2HDQG/ir/AKYgiBGZ9o/mOyz6hfqadO/2Mb9pH/Gpx+R2n9RWIFV4Op9V6T2vrBtdoJA7m5A/E5An1AdwfejxelA5fUzL4lr2xLpkHQle78GHcH/ALbfgvJq1Fv5RpyXrnDaZyiCB3W7dPFK1L5Q7TrhlnECAIJuR7ykydSnVs1rtuRseY6pDTdH4festmkjpSXG5tK6s2AYJ06fJLhs0k5Rqd/DouxdQx9338yFZCPJ1Pu+SRIax/L8FyhZ4pisGHNBD5EARtsLDWYAspcJw+kxgc8TlNgdJ1zEbmNNrIY3EmTF5Nxseduuqt4rBVfZtOUlribjvX5Ebea1NVxZz7spcQ4m6q4nQbDoqdKgSVNIaIOvLlCY3FZSbXP18/VNXC4BL+CoAGSRIGnjp7gfVX6OIYI70z0O95WeZVMzP0Few1B0SHfPkglH3ZEa7h+LoOmZk2MSI6jlZVcdwcGXUXAkmY0MC52vaVBhcK4AZi9r82jm2LdWwDfcq/g6BmXMcRrbcaTAPKVnqnwzQuuR+F4dGFZlDszqjwQDOjQQWx47f6XcP2MxT2gmGjk4wfQTC3HBuHUnBjqIAaGgki0zs4eKOMwvQX6IfytdDNiZgOEdjK1Gsyq5zCGkmBJJlpFrdUOwnYus5oLyGTpIJWr7bVcoptgauPjA6Hqr3BWTh6e9rAevkg/M7JSvaZvB9hSC1xqzBBgN3Fxcnmq3G+zzhUfVqEgOy5O5JJytkuM2Gq2+VzT+n0FafRpVaeV83tpMCPFRzm+gtqqjzimaFR1Jtdr/AGbRlD2wNS28CTC2mM4OaFJrWNFWjljvakQBqOgXY3gDGNHsqDa4G73kn+1oHx2QbEcaxdKqDkaGNGZrHNewNysI9m0sBJJkx1AlCpW6YNyXYSwPEMO0ZSw0gAAARZsEj71xHToiJwTKkGlVgnllcD4ggH0hefcT7UHFscWUslxnlxzX71rLKVOK16TgaNRzY229DZaFFsrxaPaqnZ57rVGUntO5BH/a4Ee9B+KdksO4xVoG1g5ofEdCzTzCxPCvtTxVMf4gDo5WnyMhajB/axSIHtAWSAb9ROosptkuiuH2Uz9nGEeQaVVzSDpma71BuoMN2DdQqVHCo1we0gAgtj4rZ4LtDh8XAYKdQnnDtNdplR8Qx+EotLalSmIvlZd3PRkuGiv8kl5KeOL8Hldf7OcZBc1jXj+Vwn0MFAsb2TxVP7+GqjrkJ+AK9v4XxxtSmH0qVQ0nfdPdkwSCS3NKt1+M04uSwzo9pb7yIUWoku0T8C8Hzr3ma52eo+S9b+zpxODpEkkn2lzcnvv1K1FWoypu148nBDeF0wAQ0BoBqWFgO+TaFWTLvVUHDFsdmI+0qg51dmVpMUtur3rA18M5v4XehXuWK4FSqmXsk85IO52IQ6v2MobF7fB3zBTYZVFULnibdnjjqzh+I+9fR3Dmd3waP1WAxXYJpFqh/wAzAfgQt/gagAIvoNAevJJzzUmqGYoON2TPZpM+7WU5zLb+iY6u0ReLjUEfFP8A4luxHqkocQMeRmvz2KjrPJGo2+IU7HanqVFiDbzb8VZBhA6eq5TCouVFnhLMM1kWkn69frotKOJMDcpN4E7EciPBZGrizMzBmfDkB9fulJ8ieZtOsDf9lslDd2c5OjUkU6xy1WBzho4akaCHfoUyv2aw/wCUjq1x9IMoMa72gFhgq9huNnN3jIiPSyS4SXpYSkn2Tf8A8czMDndFu6QPSWp7+DexAyNd96T3pabyJvMgK6/EOgODrRA+fVWGY0agk8567fXJK/JNdsYkgfj2jMXBjwy0y4wSYuACYvOpKk4TxBn5ct5BPe2iPh7rK/SaHCW90+Hdd0IUbKLTIfTA3ta45jTdWsifFBpMNYevWbTptol0ZiXnckwe6CIAgE9TK0nZvidR1Mms7MZIGgdbXMBpe3ks+OKZqQH4bAxIIAPiiOBaGB0v7o522Bued1GEkG8RWY5wJaHXaRMGCDIPkSnPeLEd0DloLLM4rtWxlqbfaHmbN+ZQ2v2lrP3DRsGiPeZO6C0LllijcNE31HNROrtA1jxI+awL8c9x77nHxJK4VQQgcgPz/Bvf4qNIJ8QdDPxStxrhGY2ERc82jf8ApjzPMrEYOswOmo0ubBs12QzsZg2S0uIvaRDnRrEyESmyLOvKNhjMDRrCHi/5oAOszIF9Y8AFmeJ9gKlzSIqDlofkUf4JxT2rTA7w1EWKJsDtrdNvRFGflGi7Vo8fx/AiwkPYWnqIQzEcLPujyXu9VlOoMtVrSORugPE+w1I3piATBGYwJtbXfZNWQqrPL6uAyuaKFOq12RuaXZnF8HM5sNBDTOl/FX+xPCCX1c7HWBhpm5cHnTy9V6hhuEHD0nEiwF3C4MT5oHhO2FJlUgtvmMumd9on6lC8rlaQW2MOWy52MoFuBog2MGRuP8R1iDojbpcdrBdh+JYWu3NLZO4MOGpvG9lM3hjhem+R/NB0J9fVA07sikqAPHsI3+HquyCQx5BAEghpMgi4KBcELzw7MHEP9m52bU2qEnXoFp+MU6hw9SnlGZzHtBuLuBFxHVCux+CP8I2m4CfZuaRtJc4fqrtKP2X/AOvowNPt/imGHZHgE6gg7j8JCIUftQP/ADKH9rv0IUtThLSCHNaSOYGyHYjgFMjSPA/NaE4PtCqkumHsP9omGfZ2dh6t/wDGVt8Dv5a25rxKrwQSCDuNV7hw7R3ilZIpNUMg207LDjJFvgq9Ro3HqE5x7wt9QVzhMwUsMgp0mkGBFzoY3PJd7KYu7Ubzv1T2smnrr+hKipN7wHXwUIWDQ6n3fJcpHUz1+vNcrIfNGMqf4pgCGmLTBg69690Twb5Anlbrz89fVDsS2atoObKR5gfupy7KZGjSY20K6DVnPCth4H4pDDboY/iGZok3BHuP+ilqjMdUG0gbwnEQRldJbeI59PerVLEQYmQfryKB4Jt9LD4nREmEIPxqw0wzhcSIjy+BUhqPMWAEamPEAXug9N1iiPD8axl3DMfrdLlhS5QxSD3DKOdjfui01CDYG5jrqg/EeLl0saTkDjANpPWDeISYjirnzBIGzQYHuQHE0CXW0uY5QYLokkNk6nVAsdvkrLL9aQZo1JAuFL7QAc+v7IZhqgAiR6q0K2+qBx5MZYc50dCo2GIAtCjdiJ6J9NpcYYC48gDKrrslEza/nY/BSsxHkpsBwipUqNphoa5wcQHEAlrR3iASJR/hPZMODXvLgH03WMsqU6hIDTFwbSfMdULpjYYpSLPZDBuBzkQDJmARu2JBnMCDIP5tjK02IoGfkpmYLKDliSZdAAudTbdS0m2k+Q/VRKjdFKKoFVMONVYw1QQRaSIvvzCfWp3VdzY0Kuy2gjQq2y+piQQeZgNBmbDYLAdrexQaTUpDuanL+H01HwWvbUkiYJFxIBuNDfQ9VZoYsNEP07jAXEZnPcDPdAEXB9R4K2r5iC0mtsjxZ/DaghzHSBzsZtN9J8wjnC+2+IoDK4GNjERrvpvOi3fF+AOLHfw7g3NMsAGUkiJvoevRed4rDvpuLXiHDb/VDHI+mJyboJeUbXD/AGgUntHtBq6xi0EgAzpa5P7o7wSlhhApukZZgkCA45oPPVeRGgx4iCw9B6yNCFFSxdWi7K2pZ1rWPgR5+5NTTBWQ9zxPZ+hVB/w2HYmMpnxbdZXj3YO00CQfyuuD4O281pOyuHqNw1M1HEvcMzpvJdcT1iPVEeKYoU2T4adTBt4SjQdvo8FxvDKlOoGPaQczRe24G69awNIQ4gfi5wdOSsVcFSxbGlzc2hzC+X8QIcOsKVuBymGkSZPwEdUM/wBqaGRddlPE04FpEc/A8lUo1ASbq/jH1GQMknW28g6deiqUqrXyHNvMXEFKY1MWlT7g+tyUjaXfaev6FS08OMtpHgf0KY2k4EXm+/geShZacuTZdy9/7LlLIfMLmw4CdDqpahkFt9fqygzCd53Vqm5ucSfHfrNh4LpnOITUBBgfP9lcw9bMAAIgXO/Kyo1Gy4DTQ+5cxxDrfh0PJXRV0HadEASLfWqnY0qng8Rn1PeHibCL+/RXW1Et8DVTJAVLSckp0pUraAF1VkqiVrSphhg8FrhINj16W8FGKl7K9h8e5ugA8kDCFqcDNTOZAe/LDnNByZbd1thBGsrRcI7KMzkuA9lk7lME2q/9RzjMt1GWFQwWOLoBeASdIH+vktRgZy3iek6dZ3WfJKXQ2MIvwUKHZdraVEO9n7Vj5rODe7VZJPs2tkeztAzX0KJ0+B0ga7soyVmhuQwRTaBB9k77zSbkmZ8IUmp1TwdpSORlQXSJsPhQ0MEWY0MZN8rRo0E3hWWjTZVW1DGqQ1Crr3LbC1Cs3Qq2x7As8ahlS08SUW4CgnXgiVSqNTv4k+SUV9ZVcBdFQCCpW4gzMwRofBMIuoyI8FE6J2WMHWdmYxpGXM41C9znGDJGUmYh3PaOV+xGDoYpptoS2YLXBwjM3vAEag+BCoe2g2Ugc1xYXAE03Zm5hOUiLjloPFG9suwVa6AvEPs8NzRd4A21EG+h16IPwfsbV/i6QrNIBqGRBIhozTm0INxHRb+li356jnOOVw7rQ1pax3MEQ7KY0M3Jg7K9weoajc7oZUPdLA6Yi/PKbyQ4AGCAbqRi10xclH2CzWwANPrT65LD/abxUNoPZeYEajUhogjX8XotbiqGcAOm2hBIgrF9uuFPxDTTp5S5ha9zZuIDoGoMEGfIawmbkkDtb6MHg+LVm0zEwIAgmbySIGvTXVW8L9oFVpJ9o4ujR0WvoA6eXvVmkatJmQ08zRfKdRYkkTcoZisK18y0EddR0nUeqVHIrKmpRo0OB+0moaoDoynci4gnLcGBY8t1o8F23ZUBzNh5jQh2gEnay8pr8Cv/AIbiDyMOG2h1Gigb7ejFiIBEtvr7/VOTUvICn7nt+D43QeTJAmIDgR+EGZIgb7q2ynTeTlOkRlM3M8vJeL4HtJzcDuNtcusx4eqNUO07SZ3G24sIv481TSGqSfTPUf4Zv5guXnlDtMco77z/AJiuVUg7fueJF8pKxgmN0q5dAxi1nXB6BPY4lcuUKLFFwabiY+IRbDYnMQJmZ+E7pFyBkT5CtCi4tJAs2JvpOniijeHTTa4GQRP7LlyzZHXRsxqynkuiWAp53BkAiddD4+5cuRPoFdmiwnAGtcCb7hG8sCEq5YHJt8mval0KKKkbRK5crBOLSuyFcuUZSFDSpGgylXKrLotU+qjcQuXKEIg5NrBKuRIopmmnsprlyIofRqEG5srGYAzEHmLFIuRIjRbpcWqNjRw66hR/xb6lZrWMztf99xcGmmTYZRAlkAbkyTaFy5FHnhgPjlDcVw7M5zajWuyC4IBF+8POIQit2aY8TTJYbjnrHO/vSrkjJFKVDou42zOcX7N1aYLrOvtAFzrEiPBATVO/klXKsbvszanHGKtFLFYdmaS0X9R1BXHBG+V5m0B14jSDsIJXLk7c0jJF8lN4xQNmNI/q/wD0Eq5cmbvgI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stat2.architizer-cdn.com/mediadata/projects/282011/rx410/0e54707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939" y="377536"/>
            <a:ext cx="91440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802762" y="5778806"/>
            <a:ext cx="3166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3321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Monitoring </a:t>
            </a:r>
            <a:r>
              <a:rPr lang="en-IN" dirty="0" err="1"/>
              <a:t>Neurogical</a:t>
            </a:r>
            <a:r>
              <a:rPr lang="en-IN" dirty="0"/>
              <a:t> Improvement in Wilson’s disease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7372" y="4748666"/>
            <a:ext cx="9144000" cy="1655762"/>
          </a:xfrm>
        </p:spPr>
        <p:txBody>
          <a:bodyPr>
            <a:normAutofit fontScale="77500" lnSpcReduction="20000"/>
          </a:bodyPr>
          <a:lstStyle/>
          <a:p>
            <a:endParaRPr lang="en-IN" dirty="0" smtClean="0"/>
          </a:p>
          <a:p>
            <a:r>
              <a:rPr lang="en-IN" dirty="0" smtClean="0"/>
              <a:t>Dr </a:t>
            </a:r>
            <a:r>
              <a:rPr lang="en-IN" dirty="0"/>
              <a:t>K. Rukmini </a:t>
            </a:r>
            <a:r>
              <a:rPr lang="en-IN" dirty="0" err="1"/>
              <a:t>Mridula</a:t>
            </a:r>
            <a:endParaRPr lang="en-IN" dirty="0"/>
          </a:p>
          <a:p>
            <a:r>
              <a:rPr lang="en-IN" dirty="0"/>
              <a:t>Associate Professor</a:t>
            </a:r>
          </a:p>
          <a:p>
            <a:r>
              <a:rPr lang="en-IN" dirty="0" err="1"/>
              <a:t>Dept</a:t>
            </a:r>
            <a:r>
              <a:rPr lang="en-IN" dirty="0"/>
              <a:t> of Neurology</a:t>
            </a:r>
          </a:p>
          <a:p>
            <a:r>
              <a:rPr lang="en-IN" dirty="0"/>
              <a:t>Nizam’s Institute of Medical Sciences</a:t>
            </a:r>
          </a:p>
        </p:txBody>
      </p:sp>
    </p:spTree>
    <p:extLst>
      <p:ext uri="{BB962C8B-B14F-4D97-AF65-F5344CB8AC3E}">
        <p14:creationId xmlns:p14="http://schemas.microsoft.com/office/powerpoint/2010/main" val="3414686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Neurological manifestations in Wilson’s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Onset of neurological manifestations mostly occurs in the beginning of the second decade.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The manifestations vary based on the structures involved- putamen, </a:t>
            </a:r>
            <a:r>
              <a:rPr lang="en-IN" dirty="0" err="1"/>
              <a:t>globus</a:t>
            </a:r>
            <a:r>
              <a:rPr lang="en-IN" dirty="0"/>
              <a:t> pallidus, caudate nucleus, thalamus and brainstem.</a:t>
            </a:r>
          </a:p>
          <a:p>
            <a:endParaRPr lang="en-IN" dirty="0"/>
          </a:p>
          <a:p>
            <a:r>
              <a:rPr lang="en-IN" dirty="0"/>
              <a:t>Typical manifestations can be divided into 4 groups 1. dystonia 2. Parkinsonism 3. Tremor 4. Ataxic/</a:t>
            </a:r>
            <a:r>
              <a:rPr lang="en-IN" dirty="0" err="1"/>
              <a:t>choreic</a:t>
            </a:r>
            <a:r>
              <a:rPr lang="en-IN" dirty="0"/>
              <a:t> </a:t>
            </a:r>
          </a:p>
          <a:p>
            <a:endParaRPr lang="en-IN" dirty="0"/>
          </a:p>
          <a:p>
            <a:r>
              <a:rPr lang="en-IN" dirty="0"/>
              <a:t>Myoclonus, seizures, autonomic disturbances may occur rarely.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8875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Neurological manifestations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It is important to evaluate for neurological signs in all patients with Wilsons disease</a:t>
            </a:r>
          </a:p>
          <a:p>
            <a:endParaRPr lang="en-IN" dirty="0"/>
          </a:p>
          <a:p>
            <a:r>
              <a:rPr lang="en-IN" dirty="0"/>
              <a:t>MRI Brain in all patients with Wilson’s disease before treatment</a:t>
            </a:r>
          </a:p>
          <a:p>
            <a:endParaRPr lang="en-IN" dirty="0"/>
          </a:p>
          <a:p>
            <a:pPr lvl="1"/>
            <a:r>
              <a:rPr lang="en-IN" i="1" dirty="0"/>
              <a:t>EASL guidelines 2012 (GRADE II-2, B), 1 AASLD Class I, Level C</a:t>
            </a:r>
          </a:p>
        </p:txBody>
      </p:sp>
    </p:spTree>
    <p:extLst>
      <p:ext uri="{BB962C8B-B14F-4D97-AF65-F5344CB8AC3E}">
        <p14:creationId xmlns:p14="http://schemas.microsoft.com/office/powerpoint/2010/main" val="2530706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20" y="225450"/>
            <a:ext cx="5095728" cy="34481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758" y="225450"/>
            <a:ext cx="4206240" cy="44762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67200" t="8679"/>
          <a:stretch/>
        </p:blipFill>
        <p:spPr>
          <a:xfrm>
            <a:off x="4909624" y="3541189"/>
            <a:ext cx="2968284" cy="331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03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Chu staging 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dirty="0"/>
              <a:t>Stage I: Hand tremors, slurred speech, hoarseness or tendency to fall, with minimal or no functional impairment.</a:t>
            </a:r>
          </a:p>
          <a:p>
            <a:pPr fontAlgn="base"/>
            <a:r>
              <a:rPr lang="en-IN" dirty="0"/>
              <a:t>Stage II: Able to walk but show moderate rigidity or involuntary movements, unsteady gait, dysphagia, dysarthria, psychiatric symptoms, or any combination of these.</a:t>
            </a:r>
          </a:p>
          <a:p>
            <a:pPr fontAlgn="base"/>
            <a:r>
              <a:rPr lang="en-IN" dirty="0"/>
              <a:t>Stage III: Bedridden with severe generalized rigidity or spasticity; or unable to walk because of gross ataxia or marked involuntary movements.</a:t>
            </a:r>
          </a:p>
          <a:p>
            <a:pPr lvl="2" fontAlgn="base"/>
            <a:r>
              <a:rPr lang="en-IN" dirty="0"/>
              <a:t>	</a:t>
            </a:r>
            <a:r>
              <a:rPr lang="en-IN" i="1" dirty="0"/>
              <a:t>Chu NS. Sensory evoked potentials in Wilson′s disease. Brain 1986;109:491-501</a:t>
            </a:r>
            <a:r>
              <a:rPr lang="en-IN" dirty="0"/>
              <a:t>.</a:t>
            </a:r>
          </a:p>
          <a:p>
            <a:pPr lvl="2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35349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Scales for Wilson’s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Global Assessment Scale for Wilson's Disease (GAS for WD)</a:t>
            </a:r>
            <a:r>
              <a:rPr lang="en-US" dirty="0"/>
              <a:t> has 2 tiers. </a:t>
            </a:r>
          </a:p>
          <a:p>
            <a:pPr lvl="1"/>
            <a:r>
              <a:rPr lang="en-US" dirty="0"/>
              <a:t>Tier 1 scores the global disability in four domains: liver, cognition and behavior, motor, and </a:t>
            </a:r>
            <a:r>
              <a:rPr lang="en-US" dirty="0" err="1"/>
              <a:t>osseomuscular</a:t>
            </a:r>
            <a:r>
              <a:rPr lang="en-US" dirty="0"/>
              <a:t>. </a:t>
            </a:r>
            <a:r>
              <a:rPr lang="en-IN" dirty="0"/>
              <a:t>). Each domain is scored on an ascending six-point scale (0–5). </a:t>
            </a:r>
            <a:endParaRPr lang="en-US" dirty="0"/>
          </a:p>
          <a:p>
            <a:pPr lvl="1"/>
            <a:r>
              <a:rPr lang="en-IN" dirty="0"/>
              <a:t>Tier 2 assesses WD-related neurological dysfunction across 14 items. Each item is graded on an ascending five-point scale (0–4) and summed to obtain the total tier 2 score (0–56) </a:t>
            </a:r>
            <a:endParaRPr lang="en-US" dirty="0"/>
          </a:p>
          <a:p>
            <a:pPr lvl="2"/>
            <a:endParaRPr lang="en-IN" dirty="0"/>
          </a:p>
          <a:p>
            <a:pPr lvl="2"/>
            <a:r>
              <a:rPr lang="en-IN" i="1" dirty="0"/>
              <a:t>Aggarwal, A., </a:t>
            </a:r>
            <a:r>
              <a:rPr lang="en-IN" i="1" dirty="0" err="1"/>
              <a:t>Nagral</a:t>
            </a:r>
            <a:r>
              <a:rPr lang="en-IN" i="1" dirty="0"/>
              <a:t>, A., </a:t>
            </a:r>
            <a:r>
              <a:rPr lang="en-IN" i="1" dirty="0" err="1"/>
              <a:t>Jankharia</a:t>
            </a:r>
            <a:r>
              <a:rPr lang="en-IN" i="1" dirty="0"/>
              <a:t>, G., Aggarwal, N., &amp; Bhatt, M. (2009). A novel global assessment scale for Wilson’s disease (GAS for WD). Movement Disorders, 24, 509–518.</a:t>
            </a:r>
          </a:p>
        </p:txBody>
      </p:sp>
    </p:spTree>
    <p:extLst>
      <p:ext uri="{BB962C8B-B14F-4D97-AF65-F5344CB8AC3E}">
        <p14:creationId xmlns:p14="http://schemas.microsoft.com/office/powerpoint/2010/main" val="1772326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Unified Wilson’s rating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 Members of the </a:t>
            </a:r>
            <a:r>
              <a:rPr lang="en-IN" dirty="0" err="1"/>
              <a:t>EuroWilson</a:t>
            </a:r>
            <a:r>
              <a:rPr lang="en-IN" dirty="0"/>
              <a:t> consortium from Poland, Germany, and France prepared a new scale using clinical rating scales as the UPDRS, ICARS, and RSD.</a:t>
            </a:r>
          </a:p>
          <a:p>
            <a:endParaRPr lang="en-IN" dirty="0"/>
          </a:p>
          <a:p>
            <a:r>
              <a:rPr lang="en-IN" dirty="0"/>
              <a:t>The novel scale for WD consists of 3 parts, including: consciousness, a historical review based on the </a:t>
            </a:r>
            <a:r>
              <a:rPr lang="en-IN" dirty="0" err="1"/>
              <a:t>Barthel</a:t>
            </a:r>
            <a:r>
              <a:rPr lang="en-IN" dirty="0"/>
              <a:t> scale (2-11 items), and neurological examination (12-35, items). </a:t>
            </a:r>
          </a:p>
          <a:p>
            <a:endParaRPr lang="en-IN" dirty="0"/>
          </a:p>
          <a:p>
            <a:r>
              <a:rPr lang="en-IN" dirty="0"/>
              <a:t>The maximum score for the first part is 3, for the second 39 points, and for the last 143 points</a:t>
            </a:r>
          </a:p>
          <a:p>
            <a:pPr lvl="1"/>
            <a:r>
              <a:rPr lang="en-IN" i="1" dirty="0" err="1"/>
              <a:t>Czlonkowska</a:t>
            </a:r>
            <a:r>
              <a:rPr lang="en-IN" i="1" dirty="0"/>
              <a:t> A, </a:t>
            </a:r>
            <a:r>
              <a:rPr lang="en-IN" i="1" dirty="0" err="1"/>
              <a:t>Tarnacka</a:t>
            </a:r>
            <a:r>
              <a:rPr lang="en-IN" i="1" dirty="0"/>
              <a:t> B, Moller JC, et al. Unified Wilson’s diseases rating scale - proposal for the neurological scoring of Wilson’s diseases patients. </a:t>
            </a:r>
            <a:r>
              <a:rPr lang="en-IN" i="1" dirty="0" err="1"/>
              <a:t>Neurol</a:t>
            </a:r>
            <a:r>
              <a:rPr lang="en-IN" i="1" dirty="0"/>
              <a:t> </a:t>
            </a:r>
            <a:r>
              <a:rPr lang="en-IN" i="1" dirty="0" err="1"/>
              <a:t>Neurochir</a:t>
            </a:r>
            <a:r>
              <a:rPr lang="en-IN" i="1" dirty="0"/>
              <a:t> Pol. 2007;41(1):1–12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49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Monitoring therapy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Zinc may be initially started for first 3 months –followed by slow addition of </a:t>
            </a:r>
            <a:r>
              <a:rPr lang="en-IN" dirty="0" err="1"/>
              <a:t>pencillamine</a:t>
            </a:r>
            <a:endParaRPr lang="en-IN" dirty="0"/>
          </a:p>
          <a:p>
            <a:endParaRPr lang="en-IN" dirty="0"/>
          </a:p>
          <a:p>
            <a:r>
              <a:rPr lang="en-IN" dirty="0"/>
              <a:t>Monitor for worsening on </a:t>
            </a:r>
            <a:r>
              <a:rPr lang="en-IN" dirty="0" err="1"/>
              <a:t>pencillamine</a:t>
            </a:r>
            <a:r>
              <a:rPr lang="en-IN" dirty="0"/>
              <a:t> weekly assessment –go slow and slowly titrate – in case of worsening (acute deterioration) reduce medication and reduce the rate of dose </a:t>
            </a:r>
            <a:r>
              <a:rPr lang="en-IN" dirty="0" err="1"/>
              <a:t>escalalation</a:t>
            </a:r>
            <a:r>
              <a:rPr lang="en-IN" dirty="0"/>
              <a:t>. </a:t>
            </a:r>
          </a:p>
          <a:p>
            <a:endParaRPr lang="en-IN" dirty="0"/>
          </a:p>
          <a:p>
            <a:r>
              <a:rPr lang="en-IN" dirty="0"/>
              <a:t>70% of neurological changes revert back after 2-3 years of therapy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9514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</TotalTime>
  <Words>540</Words>
  <Application>Microsoft Office PowerPoint</Application>
  <PresentationFormat>Widescreen</PresentationFormat>
  <Paragraphs>78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Monitoring Neurogical Improvement in Wilson’s disease</vt:lpstr>
      <vt:lpstr>Neurological manifestations in Wilson’s disease</vt:lpstr>
      <vt:lpstr>Neurological manifestations</vt:lpstr>
      <vt:lpstr>PowerPoint Presentation</vt:lpstr>
      <vt:lpstr>Chu staging  </vt:lpstr>
      <vt:lpstr>Scales for Wilson’s disease</vt:lpstr>
      <vt:lpstr>Unified Wilson’s rating scale</vt:lpstr>
      <vt:lpstr>Monitoring therapy </vt:lpstr>
      <vt:lpstr>Monitoring therapy </vt:lpstr>
      <vt:lpstr>Monitoring therapy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Neurogical Improvement in Wilson’s disease</dc:title>
  <dc:creator>Rukmini Kandadai</dc:creator>
  <cp:lastModifiedBy>Kevin</cp:lastModifiedBy>
  <cp:revision>17</cp:revision>
  <dcterms:created xsi:type="dcterms:W3CDTF">2017-03-22T23:39:51Z</dcterms:created>
  <dcterms:modified xsi:type="dcterms:W3CDTF">2017-03-25T09:16:06Z</dcterms:modified>
</cp:coreProperties>
</file>