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33" r:id="rId2"/>
    <p:sldId id="323" r:id="rId3"/>
    <p:sldId id="332" r:id="rId4"/>
    <p:sldId id="259" r:id="rId5"/>
    <p:sldId id="324" r:id="rId6"/>
    <p:sldId id="326" r:id="rId7"/>
    <p:sldId id="327" r:id="rId8"/>
    <p:sldId id="329" r:id="rId9"/>
    <p:sldId id="331" r:id="rId10"/>
    <p:sldId id="325" r:id="rId11"/>
    <p:sldId id="320" r:id="rId12"/>
  </p:sldIdLst>
  <p:sldSz cx="9144000" cy="6858000" type="screen4x3"/>
  <p:notesSz cx="6858000" cy="9144000"/>
  <p:defaultTextStyle>
    <a:defPPr>
      <a:defRPr lang="en-US"/>
    </a:defPPr>
    <a:lvl1pPr algn="ctr" rtl="0" fontAlgn="base">
      <a:spcBef>
        <a:spcPct val="0"/>
      </a:spcBef>
      <a:spcAft>
        <a:spcPct val="0"/>
      </a:spcAft>
      <a:defRPr kern="1200">
        <a:solidFill>
          <a:schemeClr val="bg1"/>
        </a:solidFill>
        <a:latin typeface="Arial" charset="0"/>
        <a:ea typeface="+mn-ea"/>
        <a:cs typeface="+mn-cs"/>
      </a:defRPr>
    </a:lvl1pPr>
    <a:lvl2pPr marL="457200" algn="ctr" rtl="0" fontAlgn="base">
      <a:spcBef>
        <a:spcPct val="0"/>
      </a:spcBef>
      <a:spcAft>
        <a:spcPct val="0"/>
      </a:spcAft>
      <a:defRPr kern="1200">
        <a:solidFill>
          <a:schemeClr val="bg1"/>
        </a:solidFill>
        <a:latin typeface="Arial" charset="0"/>
        <a:ea typeface="+mn-ea"/>
        <a:cs typeface="+mn-cs"/>
      </a:defRPr>
    </a:lvl2pPr>
    <a:lvl3pPr marL="914400" algn="ctr" rtl="0" fontAlgn="base">
      <a:spcBef>
        <a:spcPct val="0"/>
      </a:spcBef>
      <a:spcAft>
        <a:spcPct val="0"/>
      </a:spcAft>
      <a:defRPr kern="1200">
        <a:solidFill>
          <a:schemeClr val="bg1"/>
        </a:solidFill>
        <a:latin typeface="Arial" charset="0"/>
        <a:ea typeface="+mn-ea"/>
        <a:cs typeface="+mn-cs"/>
      </a:defRPr>
    </a:lvl3pPr>
    <a:lvl4pPr marL="1371600" algn="ctr" rtl="0" fontAlgn="base">
      <a:spcBef>
        <a:spcPct val="0"/>
      </a:spcBef>
      <a:spcAft>
        <a:spcPct val="0"/>
      </a:spcAft>
      <a:defRPr kern="1200">
        <a:solidFill>
          <a:schemeClr val="bg1"/>
        </a:solidFill>
        <a:latin typeface="Arial" charset="0"/>
        <a:ea typeface="+mn-ea"/>
        <a:cs typeface="+mn-cs"/>
      </a:defRPr>
    </a:lvl4pPr>
    <a:lvl5pPr marL="1828800" algn="ctr" rtl="0" fontAlgn="base">
      <a:spcBef>
        <a:spcPct val="0"/>
      </a:spcBef>
      <a:spcAft>
        <a:spcPct val="0"/>
      </a:spcAft>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00"/>
    <a:srgbClr val="FFFF00"/>
    <a:srgbClr val="04AC14"/>
    <a:srgbClr val="000099"/>
    <a:srgbClr val="CC3300"/>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4581" autoAdjust="0"/>
  </p:normalViewPr>
  <p:slideViewPr>
    <p:cSldViewPr>
      <p:cViewPr>
        <p:scale>
          <a:sx n="77" d="100"/>
          <a:sy n="77" d="100"/>
        </p:scale>
        <p:origin x="-1170" y="-4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1F55A8-B87E-48B6-A058-1E3CA8140B93}" type="datetimeFigureOut">
              <a:rPr lang="en-US" smtClean="0"/>
              <a:pPr/>
              <a:t>3/24/2017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034915-650D-41E6-A9BD-9BB5D841431A}" type="slidenum">
              <a:rPr lang="en-US" smtClean="0"/>
              <a:pPr/>
              <a:t>‹#›</a:t>
            </a:fld>
            <a:endParaRPr lang="en-US"/>
          </a:p>
        </p:txBody>
      </p:sp>
    </p:spTree>
    <p:extLst>
      <p:ext uri="{BB962C8B-B14F-4D97-AF65-F5344CB8AC3E}">
        <p14:creationId xmlns:p14="http://schemas.microsoft.com/office/powerpoint/2010/main" xmlns="" val="175862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copper component of the protein complexes appears as red-orange flecks in </a:t>
            </a:r>
            <a:r>
              <a:rPr lang="en-US" sz="1200" b="0" i="0" u="none" strike="noStrike" kern="1200" baseline="0" dirty="0" err="1" smtClean="0">
                <a:solidFill>
                  <a:schemeClr val="tx1"/>
                </a:solidFill>
                <a:latin typeface="+mn-lt"/>
                <a:ea typeface="+mn-ea"/>
                <a:cs typeface="+mn-cs"/>
              </a:rPr>
              <a:t>rhodanine</a:t>
            </a:r>
            <a:r>
              <a:rPr lang="en-US" sz="1200" b="0" i="0" u="none" strike="noStrike" kern="1200" baseline="0" dirty="0" smtClean="0">
                <a:solidFill>
                  <a:schemeClr val="tx1"/>
                </a:solidFill>
                <a:latin typeface="+mn-lt"/>
                <a:ea typeface="+mn-ea"/>
                <a:cs typeface="+mn-cs"/>
              </a:rPr>
              <a:t>-stained tissue sections. The sulfhydryl-rich copper-binding proteins appear as black-brown flecks with the use of an </a:t>
            </a:r>
            <a:r>
              <a:rPr lang="en-US" sz="1200" b="0" i="0" u="none" strike="noStrike" kern="1200" baseline="0" dirty="0" err="1" smtClean="0">
                <a:solidFill>
                  <a:schemeClr val="tx1"/>
                </a:solidFill>
                <a:latin typeface="+mn-lt"/>
                <a:ea typeface="+mn-ea"/>
                <a:cs typeface="+mn-cs"/>
              </a:rPr>
              <a:t>orcein</a:t>
            </a:r>
            <a:r>
              <a:rPr lang="en-US" sz="1200" b="0" i="0" u="none" strike="noStrike" kern="1200" baseline="0" dirty="0" smtClean="0">
                <a:solidFill>
                  <a:schemeClr val="tx1"/>
                </a:solidFill>
                <a:latin typeface="+mn-lt"/>
                <a:ea typeface="+mn-ea"/>
                <a:cs typeface="+mn-cs"/>
              </a:rPr>
              <a:t> stain. Both the copper-binding proteins and the copper component of the protein complexes appear within periportal hepatocytes in the early stages of disease and then involve the entire lobule with time. Copper deposition can be highly variable within or between cirrhotic nodules</a:t>
            </a:r>
            <a:endParaRPr lang="en-US" dirty="0"/>
          </a:p>
        </p:txBody>
      </p:sp>
      <p:sp>
        <p:nvSpPr>
          <p:cNvPr id="4" name="Slide Number Placeholder 3"/>
          <p:cNvSpPr>
            <a:spLocks noGrp="1"/>
          </p:cNvSpPr>
          <p:nvPr>
            <p:ph type="sldNum" sz="quarter" idx="10"/>
          </p:nvPr>
        </p:nvSpPr>
        <p:spPr/>
        <p:txBody>
          <a:bodyPr/>
          <a:lstStyle/>
          <a:p>
            <a:fld id="{A4034915-650D-41E6-A9BD-9BB5D841431A}" type="slidenum">
              <a:rPr lang="en-US" smtClean="0"/>
              <a:pPr/>
              <a:t>5</a:t>
            </a:fld>
            <a:endParaRPr lang="en-US"/>
          </a:p>
        </p:txBody>
      </p:sp>
    </p:spTree>
    <p:extLst>
      <p:ext uri="{BB962C8B-B14F-4D97-AF65-F5344CB8AC3E}">
        <p14:creationId xmlns:p14="http://schemas.microsoft.com/office/powerpoint/2010/main" xmlns="" val="2703237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ABBECD-E677-47E1-91DC-F4C11EDC762F}" type="slidenum">
              <a:rPr lang="en-US"/>
              <a:pPr>
                <a:defRPr/>
              </a:pPr>
              <a:t>‹#›</a:t>
            </a:fld>
            <a:endParaRPr lang="en-US"/>
          </a:p>
        </p:txBody>
      </p:sp>
    </p:spTree>
    <p:extLst>
      <p:ext uri="{BB962C8B-B14F-4D97-AF65-F5344CB8AC3E}">
        <p14:creationId xmlns:p14="http://schemas.microsoft.com/office/powerpoint/2010/main" xmlns="" val="1094136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7E372F-EA6C-4833-8542-850A6A4C14CA}" type="slidenum">
              <a:rPr lang="en-US"/>
              <a:pPr>
                <a:defRPr/>
              </a:pPr>
              <a:t>‹#›</a:t>
            </a:fld>
            <a:endParaRPr lang="en-US"/>
          </a:p>
        </p:txBody>
      </p:sp>
    </p:spTree>
    <p:extLst>
      <p:ext uri="{BB962C8B-B14F-4D97-AF65-F5344CB8AC3E}">
        <p14:creationId xmlns:p14="http://schemas.microsoft.com/office/powerpoint/2010/main" xmlns="" val="2186484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5F49F0-FC28-4E23-890D-4920978BE253}" type="slidenum">
              <a:rPr lang="en-US"/>
              <a:pPr>
                <a:defRPr/>
              </a:pPr>
              <a:t>‹#›</a:t>
            </a:fld>
            <a:endParaRPr lang="en-US"/>
          </a:p>
        </p:txBody>
      </p:sp>
    </p:spTree>
    <p:extLst>
      <p:ext uri="{BB962C8B-B14F-4D97-AF65-F5344CB8AC3E}">
        <p14:creationId xmlns:p14="http://schemas.microsoft.com/office/powerpoint/2010/main" xmlns="" val="2332152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2F4112-4719-4251-8723-A208D09AFB20}" type="slidenum">
              <a:rPr lang="en-US"/>
              <a:pPr>
                <a:defRPr/>
              </a:pPr>
              <a:t>‹#›</a:t>
            </a:fld>
            <a:endParaRPr lang="en-US"/>
          </a:p>
        </p:txBody>
      </p:sp>
    </p:spTree>
    <p:extLst>
      <p:ext uri="{BB962C8B-B14F-4D97-AF65-F5344CB8AC3E}">
        <p14:creationId xmlns:p14="http://schemas.microsoft.com/office/powerpoint/2010/main" xmlns="" val="382691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5C145F-C567-4DD0-9526-8ABE270D2CD7}" type="slidenum">
              <a:rPr lang="en-US"/>
              <a:pPr>
                <a:defRPr/>
              </a:pPr>
              <a:t>‹#›</a:t>
            </a:fld>
            <a:endParaRPr lang="en-US"/>
          </a:p>
        </p:txBody>
      </p:sp>
    </p:spTree>
    <p:extLst>
      <p:ext uri="{BB962C8B-B14F-4D97-AF65-F5344CB8AC3E}">
        <p14:creationId xmlns:p14="http://schemas.microsoft.com/office/powerpoint/2010/main" xmlns="" val="2658353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927D53-6399-439E-8654-327970FFFEB9}" type="slidenum">
              <a:rPr lang="en-US"/>
              <a:pPr>
                <a:defRPr/>
              </a:pPr>
              <a:t>‹#›</a:t>
            </a:fld>
            <a:endParaRPr lang="en-US"/>
          </a:p>
        </p:txBody>
      </p:sp>
    </p:spTree>
    <p:extLst>
      <p:ext uri="{BB962C8B-B14F-4D97-AF65-F5344CB8AC3E}">
        <p14:creationId xmlns:p14="http://schemas.microsoft.com/office/powerpoint/2010/main" xmlns="" val="3294733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7C566F3-638B-4DFB-83AB-A44F7A13AB60}" type="slidenum">
              <a:rPr lang="en-US"/>
              <a:pPr>
                <a:defRPr/>
              </a:pPr>
              <a:t>‹#›</a:t>
            </a:fld>
            <a:endParaRPr lang="en-US"/>
          </a:p>
        </p:txBody>
      </p:sp>
    </p:spTree>
    <p:extLst>
      <p:ext uri="{BB962C8B-B14F-4D97-AF65-F5344CB8AC3E}">
        <p14:creationId xmlns:p14="http://schemas.microsoft.com/office/powerpoint/2010/main" xmlns="" val="899973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58EE0D2-FC02-4AA8-A345-0E6945AB1DD3}" type="slidenum">
              <a:rPr lang="en-US"/>
              <a:pPr>
                <a:defRPr/>
              </a:pPr>
              <a:t>‹#›</a:t>
            </a:fld>
            <a:endParaRPr lang="en-US"/>
          </a:p>
        </p:txBody>
      </p:sp>
    </p:spTree>
    <p:extLst>
      <p:ext uri="{BB962C8B-B14F-4D97-AF65-F5344CB8AC3E}">
        <p14:creationId xmlns:p14="http://schemas.microsoft.com/office/powerpoint/2010/main" xmlns="" val="1832005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F9FDD9-FB3C-42ED-B5FD-7DDA09A4C585}" type="slidenum">
              <a:rPr lang="en-US"/>
              <a:pPr>
                <a:defRPr/>
              </a:pPr>
              <a:t>‹#›</a:t>
            </a:fld>
            <a:endParaRPr lang="en-US"/>
          </a:p>
        </p:txBody>
      </p:sp>
    </p:spTree>
    <p:extLst>
      <p:ext uri="{BB962C8B-B14F-4D97-AF65-F5344CB8AC3E}">
        <p14:creationId xmlns:p14="http://schemas.microsoft.com/office/powerpoint/2010/main" xmlns="" val="3212095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88570F-9C17-4A5B-BC28-8088AB1479FA}" type="slidenum">
              <a:rPr lang="en-US"/>
              <a:pPr>
                <a:defRPr/>
              </a:pPr>
              <a:t>‹#›</a:t>
            </a:fld>
            <a:endParaRPr lang="en-US"/>
          </a:p>
        </p:txBody>
      </p:sp>
    </p:spTree>
    <p:extLst>
      <p:ext uri="{BB962C8B-B14F-4D97-AF65-F5344CB8AC3E}">
        <p14:creationId xmlns:p14="http://schemas.microsoft.com/office/powerpoint/2010/main" xmlns="" val="1122210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778571-1887-4800-8F9E-4E3CF7FE896F}" type="slidenum">
              <a:rPr lang="en-US"/>
              <a:pPr>
                <a:defRPr/>
              </a:pPr>
              <a:t>‹#›</a:t>
            </a:fld>
            <a:endParaRPr lang="en-US"/>
          </a:p>
        </p:txBody>
      </p:sp>
    </p:spTree>
    <p:extLst>
      <p:ext uri="{BB962C8B-B14F-4D97-AF65-F5344CB8AC3E}">
        <p14:creationId xmlns:p14="http://schemas.microsoft.com/office/powerpoint/2010/main" xmlns="" val="1950816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4A583A69-799D-4729-B830-50F2C023A7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Arial" charset="0"/>
        </a:defRPr>
      </a:lvl2pPr>
      <a:lvl3pPr algn="ctr" rtl="0" eaLnBrk="0" fontAlgn="base" hangingPunct="0">
        <a:spcBef>
          <a:spcPct val="0"/>
        </a:spcBef>
        <a:spcAft>
          <a:spcPct val="0"/>
        </a:spcAft>
        <a:defRPr sz="4400">
          <a:solidFill>
            <a:srgbClr val="FFFF00"/>
          </a:solidFill>
          <a:latin typeface="Arial" charset="0"/>
        </a:defRPr>
      </a:lvl3pPr>
      <a:lvl4pPr algn="ctr" rtl="0" eaLnBrk="0" fontAlgn="base" hangingPunct="0">
        <a:spcBef>
          <a:spcPct val="0"/>
        </a:spcBef>
        <a:spcAft>
          <a:spcPct val="0"/>
        </a:spcAft>
        <a:defRPr sz="4400">
          <a:solidFill>
            <a:srgbClr val="FFFF00"/>
          </a:solidFill>
          <a:latin typeface="Arial" charset="0"/>
        </a:defRPr>
      </a:lvl4pPr>
      <a:lvl5pPr algn="ctr" rtl="0" eaLnBrk="0" fontAlgn="base" hangingPunct="0">
        <a:spcBef>
          <a:spcPct val="0"/>
        </a:spcBef>
        <a:spcAft>
          <a:spcPct val="0"/>
        </a:spcAft>
        <a:defRPr sz="4400">
          <a:solidFill>
            <a:srgbClr val="FFFF00"/>
          </a:solidFill>
          <a:latin typeface="Arial" charset="0"/>
        </a:defRPr>
      </a:lvl5pPr>
      <a:lvl6pPr marL="457200" algn="ctr" rtl="0" fontAlgn="base">
        <a:spcBef>
          <a:spcPct val="0"/>
        </a:spcBef>
        <a:spcAft>
          <a:spcPct val="0"/>
        </a:spcAft>
        <a:defRPr sz="4400">
          <a:solidFill>
            <a:srgbClr val="FFFF00"/>
          </a:solidFill>
          <a:latin typeface="Arial" charset="0"/>
        </a:defRPr>
      </a:lvl6pPr>
      <a:lvl7pPr marL="914400" algn="ctr" rtl="0" fontAlgn="base">
        <a:spcBef>
          <a:spcPct val="0"/>
        </a:spcBef>
        <a:spcAft>
          <a:spcPct val="0"/>
        </a:spcAft>
        <a:defRPr sz="4400">
          <a:solidFill>
            <a:srgbClr val="FFFF00"/>
          </a:solidFill>
          <a:latin typeface="Arial" charset="0"/>
        </a:defRPr>
      </a:lvl7pPr>
      <a:lvl8pPr marL="1371600" algn="ctr" rtl="0" fontAlgn="base">
        <a:spcBef>
          <a:spcPct val="0"/>
        </a:spcBef>
        <a:spcAft>
          <a:spcPct val="0"/>
        </a:spcAft>
        <a:defRPr sz="4400">
          <a:solidFill>
            <a:srgbClr val="FFFF00"/>
          </a:solidFill>
          <a:latin typeface="Arial" charset="0"/>
        </a:defRPr>
      </a:lvl8pPr>
      <a:lvl9pPr marL="1828800" algn="ctr" rtl="0" fontAlgn="base">
        <a:spcBef>
          <a:spcPct val="0"/>
        </a:spcBef>
        <a:spcAft>
          <a:spcPct val="0"/>
        </a:spcAft>
        <a:defRPr sz="4400">
          <a:solidFill>
            <a:srgbClr val="FFFF00"/>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6"/>
          <p:cNvSpPr>
            <a:spLocks noGrp="1" noChangeArrowheads="1"/>
          </p:cNvSpPr>
          <p:nvPr>
            <p:ph type="subTitle" idx="1"/>
          </p:nvPr>
        </p:nvSpPr>
        <p:spPr>
          <a:xfrm>
            <a:off x="304800" y="2286000"/>
            <a:ext cx="8534400" cy="1752600"/>
          </a:xfrm>
        </p:spPr>
        <p:txBody>
          <a:bodyPr/>
          <a:lstStyle/>
          <a:p>
            <a:pPr eaLnBrk="1" hangingPunct="1"/>
            <a:r>
              <a:rPr lang="en-US" dirty="0" smtClean="0">
                <a:solidFill>
                  <a:srgbClr val="FFFF00"/>
                </a:solidFill>
              </a:rPr>
              <a:t>Dr. Banumathi Ramakrishna, </a:t>
            </a:r>
          </a:p>
          <a:p>
            <a:pPr eaLnBrk="1" hangingPunct="1"/>
            <a:r>
              <a:rPr lang="en-US" dirty="0" smtClean="0">
                <a:solidFill>
                  <a:srgbClr val="FFFF00"/>
                </a:solidFill>
              </a:rPr>
              <a:t>SIMS </a:t>
            </a:r>
            <a:r>
              <a:rPr lang="en-US" dirty="0" smtClean="0">
                <a:solidFill>
                  <a:srgbClr val="FFFF00"/>
                </a:solidFill>
              </a:rPr>
              <a:t>Hospital, Chennai</a:t>
            </a:r>
          </a:p>
          <a:p>
            <a:pPr eaLnBrk="1" hangingPunct="1"/>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Other conditions</a:t>
            </a:r>
            <a:endParaRPr lang="en-US" dirty="0"/>
          </a:p>
        </p:txBody>
      </p:sp>
      <p:sp>
        <p:nvSpPr>
          <p:cNvPr id="4" name="Content Placeholder 3"/>
          <p:cNvSpPr>
            <a:spLocks noGrp="1"/>
          </p:cNvSpPr>
          <p:nvPr>
            <p:ph idx="1"/>
          </p:nvPr>
        </p:nvSpPr>
        <p:spPr/>
        <p:txBody>
          <a:bodyPr/>
          <a:lstStyle/>
          <a:p>
            <a:r>
              <a:rPr lang="en-US" dirty="0" smtClean="0"/>
              <a:t>Any chronic cholestasis</a:t>
            </a:r>
          </a:p>
          <a:p>
            <a:r>
              <a:rPr lang="en-US" smtClean="0"/>
              <a:t>Biliary aetiology,ductopenia</a:t>
            </a:r>
            <a:endParaRPr lang="en-US" dirty="0" smtClean="0"/>
          </a:p>
          <a:p>
            <a:r>
              <a:rPr lang="en-US" dirty="0" smtClean="0"/>
              <a:t>Non Wilsonian</a:t>
            </a:r>
            <a:endParaRPr lang="en-US" dirty="0"/>
          </a:p>
        </p:txBody>
      </p:sp>
    </p:spTree>
    <p:extLst>
      <p:ext uri="{BB962C8B-B14F-4D97-AF65-F5344CB8AC3E}">
        <p14:creationId xmlns:p14="http://schemas.microsoft.com/office/powerpoint/2010/main" xmlns="" val="2142012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Cmc Vellore: Plots sale near Vellore Golden Temple - Iwinzrealty.com"/>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549275"/>
            <a:ext cx="7848600" cy="577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3962400" y="1066800"/>
            <a:ext cx="3581400" cy="923925"/>
          </a:xfrm>
          <a:prstGeom prst="rect">
            <a:avLst/>
          </a:prstGeom>
          <a:noFill/>
        </p:spPr>
        <p:txBody>
          <a:bodyPr>
            <a:spAutoFit/>
          </a:bodyPr>
          <a:lstStyle/>
          <a:p>
            <a:pPr>
              <a:defRPr/>
            </a:pPr>
            <a:r>
              <a:rPr lang="en-US" sz="5400" kern="10" dirty="0">
                <a:ln w="9525">
                  <a:round/>
                  <a:headEnd/>
                  <a:tailEnd/>
                </a:ln>
                <a:solidFill>
                  <a:srgbClr val="FF0000"/>
                </a:solidFill>
                <a:latin typeface="Impact"/>
              </a:rPr>
              <a:t>Thank you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liver biopsy</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smtClean="0"/>
              <a:t>Stage of the disease</a:t>
            </a:r>
          </a:p>
          <a:p>
            <a:pPr>
              <a:buFont typeface="Wingdings" panose="05000000000000000000" pitchFamily="2" charset="2"/>
              <a:buChar char="Ø"/>
            </a:pPr>
            <a:endParaRPr lang="en-US" dirty="0" smtClean="0"/>
          </a:p>
          <a:p>
            <a:pPr>
              <a:buFont typeface="Wingdings" panose="05000000000000000000" pitchFamily="2" charset="2"/>
              <a:buChar char="Ø"/>
            </a:pPr>
            <a:r>
              <a:rPr lang="en-US" dirty="0" smtClean="0"/>
              <a:t> Aetiology</a:t>
            </a:r>
          </a:p>
          <a:p>
            <a:pPr marL="0" indent="0">
              <a:buNone/>
            </a:pPr>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xmlns="" val="814342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Aetiology</a:t>
            </a:r>
            <a:endParaRPr lang="en-US" dirty="0"/>
          </a:p>
        </p:txBody>
      </p:sp>
      <p:sp>
        <p:nvSpPr>
          <p:cNvPr id="3" name="Content Placeholder 2"/>
          <p:cNvSpPr>
            <a:spLocks noGrp="1"/>
          </p:cNvSpPr>
          <p:nvPr>
            <p:ph idx="1"/>
          </p:nvPr>
        </p:nvSpPr>
        <p:spPr>
          <a:xfrm>
            <a:off x="457199" y="1447800"/>
            <a:ext cx="8538519" cy="4525963"/>
          </a:xfrm>
        </p:spPr>
        <p:txBody>
          <a:bodyPr/>
          <a:lstStyle/>
          <a:p>
            <a:r>
              <a:rPr lang="en-US" dirty="0" smtClean="0"/>
              <a:t>Autoimmune</a:t>
            </a:r>
          </a:p>
          <a:p>
            <a:r>
              <a:rPr lang="en-US" smtClean="0"/>
              <a:t>Metabolic</a:t>
            </a:r>
            <a:endParaRPr lang="en-US" dirty="0" smtClean="0"/>
          </a:p>
          <a:p>
            <a:r>
              <a:rPr lang="en-US" smtClean="0"/>
              <a:t>Viral </a:t>
            </a:r>
            <a:r>
              <a:rPr lang="en-US" dirty="0" smtClean="0"/>
              <a:t>- rare for this age</a:t>
            </a:r>
          </a:p>
          <a:p>
            <a:endParaRPr lang="en-US" dirty="0" smtClean="0"/>
          </a:p>
          <a:p>
            <a:pPr marL="0" indent="0">
              <a:buNone/>
            </a:pPr>
            <a:r>
              <a:rPr lang="en-US" dirty="0" smtClean="0"/>
              <a:t>*Correlation of clinical findings, investigations    and histology.</a:t>
            </a:r>
            <a:endParaRPr lang="en-US" dirty="0"/>
          </a:p>
        </p:txBody>
      </p:sp>
    </p:spTree>
    <p:extLst>
      <p:ext uri="{BB962C8B-B14F-4D97-AF65-F5344CB8AC3E}">
        <p14:creationId xmlns:p14="http://schemas.microsoft.com/office/powerpoint/2010/main" xmlns="" val="2457235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52400"/>
            <a:ext cx="8229600" cy="838200"/>
          </a:xfrm>
        </p:spPr>
        <p:txBody>
          <a:bodyPr/>
          <a:lstStyle/>
          <a:p>
            <a:pPr eaLnBrk="1" hangingPunct="1"/>
            <a:r>
              <a:rPr lang="en-US" sz="4000" dirty="0" smtClean="0"/>
              <a:t>Morphology ( Wilson’s)</a:t>
            </a:r>
          </a:p>
        </p:txBody>
      </p:sp>
      <p:sp>
        <p:nvSpPr>
          <p:cNvPr id="5123" name="Rectangle 3"/>
          <p:cNvSpPr>
            <a:spLocks noGrp="1" noChangeArrowheads="1"/>
          </p:cNvSpPr>
          <p:nvPr>
            <p:ph type="body" idx="1"/>
          </p:nvPr>
        </p:nvSpPr>
        <p:spPr>
          <a:xfrm>
            <a:off x="304800" y="990600"/>
            <a:ext cx="8610600" cy="5334000"/>
          </a:xfrm>
        </p:spPr>
        <p:txBody>
          <a:bodyPr/>
          <a:lstStyle/>
          <a:p>
            <a:pPr eaLnBrk="1" hangingPunct="1">
              <a:lnSpc>
                <a:spcPct val="80000"/>
              </a:lnSpc>
            </a:pPr>
            <a:r>
              <a:rPr lang="en-US" dirty="0" smtClean="0">
                <a:latin typeface="Times New Roman" pitchFamily="18" charset="0"/>
                <a:cs typeface="Times New Roman" pitchFamily="18" charset="0"/>
              </a:rPr>
              <a:t>Highly variable – depending on the stage of the disease</a:t>
            </a:r>
          </a:p>
          <a:p>
            <a:pPr eaLnBrk="1" hangingPunct="1">
              <a:lnSpc>
                <a:spcPct val="80000"/>
              </a:lnSpc>
            </a:pPr>
            <a:r>
              <a:rPr lang="en-US" dirty="0" smtClean="0">
                <a:latin typeface="Times New Roman" pitchFamily="18" charset="0"/>
                <a:cs typeface="Times New Roman" pitchFamily="18" charset="0"/>
              </a:rPr>
              <a:t>Early stage – minor changes </a:t>
            </a:r>
            <a:r>
              <a:rPr lang="en-US" sz="2000" dirty="0" smtClean="0">
                <a:latin typeface="Times New Roman" pitchFamily="18" charset="0"/>
                <a:cs typeface="Times New Roman" pitchFamily="18" charset="0"/>
              </a:rPr>
              <a:t>(Mild steatosis- NASH like)</a:t>
            </a:r>
            <a:r>
              <a:rPr lang="en-US" dirty="0" smtClean="0">
                <a:latin typeface="Times New Roman" pitchFamily="18" charset="0"/>
                <a:cs typeface="Times New Roman" pitchFamily="18" charset="0"/>
              </a:rPr>
              <a:t> </a:t>
            </a:r>
          </a:p>
          <a:p>
            <a:pPr eaLnBrk="1" hangingPunct="1">
              <a:lnSpc>
                <a:spcPct val="80000"/>
              </a:lnSpc>
            </a:pPr>
            <a:r>
              <a:rPr lang="en-US" dirty="0" smtClean="0">
                <a:latin typeface="Times New Roman" pitchFamily="18" charset="0"/>
                <a:cs typeface="Times New Roman" pitchFamily="18" charset="0"/>
              </a:rPr>
              <a:t>No stainable copper (cytosolic Cu bound to metalothionein – highly soluble &amp; not detectable)</a:t>
            </a:r>
          </a:p>
          <a:p>
            <a:pPr eaLnBrk="1" hangingPunct="1">
              <a:lnSpc>
                <a:spcPct val="80000"/>
              </a:lnSpc>
            </a:pPr>
            <a:r>
              <a:rPr lang="en-US" dirty="0" smtClean="0">
                <a:latin typeface="Times New Roman" pitchFamily="18" charset="0"/>
                <a:cs typeface="Times New Roman" pitchFamily="18" charset="0"/>
              </a:rPr>
              <a:t>Chronic hepatitis &amp; cirrhosis - Portal inflammation &amp; interface hepatitis, steatosis, glycogenated nuclei, Mallory bodies and copper accumulation</a:t>
            </a:r>
          </a:p>
          <a:p>
            <a:pPr eaLnBrk="1" hangingPunct="1">
              <a:lnSpc>
                <a:spcPct val="80000"/>
              </a:lnSpc>
            </a:pPr>
            <a:r>
              <a:rPr lang="en-US" dirty="0" smtClean="0">
                <a:latin typeface="Times New Roman" pitchFamily="18" charset="0"/>
                <a:cs typeface="Times New Roman" pitchFamily="18" charset="0"/>
              </a:rPr>
              <a:t>Submassive or massive necrosis -  in fulminant hepatic failure </a:t>
            </a:r>
          </a:p>
          <a:p>
            <a:pPr eaLnBrk="1" hangingPunct="1">
              <a:lnSpc>
                <a:spcPct val="80000"/>
              </a:lnSpc>
            </a:pPr>
            <a:r>
              <a:rPr lang="en-US" dirty="0" smtClean="0">
                <a:latin typeface="Times New Roman" pitchFamily="18" charset="0"/>
                <a:cs typeface="Times New Roman" pitchFamily="18" charset="0"/>
              </a:rPr>
              <a:t>Fresh tissue for Cu estimation*</a:t>
            </a:r>
          </a:p>
          <a:p>
            <a:pPr eaLnBrk="1" hangingPunct="1"/>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3827"/>
          </a:xfrm>
        </p:spPr>
        <p:txBody>
          <a:bodyPr/>
          <a:lstStyle/>
          <a:p>
            <a:r>
              <a:rPr lang="en-US" dirty="0" smtClean="0"/>
              <a:t>Copper stain</a:t>
            </a:r>
            <a:endParaRPr lang="en-US" dirty="0"/>
          </a:p>
        </p:txBody>
      </p:sp>
      <p:sp>
        <p:nvSpPr>
          <p:cNvPr id="3" name="Content Placeholder 2"/>
          <p:cNvSpPr>
            <a:spLocks noGrp="1"/>
          </p:cNvSpPr>
          <p:nvPr>
            <p:ph idx="1"/>
          </p:nvPr>
        </p:nvSpPr>
        <p:spPr>
          <a:xfrm>
            <a:off x="152400" y="990600"/>
            <a:ext cx="8839200" cy="5257800"/>
          </a:xfrm>
        </p:spPr>
        <p:txBody>
          <a:bodyPr/>
          <a:lstStyle/>
          <a:p>
            <a:r>
              <a:rPr lang="en-US" dirty="0" smtClean="0"/>
              <a:t>Rhodanine – red orange granular deposits </a:t>
            </a:r>
            <a:r>
              <a:rPr lang="en-US" sz="2400" dirty="0" smtClean="0"/>
              <a:t>(Lysosomal copper complexes)</a:t>
            </a:r>
            <a:r>
              <a:rPr lang="en-US" dirty="0" smtClean="0"/>
              <a:t> </a:t>
            </a:r>
          </a:p>
          <a:p>
            <a:r>
              <a:rPr lang="en-US" dirty="0" smtClean="0"/>
              <a:t>Orcein – Black brown deposits </a:t>
            </a:r>
            <a:r>
              <a:rPr lang="en-US" sz="2000" dirty="0" smtClean="0"/>
              <a:t>(sulfhydryl-rich CBP)</a:t>
            </a:r>
          </a:p>
          <a:p>
            <a:r>
              <a:rPr lang="en-US" dirty="0" smtClean="0"/>
              <a:t>Zone 1 and can be pan lobular</a:t>
            </a:r>
          </a:p>
          <a:p>
            <a:r>
              <a:rPr lang="en-US" dirty="0" smtClean="0"/>
              <a:t>Can be highly variable </a:t>
            </a:r>
          </a:p>
          <a:p>
            <a:r>
              <a:rPr lang="en-US" dirty="0" smtClean="0"/>
              <a:t>Negative stain</a:t>
            </a:r>
          </a:p>
          <a:p>
            <a:r>
              <a:rPr lang="en-US" dirty="0" smtClean="0"/>
              <a:t>Dry tissue weight estimation</a:t>
            </a:r>
            <a:r>
              <a:rPr lang="en-US" dirty="0" smtClean="0">
                <a:solidFill>
                  <a:srgbClr val="FFFF00"/>
                </a:solidFill>
              </a:rPr>
              <a:t>*</a:t>
            </a:r>
            <a:r>
              <a:rPr lang="en-US" dirty="0" smtClean="0"/>
              <a:t>- &gt;250ug/gm dry weight (atleast1cm core). Sampling error</a:t>
            </a:r>
            <a:endParaRPr lang="en-US" dirty="0"/>
          </a:p>
        </p:txBody>
      </p:sp>
    </p:spTree>
    <p:extLst>
      <p:ext uri="{BB962C8B-B14F-4D97-AF65-F5344CB8AC3E}">
        <p14:creationId xmlns:p14="http://schemas.microsoft.com/office/powerpoint/2010/main" xmlns="" val="2641328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4"/>
          <p:cNvSpPr txBox="1">
            <a:spLocks noChangeArrowheads="1"/>
          </p:cNvSpPr>
          <p:nvPr/>
        </p:nvSpPr>
        <p:spPr bwMode="auto">
          <a:xfrm>
            <a:off x="2051050" y="6165850"/>
            <a:ext cx="5689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algn="ctr" eaLnBrk="0" fontAlgn="base" hangingPunct="0">
              <a:spcBef>
                <a:spcPct val="0"/>
              </a:spcBef>
              <a:spcAft>
                <a:spcPct val="0"/>
              </a:spcAft>
              <a:defRPr>
                <a:solidFill>
                  <a:schemeClr val="bg1"/>
                </a:solidFill>
                <a:latin typeface="Arial" charset="0"/>
              </a:defRPr>
            </a:lvl6pPr>
            <a:lvl7pPr marL="2971800" indent="-228600" algn="ctr" eaLnBrk="0" fontAlgn="base" hangingPunct="0">
              <a:spcBef>
                <a:spcPct val="0"/>
              </a:spcBef>
              <a:spcAft>
                <a:spcPct val="0"/>
              </a:spcAft>
              <a:defRPr>
                <a:solidFill>
                  <a:schemeClr val="bg1"/>
                </a:solidFill>
                <a:latin typeface="Arial" charset="0"/>
              </a:defRPr>
            </a:lvl7pPr>
            <a:lvl8pPr marL="3429000" indent="-228600" algn="ctr" eaLnBrk="0" fontAlgn="base" hangingPunct="0">
              <a:spcBef>
                <a:spcPct val="0"/>
              </a:spcBef>
              <a:spcAft>
                <a:spcPct val="0"/>
              </a:spcAft>
              <a:defRPr>
                <a:solidFill>
                  <a:schemeClr val="bg1"/>
                </a:solidFill>
                <a:latin typeface="Arial" charset="0"/>
              </a:defRPr>
            </a:lvl8pPr>
            <a:lvl9pPr marL="3886200" indent="-228600" algn="ctr" eaLnBrk="0" fontAlgn="base" hangingPunct="0">
              <a:spcBef>
                <a:spcPct val="0"/>
              </a:spcBef>
              <a:spcAft>
                <a:spcPct val="0"/>
              </a:spcAft>
              <a:defRPr>
                <a:solidFill>
                  <a:schemeClr val="bg1"/>
                </a:solidFill>
                <a:latin typeface="Arial" charset="0"/>
              </a:defRPr>
            </a:lvl9pPr>
          </a:lstStyle>
          <a:p>
            <a:pPr eaLnBrk="1" hangingPunct="1">
              <a:spcBef>
                <a:spcPct val="50000"/>
              </a:spcBef>
            </a:pPr>
            <a:endParaRPr lang="en-US">
              <a:solidFill>
                <a:schemeClr val="tx1"/>
              </a:solidFill>
              <a:cs typeface="Arial" charset="0"/>
            </a:endParaRPr>
          </a:p>
        </p:txBody>
      </p:sp>
      <p:sp>
        <p:nvSpPr>
          <p:cNvPr id="6148" name="Text Box 5"/>
          <p:cNvSpPr txBox="1">
            <a:spLocks noChangeArrowheads="1"/>
          </p:cNvSpPr>
          <p:nvPr/>
        </p:nvSpPr>
        <p:spPr bwMode="auto">
          <a:xfrm>
            <a:off x="381000" y="5181600"/>
            <a:ext cx="472440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algn="ctr" eaLnBrk="0" fontAlgn="base" hangingPunct="0">
              <a:spcBef>
                <a:spcPct val="0"/>
              </a:spcBef>
              <a:spcAft>
                <a:spcPct val="0"/>
              </a:spcAft>
              <a:defRPr>
                <a:solidFill>
                  <a:schemeClr val="bg1"/>
                </a:solidFill>
                <a:latin typeface="Arial" charset="0"/>
              </a:defRPr>
            </a:lvl6pPr>
            <a:lvl7pPr marL="2971800" indent="-228600" algn="ctr" eaLnBrk="0" fontAlgn="base" hangingPunct="0">
              <a:spcBef>
                <a:spcPct val="0"/>
              </a:spcBef>
              <a:spcAft>
                <a:spcPct val="0"/>
              </a:spcAft>
              <a:defRPr>
                <a:solidFill>
                  <a:schemeClr val="bg1"/>
                </a:solidFill>
                <a:latin typeface="Arial" charset="0"/>
              </a:defRPr>
            </a:lvl7pPr>
            <a:lvl8pPr marL="3429000" indent="-228600" algn="ctr" eaLnBrk="0" fontAlgn="base" hangingPunct="0">
              <a:spcBef>
                <a:spcPct val="0"/>
              </a:spcBef>
              <a:spcAft>
                <a:spcPct val="0"/>
              </a:spcAft>
              <a:defRPr>
                <a:solidFill>
                  <a:schemeClr val="bg1"/>
                </a:solidFill>
                <a:latin typeface="Arial" charset="0"/>
              </a:defRPr>
            </a:lvl8pPr>
            <a:lvl9pPr marL="3886200" indent="-228600" algn="ctr" eaLnBrk="0" fontAlgn="base" hangingPunct="0">
              <a:spcBef>
                <a:spcPct val="0"/>
              </a:spcBef>
              <a:spcAft>
                <a:spcPct val="0"/>
              </a:spcAft>
              <a:defRPr>
                <a:solidFill>
                  <a:schemeClr val="bg1"/>
                </a:solidFill>
                <a:latin typeface="Arial" charset="0"/>
              </a:defRPr>
            </a:lvl9pPr>
          </a:lstStyle>
          <a:p>
            <a:pPr eaLnBrk="1" hangingPunct="1">
              <a:spcBef>
                <a:spcPct val="50000"/>
              </a:spcBef>
            </a:pPr>
            <a:r>
              <a:rPr lang="en-US" dirty="0">
                <a:latin typeface="Calibri" pitchFamily="34" charset="0"/>
                <a:cs typeface="Arial" charset="0"/>
              </a:rPr>
              <a:t>9 yrs, F, asymptomatic, persistent enzyme elevation, No KF ring, </a:t>
            </a:r>
            <a:r>
              <a:rPr lang="en-US" dirty="0" smtClean="0">
                <a:latin typeface="Calibri" pitchFamily="34" charset="0"/>
                <a:cs typeface="Arial" charset="0"/>
              </a:rPr>
              <a:t>caeruloplasmin  </a:t>
            </a:r>
            <a:r>
              <a:rPr lang="en-US" dirty="0">
                <a:latin typeface="Calibri" pitchFamily="34" charset="0"/>
                <a:cs typeface="Arial" charset="0"/>
              </a:rPr>
              <a:t>371 u / l (n 200-1100) H/O sibling death</a:t>
            </a:r>
          </a:p>
        </p:txBody>
      </p:sp>
      <p:pic>
        <p:nvPicPr>
          <p:cNvPr id="4" name="Picture 2" descr="C:\Users\Wellcome Unit\Desktop\Picture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0515" y="1550987"/>
            <a:ext cx="4141554" cy="3249613"/>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C:\Users\Wellcome Unit\Desktop\Picture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00600" y="1524000"/>
            <a:ext cx="4082623" cy="3276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4343400" y="5297269"/>
            <a:ext cx="4572000" cy="646331"/>
          </a:xfrm>
          <a:prstGeom prst="rect">
            <a:avLst/>
          </a:prstGeom>
        </p:spPr>
        <p:txBody>
          <a:bodyPr>
            <a:spAutoFit/>
          </a:bodyPr>
          <a:lstStyle/>
          <a:p>
            <a:pPr eaLnBrk="1" hangingPunct="1"/>
            <a:r>
              <a:rPr lang="en-US" dirty="0"/>
              <a:t>Portal inflammation, steatosis, glycogenated nuclei</a:t>
            </a:r>
          </a:p>
        </p:txBody>
      </p:sp>
    </p:spTree>
    <p:extLst>
      <p:ext uri="{BB962C8B-B14F-4D97-AF65-F5344CB8AC3E}">
        <p14:creationId xmlns:p14="http://schemas.microsoft.com/office/powerpoint/2010/main" xmlns="" val="2583029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381000" y="5486400"/>
            <a:ext cx="8382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algn="ctr" eaLnBrk="0" fontAlgn="base" hangingPunct="0">
              <a:spcBef>
                <a:spcPct val="0"/>
              </a:spcBef>
              <a:spcAft>
                <a:spcPct val="0"/>
              </a:spcAft>
              <a:defRPr>
                <a:solidFill>
                  <a:schemeClr val="bg1"/>
                </a:solidFill>
                <a:latin typeface="Arial" charset="0"/>
              </a:defRPr>
            </a:lvl6pPr>
            <a:lvl7pPr marL="2971800" indent="-228600" algn="ctr" eaLnBrk="0" fontAlgn="base" hangingPunct="0">
              <a:spcBef>
                <a:spcPct val="0"/>
              </a:spcBef>
              <a:spcAft>
                <a:spcPct val="0"/>
              </a:spcAft>
              <a:defRPr>
                <a:solidFill>
                  <a:schemeClr val="bg1"/>
                </a:solidFill>
                <a:latin typeface="Arial" charset="0"/>
              </a:defRPr>
            </a:lvl7pPr>
            <a:lvl8pPr marL="3429000" indent="-228600" algn="ctr" eaLnBrk="0" fontAlgn="base" hangingPunct="0">
              <a:spcBef>
                <a:spcPct val="0"/>
              </a:spcBef>
              <a:spcAft>
                <a:spcPct val="0"/>
              </a:spcAft>
              <a:defRPr>
                <a:solidFill>
                  <a:schemeClr val="bg1"/>
                </a:solidFill>
                <a:latin typeface="Arial" charset="0"/>
              </a:defRPr>
            </a:lvl8pPr>
            <a:lvl9pPr marL="3886200" indent="-228600" algn="ctr" eaLnBrk="0" fontAlgn="base" hangingPunct="0">
              <a:spcBef>
                <a:spcPct val="0"/>
              </a:spcBef>
              <a:spcAft>
                <a:spcPct val="0"/>
              </a:spcAft>
              <a:defRPr>
                <a:solidFill>
                  <a:schemeClr val="bg1"/>
                </a:solidFill>
                <a:latin typeface="Arial" charset="0"/>
              </a:defRPr>
            </a:lvl9pPr>
          </a:lstStyle>
          <a:p>
            <a:pPr eaLnBrk="1" hangingPunct="1">
              <a:spcBef>
                <a:spcPct val="50000"/>
              </a:spcBef>
            </a:pPr>
            <a:r>
              <a:rPr lang="en-US" sz="3200">
                <a:cs typeface="Arial" charset="0"/>
              </a:rPr>
              <a:t>24 hr u</a:t>
            </a:r>
            <a:r>
              <a:rPr lang="en-US" sz="3200">
                <a:latin typeface="Calibri" pitchFamily="34" charset="0"/>
                <a:cs typeface="Arial" charset="0"/>
              </a:rPr>
              <a:t>rine copper – 224ug , dry weight 1142ug</a:t>
            </a:r>
          </a:p>
        </p:txBody>
      </p:sp>
      <p:pic>
        <p:nvPicPr>
          <p:cNvPr id="4098" name="Picture 2" descr="C:\Users\Wellcome Unit\Desktop\Picture3.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8925" y="1577975"/>
            <a:ext cx="8564563" cy="37004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543912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 calcmode="lin" valueType="num">
                                      <p:cBhvr additive="base">
                                        <p:cTn id="7" dur="500" fill="hold"/>
                                        <p:tgtEl>
                                          <p:spTgt spid="81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2286000" y="5410200"/>
            <a:ext cx="439261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algn="ctr" eaLnBrk="0" fontAlgn="base" hangingPunct="0">
              <a:spcBef>
                <a:spcPct val="0"/>
              </a:spcBef>
              <a:spcAft>
                <a:spcPct val="0"/>
              </a:spcAft>
              <a:defRPr>
                <a:solidFill>
                  <a:schemeClr val="bg1"/>
                </a:solidFill>
                <a:latin typeface="Arial" charset="0"/>
              </a:defRPr>
            </a:lvl6pPr>
            <a:lvl7pPr marL="2971800" indent="-228600" algn="ctr" eaLnBrk="0" fontAlgn="base" hangingPunct="0">
              <a:spcBef>
                <a:spcPct val="0"/>
              </a:spcBef>
              <a:spcAft>
                <a:spcPct val="0"/>
              </a:spcAft>
              <a:defRPr>
                <a:solidFill>
                  <a:schemeClr val="bg1"/>
                </a:solidFill>
                <a:latin typeface="Arial" charset="0"/>
              </a:defRPr>
            </a:lvl7pPr>
            <a:lvl8pPr marL="3429000" indent="-228600" algn="ctr" eaLnBrk="0" fontAlgn="base" hangingPunct="0">
              <a:spcBef>
                <a:spcPct val="0"/>
              </a:spcBef>
              <a:spcAft>
                <a:spcPct val="0"/>
              </a:spcAft>
              <a:defRPr>
                <a:solidFill>
                  <a:schemeClr val="bg1"/>
                </a:solidFill>
                <a:latin typeface="Arial" charset="0"/>
              </a:defRPr>
            </a:lvl8pPr>
            <a:lvl9pPr marL="3886200" indent="-228600" algn="ctr" eaLnBrk="0" fontAlgn="base" hangingPunct="0">
              <a:spcBef>
                <a:spcPct val="0"/>
              </a:spcBef>
              <a:spcAft>
                <a:spcPct val="0"/>
              </a:spcAft>
              <a:defRPr>
                <a:solidFill>
                  <a:schemeClr val="bg1"/>
                </a:solidFill>
                <a:latin typeface="Arial" charset="0"/>
              </a:defRPr>
            </a:lvl9pPr>
          </a:lstStyle>
          <a:p>
            <a:pPr eaLnBrk="1" hangingPunct="1">
              <a:spcBef>
                <a:spcPct val="50000"/>
              </a:spcBef>
            </a:pPr>
            <a:r>
              <a:rPr lang="en-US" dirty="0">
                <a:latin typeface="Calibri" pitchFamily="34" charset="0"/>
                <a:cs typeface="Arial" charset="0"/>
              </a:rPr>
              <a:t>Wilson disease </a:t>
            </a:r>
            <a:r>
              <a:rPr lang="en-US" dirty="0">
                <a:cs typeface="Arial" charset="0"/>
              </a:rPr>
              <a:t>–</a:t>
            </a:r>
            <a:r>
              <a:rPr lang="en-US" dirty="0">
                <a:latin typeface="Calibri" pitchFamily="34" charset="0"/>
                <a:cs typeface="Arial" charset="0"/>
              </a:rPr>
              <a:t> Cirrhosis </a:t>
            </a:r>
            <a:r>
              <a:rPr lang="en-US" dirty="0" smtClean="0">
                <a:latin typeface="Calibri" pitchFamily="34" charset="0"/>
                <a:cs typeface="Arial" charset="0"/>
              </a:rPr>
              <a:t> ( </a:t>
            </a:r>
            <a:r>
              <a:rPr lang="en-US" dirty="0">
                <a:latin typeface="Calibri" pitchFamily="34" charset="0"/>
                <a:cs typeface="Arial" charset="0"/>
              </a:rPr>
              <a:t>8 </a:t>
            </a:r>
            <a:r>
              <a:rPr lang="en-US" dirty="0" err="1" smtClean="0">
                <a:latin typeface="Calibri" pitchFamily="34" charset="0"/>
                <a:cs typeface="Arial" charset="0"/>
              </a:rPr>
              <a:t>yrs</a:t>
            </a:r>
            <a:r>
              <a:rPr lang="en-US" dirty="0" smtClean="0">
                <a:latin typeface="Calibri" pitchFamily="34" charset="0"/>
                <a:cs typeface="Arial" charset="0"/>
              </a:rPr>
              <a:t>, </a:t>
            </a:r>
            <a:r>
              <a:rPr lang="en-US" dirty="0">
                <a:latin typeface="Calibri" pitchFamily="34" charset="0"/>
                <a:cs typeface="Arial" charset="0"/>
              </a:rPr>
              <a:t>M )</a:t>
            </a:r>
          </a:p>
        </p:txBody>
      </p:sp>
      <p:pic>
        <p:nvPicPr>
          <p:cNvPr id="7170" name="Picture 2" descr="C:\Users\Wellcome Unit\Desktop\Picture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5950" y="1868488"/>
            <a:ext cx="7912100" cy="31210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1330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00600" y="5181600"/>
            <a:ext cx="3352800" cy="646331"/>
          </a:xfrm>
          <a:prstGeom prst="rect">
            <a:avLst/>
          </a:prstGeom>
          <a:noFill/>
        </p:spPr>
        <p:txBody>
          <a:bodyPr wrap="square" rtlCol="0">
            <a:spAutoFit/>
          </a:bodyPr>
          <a:lstStyle/>
          <a:p>
            <a:r>
              <a:rPr lang="en-US" dirty="0" smtClean="0"/>
              <a:t>6yrs M, cirrhosis with abundant copper deposits</a:t>
            </a:r>
            <a:endParaRPr lang="en-US" dirty="0"/>
          </a:p>
        </p:txBody>
      </p:sp>
      <p:sp>
        <p:nvSpPr>
          <p:cNvPr id="7" name="Title 6"/>
          <p:cNvSpPr>
            <a:spLocks noGrp="1"/>
          </p:cNvSpPr>
          <p:nvPr>
            <p:ph type="title"/>
          </p:nvPr>
        </p:nvSpPr>
        <p:spPr>
          <a:xfrm>
            <a:off x="457200" y="990600"/>
            <a:ext cx="8229600" cy="685800"/>
          </a:xfrm>
        </p:spPr>
        <p:txBody>
          <a:bodyPr/>
          <a:lstStyle/>
          <a:p>
            <a:r>
              <a:rPr lang="en-US" sz="4000" dirty="0" smtClean="0"/>
              <a:t>Rhodanine stain</a:t>
            </a:r>
            <a:endParaRPr lang="en-US" sz="4000" dirty="0"/>
          </a:p>
        </p:txBody>
      </p:sp>
      <p:pic>
        <p:nvPicPr>
          <p:cNvPr id="9218" name="Picture 2" descr="C:\Users\Wellcome Unit\Desktop\Picture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0213" y="1895475"/>
            <a:ext cx="8283575" cy="30654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6549817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2195</TotalTime>
  <Words>316</Words>
  <Application>Microsoft Office PowerPoint</Application>
  <PresentationFormat>On-screen Show (4:3)</PresentationFormat>
  <Paragraphs>42</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Design</vt:lpstr>
      <vt:lpstr>Slide 1</vt:lpstr>
      <vt:lpstr>Role of liver biopsy</vt:lpstr>
      <vt:lpstr>Aetiology</vt:lpstr>
      <vt:lpstr>Morphology ( Wilson’s)</vt:lpstr>
      <vt:lpstr>Copper stain</vt:lpstr>
      <vt:lpstr>Slide 6</vt:lpstr>
      <vt:lpstr>Slide 7</vt:lpstr>
      <vt:lpstr>Slide 8</vt:lpstr>
      <vt:lpstr>Rhodanine stain</vt:lpstr>
      <vt:lpstr>Other conditions</vt:lpstr>
      <vt:lpstr>Slide 11</vt:lpstr>
    </vt:vector>
  </TitlesOfParts>
  <Company>Christian Medical College,Vellore.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Copper related chronic liver disease</dc:title>
  <dc:creator>Dr.Ramakrishna</dc:creator>
  <cp:lastModifiedBy>Dr.Ramakrishna</cp:lastModifiedBy>
  <cp:revision>154</cp:revision>
  <dcterms:created xsi:type="dcterms:W3CDTF">2008-01-27T15:58:39Z</dcterms:created>
  <dcterms:modified xsi:type="dcterms:W3CDTF">2017-03-24T18:11:34Z</dcterms:modified>
</cp:coreProperties>
</file>