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56" r:id="rId3"/>
    <p:sldId id="265" r:id="rId4"/>
    <p:sldId id="261" r:id="rId5"/>
    <p:sldId id="257" r:id="rId6"/>
    <p:sldId id="258" r:id="rId7"/>
    <p:sldId id="269" r:id="rId8"/>
    <p:sldId id="267" r:id="rId9"/>
    <p:sldId id="274" r:id="rId10"/>
    <p:sldId id="282" r:id="rId11"/>
    <p:sldId id="272" r:id="rId12"/>
    <p:sldId id="285" r:id="rId13"/>
    <p:sldId id="275" r:id="rId14"/>
    <p:sldId id="283" r:id="rId15"/>
    <p:sldId id="276" r:id="rId16"/>
    <p:sldId id="279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DB3"/>
    <a:srgbClr val="1D08B8"/>
    <a:srgbClr val="4D44C0"/>
    <a:srgbClr val="7954D6"/>
    <a:srgbClr val="624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98DF7-F796-44F6-9770-704F91A1C284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F032E-7E2C-4A78-81F0-B36BE7E35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8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4805-4191-4B49-AAB1-C8F4ED1E41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0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F032E-7E2C-4A78-81F0-B36BE7E35F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4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9F3C0992-8E78-485E-906A-25802918694D}" type="slidenum">
              <a:rPr lang="en-IN" sz="1200"/>
              <a:pPr eaLnBrk="1" hangingPunct="1"/>
              <a:t>3</a:t>
            </a:fld>
            <a:endParaRPr lang="en-IN" sz="1200"/>
          </a:p>
        </p:txBody>
      </p:sp>
    </p:spTree>
    <p:extLst>
      <p:ext uri="{BB962C8B-B14F-4D97-AF65-F5344CB8AC3E}">
        <p14:creationId xmlns:p14="http://schemas.microsoft.com/office/powerpoint/2010/main" val="59199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5DEEC-B0A0-410F-87FE-E1433308C8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5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42CF-7318-4D34-9C7E-54565C7A9800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CC6C-D679-474E-868B-5D42B3AD3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9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42CF-7318-4D34-9C7E-54565C7A9800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CC6C-D679-474E-868B-5D42B3AD3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42CF-7318-4D34-9C7E-54565C7A9800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CC6C-D679-474E-868B-5D42B3AD3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3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42CF-7318-4D34-9C7E-54565C7A9800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CC6C-D679-474E-868B-5D42B3AD3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9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42CF-7318-4D34-9C7E-54565C7A9800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CC6C-D679-474E-868B-5D42B3AD3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8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42CF-7318-4D34-9C7E-54565C7A9800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CC6C-D679-474E-868B-5D42B3AD3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7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42CF-7318-4D34-9C7E-54565C7A9800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CC6C-D679-474E-868B-5D42B3AD3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0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42CF-7318-4D34-9C7E-54565C7A9800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CC6C-D679-474E-868B-5D42B3AD3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1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42CF-7318-4D34-9C7E-54565C7A9800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CC6C-D679-474E-868B-5D42B3AD3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0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42CF-7318-4D34-9C7E-54565C7A9800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CC6C-D679-474E-868B-5D42B3AD3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0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42CF-7318-4D34-9C7E-54565C7A9800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CC6C-D679-474E-868B-5D42B3AD3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5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42CF-7318-4D34-9C7E-54565C7A9800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3CC6C-D679-474E-868B-5D42B3AD3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5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95800"/>
            <a:ext cx="8686800" cy="19812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Presenter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: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Durga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Prasad</a:t>
            </a:r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Moderator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: SK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Yachha</a:t>
            </a:r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Panelists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: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Aabha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Nagral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Ashish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Bavdekar</a:t>
            </a:r>
            <a:endParaRPr lang="en-US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           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Banumathi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Ramakrishna,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Prakash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Vaidya</a:t>
            </a:r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1752600"/>
            <a:ext cx="8610600" cy="21336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09600" y="2002216"/>
            <a:ext cx="82326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Case</a:t>
            </a:r>
            <a:r>
              <a:rPr kumimoji="0" lang="en-US" sz="320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Discussion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Twelve year old child presents with jaundice,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ascites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coagulopathy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541" y="183152"/>
            <a:ext cx="1177859" cy="126464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05" y="228599"/>
            <a:ext cx="1102995" cy="106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90" y="228600"/>
            <a:ext cx="2318210" cy="971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212" y="187035"/>
            <a:ext cx="851868" cy="11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0DB3"/>
                </a:solidFill>
                <a:latin typeface="Comic Sans MS" pitchFamily="66" charset="0"/>
              </a:rPr>
              <a:t>Follow-up</a:t>
            </a:r>
            <a:endParaRPr lang="en-US" b="1" dirty="0">
              <a:solidFill>
                <a:srgbClr val="250DB3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0" y="6165402"/>
            <a:ext cx="8640962" cy="38778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lIns="91421" tIns="45711" rIns="91421" bIns="45711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2010                      2011   2012    2013     2014     2015     2016        2017                                                                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0" y="4643735"/>
            <a:ext cx="24737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Pencillamine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9510" y="5181600"/>
            <a:ext cx="86409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0" y="5481935"/>
            <a:ext cx="86409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Supplements: Pyridoxine, Calcium, water soluble and fat soluble vitamins</a:t>
            </a:r>
            <a:endParaRPr lang="en-US" sz="24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219200"/>
            <a:ext cx="1524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AST: 277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ALT: 100</a:t>
            </a: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2.8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INR: 2.4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7704" y="1219200"/>
            <a:ext cx="1524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AST: 123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77</a:t>
            </a: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3.2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INR: 1.3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80248" y="1219200"/>
            <a:ext cx="1524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AST: 74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ALT: 78</a:t>
            </a: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4.8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INR: 1.0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6432" y="1219200"/>
            <a:ext cx="1524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AST: 46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ALT: 38</a:t>
            </a: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4.8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INR: 0.9</a:t>
            </a:r>
          </a:p>
        </p:txBody>
      </p:sp>
      <p:sp>
        <p:nvSpPr>
          <p:cNvPr id="20" name="Right Triangle 19"/>
          <p:cNvSpPr/>
          <p:nvPr/>
        </p:nvSpPr>
        <p:spPr bwMode="auto">
          <a:xfrm>
            <a:off x="214282" y="3034748"/>
            <a:ext cx="1571636" cy="965756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723" y="3429000"/>
            <a:ext cx="1152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Ascites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3888" y="1211268"/>
            <a:ext cx="1524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AST: 64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ALT: 63</a:t>
            </a: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4.5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INR: 1.0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3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0DB3"/>
                </a:solidFill>
                <a:latin typeface="Comic Sans MS" pitchFamily="66" charset="0"/>
              </a:rPr>
              <a:t>Follow-up</a:t>
            </a:r>
            <a:endParaRPr lang="en-US" b="1" dirty="0">
              <a:solidFill>
                <a:srgbClr val="250DB3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165402"/>
            <a:ext cx="8839200" cy="38778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lIns="91421" tIns="45711" rIns="91421" bIns="45711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2010       2011      2012    2013   2014   2015      2016                  2017                    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54920" y="914400"/>
            <a:ext cx="484632" cy="5251002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38200" y="1447800"/>
            <a:ext cx="1143000" cy="10858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81200" y="2533650"/>
            <a:ext cx="990600" cy="304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50" idx="1"/>
          </p:cNvCxnSpPr>
          <p:nvPr/>
        </p:nvCxnSpPr>
        <p:spPr>
          <a:xfrm flipV="1">
            <a:off x="3055822" y="2821573"/>
            <a:ext cx="1123122" cy="1687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0" idx="1"/>
          </p:cNvCxnSpPr>
          <p:nvPr/>
        </p:nvCxnSpPr>
        <p:spPr>
          <a:xfrm>
            <a:off x="4178944" y="2821573"/>
            <a:ext cx="926456" cy="19862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036127" y="2924944"/>
            <a:ext cx="1143000" cy="952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172200" y="2913789"/>
            <a:ext cx="1905000" cy="26299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38200" y="2781300"/>
            <a:ext cx="1066800" cy="40957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905000" y="3190875"/>
            <a:ext cx="1066800" cy="31432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971800" y="3505200"/>
            <a:ext cx="1143000" cy="2286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4114800" y="3619500"/>
            <a:ext cx="921327" cy="1143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036127" y="3352800"/>
            <a:ext cx="1288473" cy="2667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324600" y="3352800"/>
            <a:ext cx="1828800" cy="3810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71600" y="4343400"/>
            <a:ext cx="1002796" cy="1782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905000" y="4191000"/>
            <a:ext cx="10668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71800" y="4038600"/>
            <a:ext cx="11430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114800" y="3924300"/>
            <a:ext cx="921327" cy="1143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036127" y="3861202"/>
            <a:ext cx="1282049" cy="718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00192" y="3852446"/>
            <a:ext cx="1759024" cy="446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38200" y="4800600"/>
            <a:ext cx="1143000" cy="228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946564" y="5029200"/>
            <a:ext cx="914400" cy="228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40182" y="5301208"/>
            <a:ext cx="1274618" cy="346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14800" y="5310142"/>
            <a:ext cx="1066800" cy="13508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181600" y="5427518"/>
            <a:ext cx="111092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292528" y="5445224"/>
            <a:ext cx="1766688" cy="5052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9552" y="1599183"/>
            <a:ext cx="665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AST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276872"/>
            <a:ext cx="63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ALT</a:t>
            </a:r>
            <a:endParaRPr lang="en-IN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717032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ALBUMIN</a:t>
            </a:r>
            <a:endParaRPr lang="en-IN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5186065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INR</a:t>
            </a:r>
            <a:endParaRPr lang="en-IN" sz="2400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290246"/>
            <a:ext cx="49725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274</a:t>
            </a:r>
            <a:endParaRPr lang="en-IN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29809" y="2781300"/>
            <a:ext cx="39305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64</a:t>
            </a:r>
            <a:endParaRPr lang="en-IN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2658398"/>
            <a:ext cx="39305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74</a:t>
            </a:r>
            <a:endParaRPr lang="en-IN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56376" y="2924944"/>
            <a:ext cx="51388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46</a:t>
            </a:r>
            <a:endParaRPr lang="en-IN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2730406"/>
            <a:ext cx="49725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100</a:t>
            </a:r>
            <a:endParaRPr lang="en-IN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71800" y="3306470"/>
            <a:ext cx="39305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67</a:t>
            </a:r>
            <a:endParaRPr lang="en-IN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0" y="3200400"/>
            <a:ext cx="39305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7</a:t>
            </a:r>
            <a:r>
              <a:rPr lang="en-US" sz="1600" b="1" dirty="0"/>
              <a:t>6</a:t>
            </a:r>
            <a:endParaRPr lang="en-IN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956376" y="3450486"/>
            <a:ext cx="51388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38</a:t>
            </a:r>
            <a:endParaRPr lang="en-IN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18988" y="4221088"/>
            <a:ext cx="444352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2.8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0" y="3882534"/>
            <a:ext cx="444352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4.5</a:t>
            </a:r>
            <a:endParaRPr lang="en-IN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0" y="3852446"/>
            <a:ext cx="444352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4.8</a:t>
            </a:r>
            <a:endParaRPr lang="en-IN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956376" y="3897129"/>
            <a:ext cx="513880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4.8</a:t>
            </a:r>
            <a:endParaRPr lang="en-IN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38200" y="4818638"/>
            <a:ext cx="444352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2.4</a:t>
            </a:r>
            <a:endParaRPr lang="en-IN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036127" y="5257800"/>
            <a:ext cx="447558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1.0</a:t>
            </a:r>
            <a:endParaRPr lang="en-IN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765648" y="5034662"/>
            <a:ext cx="447558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1.2</a:t>
            </a:r>
            <a:endParaRPr lang="en-IN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283968" y="5157192"/>
            <a:ext cx="447558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1.1</a:t>
            </a:r>
            <a:endParaRPr lang="en-IN" sz="1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178944" y="2652296"/>
            <a:ext cx="39305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82</a:t>
            </a:r>
            <a:endParaRPr lang="en-IN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763687" y="2370366"/>
            <a:ext cx="51380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123</a:t>
            </a:r>
            <a:endParaRPr lang="en-IN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771800" y="2636912"/>
            <a:ext cx="43204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80</a:t>
            </a:r>
            <a:endParaRPr lang="en-IN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543300" y="2658398"/>
            <a:ext cx="39305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78</a:t>
            </a:r>
            <a:endParaRPr lang="en-IN" sz="16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543300" y="3450486"/>
            <a:ext cx="39305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56</a:t>
            </a:r>
            <a:endParaRPr lang="en-IN" sz="16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182407" y="3539901"/>
            <a:ext cx="39305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50</a:t>
            </a:r>
            <a:endParaRPr lang="en-IN" sz="16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932040" y="3395246"/>
            <a:ext cx="39305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63</a:t>
            </a:r>
            <a:endParaRPr lang="en-IN" sz="16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815786" y="3162452"/>
            <a:ext cx="39305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/>
              <a:t>7</a:t>
            </a:r>
            <a:r>
              <a:rPr lang="en-US" sz="1600" b="1" dirty="0" smtClean="0"/>
              <a:t>7</a:t>
            </a:r>
            <a:endParaRPr lang="en-IN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816588" y="4170457"/>
            <a:ext cx="447558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3.2</a:t>
            </a:r>
            <a:endParaRPr lang="en-IN" sz="16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765648" y="3947864"/>
            <a:ext cx="447558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3.5</a:t>
            </a:r>
            <a:endParaRPr lang="en-IN" sz="16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178927" y="3950569"/>
            <a:ext cx="447558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4.2</a:t>
            </a:r>
            <a:endParaRPr lang="en-IN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3517652" y="3882534"/>
            <a:ext cx="447558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3.8</a:t>
            </a:r>
            <a:endParaRPr lang="en-IN" sz="16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1829935" y="4974223"/>
            <a:ext cx="447558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1.3</a:t>
            </a:r>
            <a:endParaRPr lang="en-IN" sz="16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553239" y="5071646"/>
            <a:ext cx="447558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1.2</a:t>
            </a:r>
            <a:endParaRPr lang="en-IN" sz="16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6112565" y="5310142"/>
            <a:ext cx="447558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1.0</a:t>
            </a:r>
            <a:endParaRPr lang="en-IN" sz="16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956376" y="5393323"/>
            <a:ext cx="51388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0.9</a:t>
            </a:r>
            <a:endParaRPr lang="en-IN" sz="1600" b="1" dirty="0"/>
          </a:p>
        </p:txBody>
      </p:sp>
      <p:cxnSp>
        <p:nvCxnSpPr>
          <p:cNvPr id="82" name="Straight Arrow Connector 81"/>
          <p:cNvCxnSpPr>
            <a:stCxn id="83" idx="1"/>
          </p:cNvCxnSpPr>
          <p:nvPr/>
        </p:nvCxnSpPr>
        <p:spPr>
          <a:xfrm flipV="1">
            <a:off x="683568" y="940631"/>
            <a:ext cx="8133917" cy="25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3568" y="735087"/>
            <a:ext cx="23658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Pencillamine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6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0DB3"/>
                </a:solidFill>
                <a:latin typeface="Comic Sans MS" pitchFamily="66" charset="0"/>
              </a:rPr>
              <a:t>Follow-up</a:t>
            </a:r>
            <a:endParaRPr lang="en-US" b="1" dirty="0">
              <a:solidFill>
                <a:srgbClr val="250DB3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0" y="6165402"/>
            <a:ext cx="8640962" cy="38778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lIns="91421" tIns="45711" rIns="91421" bIns="45711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2010                      2011   2012    2013     2014     2015     2016        2017                                                                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0" y="4643735"/>
            <a:ext cx="24737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Pencillamine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9510" y="5181600"/>
            <a:ext cx="86409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0" y="5481935"/>
            <a:ext cx="86409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Supplements: Pyridoxine, Calcium, water soluble and fat soluble vitamins</a:t>
            </a:r>
            <a:endParaRPr lang="en-US" sz="24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219200"/>
            <a:ext cx="1524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AST: 277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ALT: 100</a:t>
            </a: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2.8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INR: 2.4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7704" y="1219200"/>
            <a:ext cx="1524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AST: 123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77</a:t>
            </a: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3.2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INR: 1.3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80248" y="1219200"/>
            <a:ext cx="1524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AST: 74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ALT: 78</a:t>
            </a: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4.8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INR: 1.0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6432" y="1219200"/>
            <a:ext cx="1524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AST: 46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ALT: 38</a:t>
            </a: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4.8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INR: 0.9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462808" y="3645024"/>
            <a:ext cx="381000" cy="998711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9051" y="3327375"/>
            <a:ext cx="1898853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BIOPSY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3888" y="1211268"/>
            <a:ext cx="1524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AST: 64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ALT: 63</a:t>
            </a: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4.5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INR: 1.0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3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Liver Biopsy</a:t>
            </a:r>
            <a:endParaRPr lang="en-US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498764" y="1676400"/>
            <a:ext cx="7848600" cy="434340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Distorted lobular architecture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Portal fibrosis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Bridging fibrosis leading to  nodules formation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(Cirrhosis)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evidence of any copper or copper binding protein deposition </a:t>
            </a:r>
          </a:p>
        </p:txBody>
      </p:sp>
    </p:spTree>
    <p:extLst>
      <p:ext uri="{BB962C8B-B14F-4D97-AF65-F5344CB8AC3E}">
        <p14:creationId xmlns:p14="http://schemas.microsoft.com/office/powerpoint/2010/main" val="3280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250DB3"/>
                </a:solidFill>
                <a:latin typeface="Comic Sans MS" pitchFamily="66" charset="0"/>
              </a:rPr>
              <a:t>Monitoring of therapy</a:t>
            </a:r>
            <a:endParaRPr lang="en-US" b="1" dirty="0">
              <a:solidFill>
                <a:srgbClr val="250DB3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680" y="5867401"/>
            <a:ext cx="8686800" cy="387798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lIns="91421" tIns="45711" rIns="91421" bIns="45711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2010             2011                2012            2013                 2014           2016                                              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680" y="4495800"/>
            <a:ext cx="2461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Pencillamine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680" y="5029200"/>
            <a:ext cx="83287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52400" y="1070993"/>
            <a:ext cx="2403376" cy="221399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Hb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/TLC/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Plt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- normal</a:t>
            </a:r>
          </a:p>
          <a:p>
            <a:endParaRPr lang="en-US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Urine protein- nil</a:t>
            </a:r>
          </a:p>
          <a:p>
            <a:endParaRPr lang="en-US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24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hr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urine copper: </a:t>
            </a:r>
            <a:r>
              <a:rPr lang="en-US" sz="2000" b="1" dirty="0">
                <a:solidFill>
                  <a:srgbClr val="FFFF00"/>
                </a:solidFill>
                <a:latin typeface="Arial Narrow" pitchFamily="34" charset="0"/>
              </a:rPr>
              <a:t>623 µg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5856" y="1844824"/>
            <a:ext cx="2304256" cy="2160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Hb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/TLC/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Plt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- 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normal</a:t>
            </a:r>
          </a:p>
          <a:p>
            <a:endParaRPr lang="en-US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Urine protein- nil</a:t>
            </a:r>
            <a:endParaRPr lang="en-US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endParaRPr lang="en-US" sz="2000" b="1" dirty="0">
              <a:solidFill>
                <a:srgbClr val="FFFF00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24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hr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urine copper: 1236 µg</a:t>
            </a:r>
            <a:endParaRPr lang="en-US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98232" y="2564904"/>
            <a:ext cx="2306216" cy="208823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Hb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/TLC/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Plt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- 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normal</a:t>
            </a:r>
          </a:p>
          <a:p>
            <a:endParaRPr lang="en-US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Urine protein- nil </a:t>
            </a:r>
            <a:endParaRPr lang="en-US" sz="2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en-US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24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hr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urine protein: 1056 </a:t>
            </a:r>
            <a:r>
              <a:rPr lang="en-US" sz="2000" b="1" dirty="0">
                <a:solidFill>
                  <a:srgbClr val="FFFF00"/>
                </a:solidFill>
                <a:latin typeface="Arial Narrow" pitchFamily="34" charset="0"/>
              </a:rPr>
              <a:t>µg</a:t>
            </a:r>
          </a:p>
          <a:p>
            <a:endParaRPr lang="en-US" sz="20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moinak\Desktop\Girls1-17_years-page-00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0000"/>
          </a:blip>
          <a:srcRect l="1951" t="2547" r="6336"/>
          <a:stretch>
            <a:fillRect/>
          </a:stretch>
        </p:blipFill>
        <p:spPr bwMode="auto">
          <a:xfrm>
            <a:off x="5148064" y="1628801"/>
            <a:ext cx="3788560" cy="4939302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 bwMode="auto">
          <a:xfrm>
            <a:off x="7236296" y="5538090"/>
            <a:ext cx="76200" cy="12315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198196" y="3750940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316416" y="2564904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356212" y="4564109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7236296" y="2636912"/>
            <a:ext cx="1119916" cy="115212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262086" y="4602210"/>
            <a:ext cx="1110793" cy="98703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628799"/>
            <a:ext cx="4752528" cy="49393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>
                <a:latin typeface="Comic Sans MS" pitchFamily="66" charset="0"/>
              </a:rPr>
              <a:t>Successful story of a case of Wilson's disease wherein full clinical and laboratory recovery is observed </a:t>
            </a:r>
          </a:p>
          <a:p>
            <a:pPr algn="just"/>
            <a:endParaRPr lang="en-US" sz="2800" dirty="0" smtClean="0">
              <a:latin typeface="Comic Sans MS" pitchFamily="66" charset="0"/>
            </a:endParaRPr>
          </a:p>
          <a:p>
            <a:pPr algn="just"/>
            <a:r>
              <a:rPr lang="en-US" sz="2800" dirty="0" smtClean="0">
                <a:latin typeface="Comic Sans MS" pitchFamily="66" charset="0"/>
              </a:rPr>
              <a:t>No side effects of therapy were observed </a:t>
            </a:r>
          </a:p>
          <a:p>
            <a:pPr marL="0" indent="0" algn="just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algn="just"/>
            <a:r>
              <a:rPr lang="en-US" sz="2800" dirty="0" smtClean="0">
                <a:latin typeface="Comic Sans MS" pitchFamily="66" charset="0"/>
              </a:rPr>
              <a:t>Drug compliance has been excellent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D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Outcome of the Case</a:t>
            </a:r>
            <a:endParaRPr lang="en-US" b="1" dirty="0">
              <a:solidFill>
                <a:srgbClr val="1D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D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Key messages</a:t>
            </a:r>
            <a:endParaRPr lang="en-US" b="1" dirty="0">
              <a:solidFill>
                <a:srgbClr val="1D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Wilson’s disease should be suspected in any case of chronic liver disease irrespective of duration of symptoms</a:t>
            </a:r>
          </a:p>
          <a:p>
            <a:pPr algn="just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Family screening should be done in all cases where there is family history of Wilson’s disease</a:t>
            </a:r>
          </a:p>
          <a:p>
            <a:pPr algn="just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case highlights the effectiveness of specific therapy towards the complete recovery</a:t>
            </a:r>
          </a:p>
          <a:p>
            <a:pPr algn="just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250DB3"/>
                </a:solidFill>
                <a:latin typeface="Comic Sans MS" pitchFamily="66" charset="0"/>
              </a:rPr>
              <a:t> </a:t>
            </a:r>
            <a:r>
              <a:rPr lang="en-US" sz="4400" b="1" dirty="0" smtClean="0">
                <a:solidFill>
                  <a:srgbClr val="250DB3"/>
                </a:solidFill>
                <a:latin typeface="Comic Sans MS" pitchFamily="66" charset="0"/>
              </a:rPr>
              <a:t>         THANK YOU</a:t>
            </a:r>
            <a:endParaRPr lang="en-US" sz="4400" b="1" dirty="0">
              <a:solidFill>
                <a:srgbClr val="250DB3"/>
              </a:solidFill>
              <a:latin typeface="Comic Sans MS" pitchFamily="66" charset="0"/>
            </a:endParaRPr>
          </a:p>
        </p:txBody>
      </p:sp>
      <p:pic>
        <p:nvPicPr>
          <p:cNvPr id="4" name="Picture 8" descr="OPD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322723"/>
            <a:ext cx="6192688" cy="4042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804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696200" cy="167639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250DB3"/>
                </a:solidFill>
                <a:latin typeface="Comic Sans MS" pitchFamily="66" charset="0"/>
              </a:rPr>
              <a:t>10 </a:t>
            </a:r>
            <a:r>
              <a:rPr lang="en-US" sz="3600" b="1" dirty="0">
                <a:solidFill>
                  <a:srgbClr val="250DB3"/>
                </a:solidFill>
                <a:latin typeface="Comic Sans MS" pitchFamily="66" charset="0"/>
              </a:rPr>
              <a:t>year old presenting with Jaundice, Ascites and Coagulopathy</a:t>
            </a:r>
            <a:endParaRPr lang="en-US" sz="3600" b="1" dirty="0">
              <a:solidFill>
                <a:srgbClr val="1D08B8"/>
              </a:solidFill>
              <a:latin typeface="Comic Sans MS" pitchFamily="66" charset="0"/>
            </a:endParaRPr>
          </a:p>
        </p:txBody>
      </p:sp>
      <p:pic>
        <p:nvPicPr>
          <p:cNvPr id="4" name="Picture 8" descr="Logo Blue-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3396" t="12962" r="10698" b="11111"/>
          <a:stretch>
            <a:fillRect/>
          </a:stretch>
        </p:blipFill>
        <p:spPr bwMode="auto">
          <a:xfrm>
            <a:off x="3505200" y="2133600"/>
            <a:ext cx="2362200" cy="24975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8305800" cy="176966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Durga 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rasad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Dept. of Pediatric Gastroenterology,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Sanjay Gandhi Postgraduate Institute of Medical Sciences, Lucknow</a:t>
            </a:r>
            <a:endParaRPr lang="en-US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394245" y="381000"/>
            <a:ext cx="2263022" cy="608081"/>
          </a:xfrm>
          <a:prstGeom prst="rect">
            <a:avLst/>
          </a:prstGeom>
          <a:solidFill>
            <a:srgbClr val="250DB3"/>
          </a:solidFill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wrap="none" lIns="26780" tIns="26780" rIns="26780" bIns="2678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  <a:latin typeface="Comic Sans MS" pitchFamily="66" charset="0"/>
                <a:cs typeface="Arial" charset="0"/>
                <a:sym typeface="Arial" charset="0"/>
              </a:rPr>
              <a:t>10 </a:t>
            </a:r>
            <a:r>
              <a:rPr lang="en-US" sz="3600" b="1" dirty="0">
                <a:solidFill>
                  <a:srgbClr val="FFFFFF"/>
                </a:solidFill>
                <a:latin typeface="Comic Sans MS" pitchFamily="66" charset="0"/>
                <a:cs typeface="Arial" charset="0"/>
                <a:sym typeface="Arial" charset="0"/>
              </a:rPr>
              <a:t>y </a:t>
            </a:r>
            <a:r>
              <a:rPr lang="en-US" sz="3600" b="1" dirty="0" smtClean="0">
                <a:solidFill>
                  <a:srgbClr val="FFFFFF"/>
                </a:solidFill>
                <a:latin typeface="Comic Sans MS" pitchFamily="66" charset="0"/>
                <a:cs typeface="Arial" charset="0"/>
                <a:sym typeface="Arial" charset="0"/>
              </a:rPr>
              <a:t>Boy </a:t>
            </a:r>
            <a:endParaRPr lang="en-US" sz="3600" b="1" dirty="0">
              <a:solidFill>
                <a:srgbClr val="FFFFFF"/>
              </a:solidFill>
              <a:latin typeface="Comic Sans MS" pitchFamily="66" charset="0"/>
              <a:cs typeface="Arial" charset="0"/>
              <a:sym typeface="Arial" charset="0"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232172" y="5948795"/>
            <a:ext cx="8530828" cy="644663"/>
          </a:xfrm>
          <a:prstGeom prst="rect">
            <a:avLst/>
          </a:prstGeom>
          <a:gradFill rotWithShape="0">
            <a:gsLst>
              <a:gs pos="0">
                <a:srgbClr val="174884"/>
              </a:gs>
              <a:gs pos="50000">
                <a:srgbClr val="143C6E"/>
              </a:gs>
              <a:gs pos="100000">
                <a:srgbClr val="0D294C"/>
              </a:gs>
            </a:gsLst>
            <a:lin ang="5400000" scaled="1"/>
          </a:gradFill>
          <a:ln w="12700" cap="rnd">
            <a:noFill/>
            <a:round/>
            <a:headEnd type="none" w="med" len="med"/>
            <a:tailEnd type="none" w="med" len="med"/>
          </a:ln>
        </p:spPr>
        <p:txBody>
          <a:bodyPr lIns="26780" tIns="26780" rIns="26780" bIns="2678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Arial Narrow" charset="0"/>
                <a:cs typeface="Arial Narrow" charset="0"/>
                <a:sym typeface="Arial Narrow" charset="0"/>
              </a:rPr>
              <a:t>   1 month  duration     2010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Arial Narrow" charset="0"/>
              <a:cs typeface="Arial Narrow" charset="0"/>
              <a:sym typeface="Arial Narrow" charset="0"/>
            </a:endParaRP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274618" y="5219701"/>
            <a:ext cx="2849582" cy="484909"/>
          </a:xfrm>
          <a:prstGeom prst="rect">
            <a:avLst/>
          </a:prstGeom>
          <a:solidFill>
            <a:srgbClr val="FFFF00"/>
          </a:solidFill>
          <a:ln w="9525" cap="flat">
            <a:noFill/>
            <a:round/>
            <a:headEnd type="none" w="med" len="med"/>
            <a:tailEnd type="none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26780" tIns="26780" rIns="26780" bIns="2678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  <a:ea typeface="Arial Narrow" charset="0"/>
                <a:cs typeface="Arial Narrow" charset="0"/>
                <a:sym typeface="Arial Narrow" charset="0"/>
              </a:rPr>
              <a:t>Jaundice 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  <a:ea typeface="Arial Narrow" charset="0"/>
              <a:cs typeface="Arial Narrow" charset="0"/>
              <a:sym typeface="Arial Narrow" charset="0"/>
            </a:endParaRPr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>
            <a:off x="3276600" y="1123639"/>
            <a:ext cx="50229" cy="4825156"/>
          </a:xfrm>
          <a:prstGeom prst="line">
            <a:avLst/>
          </a:prstGeom>
          <a:noFill/>
          <a:ln w="38100">
            <a:solidFill>
              <a:srgbClr val="1F497D"/>
            </a:solidFill>
            <a:prstDash val="dash"/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000000"/>
              </a:solidFill>
              <a:sym typeface="Gill Sans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90800" y="990600"/>
            <a:ext cx="1391915" cy="569268"/>
            <a:chOff x="0" y="0"/>
            <a:chExt cx="912" cy="509"/>
          </a:xfrm>
        </p:grpSpPr>
        <p:sp>
          <p:nvSpPr>
            <p:cNvPr id="15373" name="Oval 12"/>
            <p:cNvSpPr>
              <a:spLocks/>
            </p:cNvSpPr>
            <p:nvPr/>
          </p:nvSpPr>
          <p:spPr bwMode="auto">
            <a:xfrm>
              <a:off x="0" y="0"/>
              <a:ext cx="912" cy="509"/>
            </a:xfrm>
            <a:prstGeom prst="ellipse">
              <a:avLst/>
            </a:prstGeom>
            <a:solidFill>
              <a:srgbClr val="0F243E"/>
            </a:solidFill>
            <a:ln w="9525">
              <a:noFill/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3000" dirty="0">
                <a:solidFill>
                  <a:srgbClr val="000000"/>
                </a:solidFill>
                <a:latin typeface="Comic Sans MS" pitchFamily="66" charset="0"/>
                <a:sym typeface="Gill Sans" charset="0"/>
              </a:endParaRPr>
            </a:p>
          </p:txBody>
        </p:sp>
        <p:sp>
          <p:nvSpPr>
            <p:cNvPr id="16397" name="Rectangle 13"/>
            <p:cNvSpPr>
              <a:spLocks/>
            </p:cNvSpPr>
            <p:nvPr/>
          </p:nvSpPr>
          <p:spPr bwMode="auto">
            <a:xfrm>
              <a:off x="132" y="122"/>
              <a:ext cx="649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Arial Narrow Bold" charset="0"/>
                  <a:cs typeface="Arial Narrow Bold" charset="0"/>
                  <a:sym typeface="Arial Narrow Bold" charset="0"/>
                </a:rPr>
                <a:t>SGPGI</a:t>
              </a:r>
            </a:p>
          </p:txBody>
        </p:sp>
      </p:grpSp>
      <p:sp>
        <p:nvSpPr>
          <p:cNvPr id="17" name="Rectangle 2"/>
          <p:cNvSpPr>
            <a:spLocks/>
          </p:cNvSpPr>
          <p:nvPr/>
        </p:nvSpPr>
        <p:spPr bwMode="auto">
          <a:xfrm>
            <a:off x="3200400" y="1657039"/>
            <a:ext cx="5619024" cy="32959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19999" dir="5400000" algn="ctr" rotWithShape="0">
              <a:schemeClr val="bg2">
                <a:alpha val="37999"/>
              </a:schemeClr>
            </a:outerShdw>
          </a:effectLst>
          <a:scene3d>
            <a:camera prst="perspectiveLeft"/>
            <a:lightRig rig="threePt" dir="t"/>
          </a:scene3d>
        </p:spPr>
        <p:txBody>
          <a:bodyPr lIns="26780" tIns="26780" rIns="26780" bIns="26780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Narrow" charset="0"/>
                <a:cs typeface="Arial" pitchFamily="34" charset="0"/>
                <a:sym typeface="Arial Narrow" charset="0"/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Narrow" charset="0"/>
                <a:cs typeface="Arial" pitchFamily="34" charset="0"/>
                <a:sym typeface="Arial Narrow" charset="0"/>
              </a:rPr>
              <a:t>No history of: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Narrow" charset="0"/>
                <a:cs typeface="Arial" pitchFamily="34" charset="0"/>
                <a:sym typeface="Arial Narrow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Narrow" charset="0"/>
                <a:cs typeface="Arial" pitchFamily="34" charset="0"/>
                <a:sym typeface="Arial Narrow" charset="0"/>
              </a:rPr>
              <a:t>   Encephalopathy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Narrow" charset="0"/>
                <a:cs typeface="Arial" pitchFamily="34" charset="0"/>
                <a:sym typeface="Arial Narrow" charset="0"/>
              </a:rPr>
              <a:t>    Variceal bleeding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Arial Narrow" charset="0"/>
              <a:cs typeface="Arial" pitchFamily="34" charset="0"/>
              <a:sym typeface="Arial Narrow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Arial" pitchFamily="34" charset="0"/>
                <a:sym typeface="Arial Narrow" charset="0"/>
              </a:rPr>
              <a:t>  No past history of: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Arial" pitchFamily="34" charset="0"/>
                <a:sym typeface="Arial Narrow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Arial" pitchFamily="34" charset="0"/>
                <a:sym typeface="Arial Narrow" charset="0"/>
              </a:rPr>
              <a:t>   Jaundice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Arial" pitchFamily="34" charset="0"/>
                <a:sym typeface="Arial Narrow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Arial" pitchFamily="34" charset="0"/>
                <a:sym typeface="Arial Narrow" charset="0"/>
              </a:rPr>
              <a:t>   Blood transfusion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Arial" pitchFamily="34" charset="0"/>
                <a:sym typeface="Arial Narrow" charset="0"/>
              </a:rPr>
              <a:t> 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Arial" pitchFamily="34" charset="0"/>
                <a:sym typeface="Arial Narrow" charset="0"/>
              </a:rPr>
              <a:t>Decrease 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Arial" pitchFamily="34" charset="0"/>
                <a:sym typeface="Arial Narrow" charset="0"/>
              </a:rPr>
              <a:t>scholastic performance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Lucida Grande" charset="0"/>
              <a:cs typeface="Arial" pitchFamily="34" charset="0"/>
              <a:sym typeface="Lucida Grande" charset="0"/>
            </a:endParaRPr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274618" y="4419600"/>
            <a:ext cx="2849582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>
            <a:solidFill>
              <a:schemeClr val="tx1">
                <a:lumMod val="65000"/>
                <a:lumOff val="35000"/>
              </a:schemeClr>
            </a:solidFill>
            <a:round/>
            <a:headEnd type="none" w="med" len="med"/>
            <a:tailEnd type="none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26780" tIns="26780" rIns="26780" bIns="2678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  <a:ea typeface="Arial Narrow" charset="0"/>
                <a:cs typeface="Arial Narrow" charset="0"/>
                <a:sym typeface="Arial Narrow" charset="0"/>
              </a:rPr>
              <a:t>Ascites 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  <a:ea typeface="Arial Narrow" charset="0"/>
              <a:cs typeface="Arial Narrow" charset="0"/>
              <a:sym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9" grpId="0" animBg="1"/>
      <p:bldP spid="1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5635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Family history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2362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124200" y="2590800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724400" y="2362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2705894" y="21709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33400" y="1981200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1639094" y="21709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4800" y="2362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343694" y="21709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524000" y="2362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5029200" y="1981200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7125494" y="21709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3600" y="2362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5982494" y="21709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010400" y="2362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4839494" y="21709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8116094" y="21709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001000" y="2362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3400" y="11430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990600" y="1371600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590800" y="1143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62600" y="1219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019800" y="1447800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620000" y="1219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6591300" y="1714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1562894" y="17137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962400" y="2628900"/>
            <a:ext cx="0" cy="1181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24000" y="3817203"/>
            <a:ext cx="632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7658894" y="4006909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926389" y="4731604"/>
            <a:ext cx="0" cy="373796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667500" y="5029200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Index case</a:t>
            </a:r>
            <a:endParaRPr lang="en-US" sz="28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rot="5400000" flipH="1" flipV="1">
            <a:off x="1334294" y="4006909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85720" y="4714884"/>
            <a:ext cx="4848228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Case of hepatic - neurological Wilson’s disease diagnosed at 9 year of age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oorly compliant to therapy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Died at 12 year of age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295400" y="4191000"/>
            <a:ext cx="457200" cy="457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1219200" y="4114800"/>
            <a:ext cx="6096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633855" y="41910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1D08B8"/>
                </a:solidFill>
                <a:latin typeface="Comic Sans MS" pitchFamily="66" charset="0"/>
              </a:rPr>
              <a:t>Examination</a:t>
            </a:r>
            <a:endParaRPr lang="en-US" b="1" dirty="0">
              <a:solidFill>
                <a:srgbClr val="1D08B8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bmb.leeds.ac.uk/teaching/icu3/practic/anat/Image57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t="19200" b="16562"/>
          <a:stretch>
            <a:fillRect/>
          </a:stretch>
        </p:blipFill>
        <p:spPr bwMode="auto">
          <a:xfrm>
            <a:off x="4572000" y="2057400"/>
            <a:ext cx="4344303" cy="3488335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 rot="21316834">
            <a:off x="5356971" y="2130871"/>
            <a:ext cx="1836161" cy="1218219"/>
          </a:xfrm>
          <a:custGeom>
            <a:avLst/>
            <a:gdLst>
              <a:gd name="connsiteX0" fmla="*/ 135988 w 2527496"/>
              <a:gd name="connsiteY0" fmla="*/ 3022210 h 3076136"/>
              <a:gd name="connsiteX1" fmla="*/ 867508 w 2527496"/>
              <a:gd name="connsiteY1" fmla="*/ 2923736 h 3076136"/>
              <a:gd name="connsiteX2" fmla="*/ 1838179 w 2527496"/>
              <a:gd name="connsiteY2" fmla="*/ 2107810 h 3076136"/>
              <a:gd name="connsiteX3" fmla="*/ 2414954 w 2527496"/>
              <a:gd name="connsiteY3" fmla="*/ 1109004 h 3076136"/>
              <a:gd name="connsiteX4" fmla="*/ 2499361 w 2527496"/>
              <a:gd name="connsiteY4" fmla="*/ 869853 h 3076136"/>
              <a:gd name="connsiteX5" fmla="*/ 2246142 w 2527496"/>
              <a:gd name="connsiteY5" fmla="*/ 124265 h 3076136"/>
              <a:gd name="connsiteX6" fmla="*/ 2077330 w 2527496"/>
              <a:gd name="connsiteY6" fmla="*/ 124265 h 3076136"/>
              <a:gd name="connsiteX7" fmla="*/ 1880382 w 2527496"/>
              <a:gd name="connsiteY7" fmla="*/ 96130 h 3076136"/>
              <a:gd name="connsiteX8" fmla="*/ 1795976 w 2527496"/>
              <a:gd name="connsiteY8" fmla="*/ 96130 h 3076136"/>
              <a:gd name="connsiteX9" fmla="*/ 1570893 w 2527496"/>
              <a:gd name="connsiteY9" fmla="*/ 546296 h 3076136"/>
              <a:gd name="connsiteX10" fmla="*/ 1345810 w 2527496"/>
              <a:gd name="connsiteY10" fmla="*/ 982394 h 3076136"/>
              <a:gd name="connsiteX11" fmla="*/ 487681 w 2527496"/>
              <a:gd name="connsiteY11" fmla="*/ 1685779 h 3076136"/>
              <a:gd name="connsiteX12" fmla="*/ 150056 w 2527496"/>
              <a:gd name="connsiteY12" fmla="*/ 1671711 h 3076136"/>
              <a:gd name="connsiteX13" fmla="*/ 93785 w 2527496"/>
              <a:gd name="connsiteY13" fmla="*/ 2023404 h 3076136"/>
              <a:gd name="connsiteX14" fmla="*/ 51582 w 2527496"/>
              <a:gd name="connsiteY14" fmla="*/ 2684585 h 3076136"/>
              <a:gd name="connsiteX15" fmla="*/ 135988 w 2527496"/>
              <a:gd name="connsiteY15" fmla="*/ 3022210 h 3076136"/>
              <a:gd name="connsiteX0" fmla="*/ 94005 w 2457885"/>
              <a:gd name="connsiteY0" fmla="*/ 2960493 h 2987040"/>
              <a:gd name="connsiteX1" fmla="*/ 825525 w 2457885"/>
              <a:gd name="connsiteY1" fmla="*/ 2862019 h 2987040"/>
              <a:gd name="connsiteX2" fmla="*/ 1796196 w 2457885"/>
              <a:gd name="connsiteY2" fmla="*/ 2046093 h 2987040"/>
              <a:gd name="connsiteX3" fmla="*/ 2133821 w 2457885"/>
              <a:gd name="connsiteY3" fmla="*/ 1772252 h 2987040"/>
              <a:gd name="connsiteX4" fmla="*/ 2457378 w 2457885"/>
              <a:gd name="connsiteY4" fmla="*/ 808136 h 2987040"/>
              <a:gd name="connsiteX5" fmla="*/ 2204159 w 2457885"/>
              <a:gd name="connsiteY5" fmla="*/ 62548 h 2987040"/>
              <a:gd name="connsiteX6" fmla="*/ 2035347 w 2457885"/>
              <a:gd name="connsiteY6" fmla="*/ 62548 h 2987040"/>
              <a:gd name="connsiteX7" fmla="*/ 1838399 w 2457885"/>
              <a:gd name="connsiteY7" fmla="*/ 34413 h 2987040"/>
              <a:gd name="connsiteX8" fmla="*/ 1753993 w 2457885"/>
              <a:gd name="connsiteY8" fmla="*/ 34413 h 2987040"/>
              <a:gd name="connsiteX9" fmla="*/ 1528910 w 2457885"/>
              <a:gd name="connsiteY9" fmla="*/ 484579 h 2987040"/>
              <a:gd name="connsiteX10" fmla="*/ 1303827 w 2457885"/>
              <a:gd name="connsiteY10" fmla="*/ 920677 h 2987040"/>
              <a:gd name="connsiteX11" fmla="*/ 445698 w 2457885"/>
              <a:gd name="connsiteY11" fmla="*/ 1624062 h 2987040"/>
              <a:gd name="connsiteX12" fmla="*/ 108073 w 2457885"/>
              <a:gd name="connsiteY12" fmla="*/ 1609994 h 2987040"/>
              <a:gd name="connsiteX13" fmla="*/ 51802 w 2457885"/>
              <a:gd name="connsiteY13" fmla="*/ 1961687 h 2987040"/>
              <a:gd name="connsiteX14" fmla="*/ 9599 w 2457885"/>
              <a:gd name="connsiteY14" fmla="*/ 2622868 h 2987040"/>
              <a:gd name="connsiteX15" fmla="*/ 94005 w 2457885"/>
              <a:gd name="connsiteY15" fmla="*/ 2960493 h 2987040"/>
              <a:gd name="connsiteX0" fmla="*/ 90359 w 2454239"/>
              <a:gd name="connsiteY0" fmla="*/ 2960493 h 2961042"/>
              <a:gd name="connsiteX1" fmla="*/ 748631 w 2454239"/>
              <a:gd name="connsiteY1" fmla="*/ 2551972 h 2961042"/>
              <a:gd name="connsiteX2" fmla="*/ 1792550 w 2454239"/>
              <a:gd name="connsiteY2" fmla="*/ 2046093 h 2961042"/>
              <a:gd name="connsiteX3" fmla="*/ 2130175 w 2454239"/>
              <a:gd name="connsiteY3" fmla="*/ 1772252 h 2961042"/>
              <a:gd name="connsiteX4" fmla="*/ 2453732 w 2454239"/>
              <a:gd name="connsiteY4" fmla="*/ 808136 h 2961042"/>
              <a:gd name="connsiteX5" fmla="*/ 2200513 w 2454239"/>
              <a:gd name="connsiteY5" fmla="*/ 62548 h 2961042"/>
              <a:gd name="connsiteX6" fmla="*/ 2031701 w 2454239"/>
              <a:gd name="connsiteY6" fmla="*/ 62548 h 2961042"/>
              <a:gd name="connsiteX7" fmla="*/ 1834753 w 2454239"/>
              <a:gd name="connsiteY7" fmla="*/ 34413 h 2961042"/>
              <a:gd name="connsiteX8" fmla="*/ 1750347 w 2454239"/>
              <a:gd name="connsiteY8" fmla="*/ 34413 h 2961042"/>
              <a:gd name="connsiteX9" fmla="*/ 1525264 w 2454239"/>
              <a:gd name="connsiteY9" fmla="*/ 484579 h 2961042"/>
              <a:gd name="connsiteX10" fmla="*/ 1300181 w 2454239"/>
              <a:gd name="connsiteY10" fmla="*/ 920677 h 2961042"/>
              <a:gd name="connsiteX11" fmla="*/ 442052 w 2454239"/>
              <a:gd name="connsiteY11" fmla="*/ 1624062 h 2961042"/>
              <a:gd name="connsiteX12" fmla="*/ 104427 w 2454239"/>
              <a:gd name="connsiteY12" fmla="*/ 1609994 h 2961042"/>
              <a:gd name="connsiteX13" fmla="*/ 48156 w 2454239"/>
              <a:gd name="connsiteY13" fmla="*/ 1961687 h 2961042"/>
              <a:gd name="connsiteX14" fmla="*/ 5953 w 2454239"/>
              <a:gd name="connsiteY14" fmla="*/ 2622868 h 2961042"/>
              <a:gd name="connsiteX15" fmla="*/ 90359 w 2454239"/>
              <a:gd name="connsiteY15" fmla="*/ 2960493 h 2961042"/>
              <a:gd name="connsiteX0" fmla="*/ 90236 w 2454116"/>
              <a:gd name="connsiteY0" fmla="*/ 2960493 h 3083808"/>
              <a:gd name="connsiteX1" fmla="*/ 745826 w 2454116"/>
              <a:gd name="connsiteY1" fmla="*/ 3015837 h 3083808"/>
              <a:gd name="connsiteX2" fmla="*/ 1792427 w 2454116"/>
              <a:gd name="connsiteY2" fmla="*/ 2046093 h 3083808"/>
              <a:gd name="connsiteX3" fmla="*/ 2130052 w 2454116"/>
              <a:gd name="connsiteY3" fmla="*/ 1772252 h 3083808"/>
              <a:gd name="connsiteX4" fmla="*/ 2453609 w 2454116"/>
              <a:gd name="connsiteY4" fmla="*/ 808136 h 3083808"/>
              <a:gd name="connsiteX5" fmla="*/ 2200390 w 2454116"/>
              <a:gd name="connsiteY5" fmla="*/ 62548 h 3083808"/>
              <a:gd name="connsiteX6" fmla="*/ 2031578 w 2454116"/>
              <a:gd name="connsiteY6" fmla="*/ 62548 h 3083808"/>
              <a:gd name="connsiteX7" fmla="*/ 1834630 w 2454116"/>
              <a:gd name="connsiteY7" fmla="*/ 34413 h 3083808"/>
              <a:gd name="connsiteX8" fmla="*/ 1750224 w 2454116"/>
              <a:gd name="connsiteY8" fmla="*/ 34413 h 3083808"/>
              <a:gd name="connsiteX9" fmla="*/ 1525141 w 2454116"/>
              <a:gd name="connsiteY9" fmla="*/ 484579 h 3083808"/>
              <a:gd name="connsiteX10" fmla="*/ 1300058 w 2454116"/>
              <a:gd name="connsiteY10" fmla="*/ 920677 h 3083808"/>
              <a:gd name="connsiteX11" fmla="*/ 441929 w 2454116"/>
              <a:gd name="connsiteY11" fmla="*/ 1624062 h 3083808"/>
              <a:gd name="connsiteX12" fmla="*/ 104304 w 2454116"/>
              <a:gd name="connsiteY12" fmla="*/ 1609994 h 3083808"/>
              <a:gd name="connsiteX13" fmla="*/ 48033 w 2454116"/>
              <a:gd name="connsiteY13" fmla="*/ 1961687 h 3083808"/>
              <a:gd name="connsiteX14" fmla="*/ 5830 w 2454116"/>
              <a:gd name="connsiteY14" fmla="*/ 2622868 h 3083808"/>
              <a:gd name="connsiteX15" fmla="*/ 90236 w 2454116"/>
              <a:gd name="connsiteY15" fmla="*/ 2960493 h 3083808"/>
              <a:gd name="connsiteX0" fmla="*/ 90236 w 2454116"/>
              <a:gd name="connsiteY0" fmla="*/ 2960493 h 3063628"/>
              <a:gd name="connsiteX1" fmla="*/ 745826 w 2454116"/>
              <a:gd name="connsiteY1" fmla="*/ 3015837 h 3063628"/>
              <a:gd name="connsiteX2" fmla="*/ 1208988 w 2454116"/>
              <a:gd name="connsiteY2" fmla="*/ 2318683 h 3063628"/>
              <a:gd name="connsiteX3" fmla="*/ 2130052 w 2454116"/>
              <a:gd name="connsiteY3" fmla="*/ 1772252 h 3063628"/>
              <a:gd name="connsiteX4" fmla="*/ 2453609 w 2454116"/>
              <a:gd name="connsiteY4" fmla="*/ 808136 h 3063628"/>
              <a:gd name="connsiteX5" fmla="*/ 2200390 w 2454116"/>
              <a:gd name="connsiteY5" fmla="*/ 62548 h 3063628"/>
              <a:gd name="connsiteX6" fmla="*/ 2031578 w 2454116"/>
              <a:gd name="connsiteY6" fmla="*/ 62548 h 3063628"/>
              <a:gd name="connsiteX7" fmla="*/ 1834630 w 2454116"/>
              <a:gd name="connsiteY7" fmla="*/ 34413 h 3063628"/>
              <a:gd name="connsiteX8" fmla="*/ 1750224 w 2454116"/>
              <a:gd name="connsiteY8" fmla="*/ 34413 h 3063628"/>
              <a:gd name="connsiteX9" fmla="*/ 1525141 w 2454116"/>
              <a:gd name="connsiteY9" fmla="*/ 484579 h 3063628"/>
              <a:gd name="connsiteX10" fmla="*/ 1300058 w 2454116"/>
              <a:gd name="connsiteY10" fmla="*/ 920677 h 3063628"/>
              <a:gd name="connsiteX11" fmla="*/ 441929 w 2454116"/>
              <a:gd name="connsiteY11" fmla="*/ 1624062 h 3063628"/>
              <a:gd name="connsiteX12" fmla="*/ 104304 w 2454116"/>
              <a:gd name="connsiteY12" fmla="*/ 1609994 h 3063628"/>
              <a:gd name="connsiteX13" fmla="*/ 48033 w 2454116"/>
              <a:gd name="connsiteY13" fmla="*/ 1961687 h 3063628"/>
              <a:gd name="connsiteX14" fmla="*/ 5830 w 2454116"/>
              <a:gd name="connsiteY14" fmla="*/ 2622868 h 3063628"/>
              <a:gd name="connsiteX15" fmla="*/ 90236 w 2454116"/>
              <a:gd name="connsiteY15" fmla="*/ 2960493 h 3063628"/>
              <a:gd name="connsiteX0" fmla="*/ 90236 w 2461962"/>
              <a:gd name="connsiteY0" fmla="*/ 2960493 h 3063628"/>
              <a:gd name="connsiteX1" fmla="*/ 745826 w 2461962"/>
              <a:gd name="connsiteY1" fmla="*/ 3015837 h 3063628"/>
              <a:gd name="connsiteX2" fmla="*/ 1208988 w 2461962"/>
              <a:gd name="connsiteY2" fmla="*/ 2318683 h 3063628"/>
              <a:gd name="connsiteX3" fmla="*/ 1866113 w 2461962"/>
              <a:gd name="connsiteY3" fmla="*/ 1465232 h 3063628"/>
              <a:gd name="connsiteX4" fmla="*/ 2453609 w 2461962"/>
              <a:gd name="connsiteY4" fmla="*/ 808136 h 3063628"/>
              <a:gd name="connsiteX5" fmla="*/ 2200390 w 2461962"/>
              <a:gd name="connsiteY5" fmla="*/ 62548 h 3063628"/>
              <a:gd name="connsiteX6" fmla="*/ 2031578 w 2461962"/>
              <a:gd name="connsiteY6" fmla="*/ 62548 h 3063628"/>
              <a:gd name="connsiteX7" fmla="*/ 1834630 w 2461962"/>
              <a:gd name="connsiteY7" fmla="*/ 34413 h 3063628"/>
              <a:gd name="connsiteX8" fmla="*/ 1750224 w 2461962"/>
              <a:gd name="connsiteY8" fmla="*/ 34413 h 3063628"/>
              <a:gd name="connsiteX9" fmla="*/ 1525141 w 2461962"/>
              <a:gd name="connsiteY9" fmla="*/ 484579 h 3063628"/>
              <a:gd name="connsiteX10" fmla="*/ 1300058 w 2461962"/>
              <a:gd name="connsiteY10" fmla="*/ 920677 h 3063628"/>
              <a:gd name="connsiteX11" fmla="*/ 441929 w 2461962"/>
              <a:gd name="connsiteY11" fmla="*/ 1624062 h 3063628"/>
              <a:gd name="connsiteX12" fmla="*/ 104304 w 2461962"/>
              <a:gd name="connsiteY12" fmla="*/ 1609994 h 3063628"/>
              <a:gd name="connsiteX13" fmla="*/ 48033 w 2461962"/>
              <a:gd name="connsiteY13" fmla="*/ 1961687 h 3063628"/>
              <a:gd name="connsiteX14" fmla="*/ 5830 w 2461962"/>
              <a:gd name="connsiteY14" fmla="*/ 2622868 h 3063628"/>
              <a:gd name="connsiteX15" fmla="*/ 90236 w 2461962"/>
              <a:gd name="connsiteY15" fmla="*/ 2960493 h 3063628"/>
              <a:gd name="connsiteX0" fmla="*/ 90236 w 2463165"/>
              <a:gd name="connsiteY0" fmla="*/ 2960493 h 3063628"/>
              <a:gd name="connsiteX1" fmla="*/ 745826 w 2463165"/>
              <a:gd name="connsiteY1" fmla="*/ 3015837 h 3063628"/>
              <a:gd name="connsiteX2" fmla="*/ 1208988 w 2463165"/>
              <a:gd name="connsiteY2" fmla="*/ 2318683 h 3063628"/>
              <a:gd name="connsiteX3" fmla="*/ 1837703 w 2463165"/>
              <a:gd name="connsiteY3" fmla="*/ 2124010 h 3063628"/>
              <a:gd name="connsiteX4" fmla="*/ 2453609 w 2463165"/>
              <a:gd name="connsiteY4" fmla="*/ 808136 h 3063628"/>
              <a:gd name="connsiteX5" fmla="*/ 2200390 w 2463165"/>
              <a:gd name="connsiteY5" fmla="*/ 62548 h 3063628"/>
              <a:gd name="connsiteX6" fmla="*/ 2031578 w 2463165"/>
              <a:gd name="connsiteY6" fmla="*/ 62548 h 3063628"/>
              <a:gd name="connsiteX7" fmla="*/ 1834630 w 2463165"/>
              <a:gd name="connsiteY7" fmla="*/ 34413 h 3063628"/>
              <a:gd name="connsiteX8" fmla="*/ 1750224 w 2463165"/>
              <a:gd name="connsiteY8" fmla="*/ 34413 h 3063628"/>
              <a:gd name="connsiteX9" fmla="*/ 1525141 w 2463165"/>
              <a:gd name="connsiteY9" fmla="*/ 484579 h 3063628"/>
              <a:gd name="connsiteX10" fmla="*/ 1300058 w 2463165"/>
              <a:gd name="connsiteY10" fmla="*/ 920677 h 3063628"/>
              <a:gd name="connsiteX11" fmla="*/ 441929 w 2463165"/>
              <a:gd name="connsiteY11" fmla="*/ 1624062 h 3063628"/>
              <a:gd name="connsiteX12" fmla="*/ 104304 w 2463165"/>
              <a:gd name="connsiteY12" fmla="*/ 1609994 h 3063628"/>
              <a:gd name="connsiteX13" fmla="*/ 48033 w 2463165"/>
              <a:gd name="connsiteY13" fmla="*/ 1961687 h 3063628"/>
              <a:gd name="connsiteX14" fmla="*/ 5830 w 2463165"/>
              <a:gd name="connsiteY14" fmla="*/ 2622868 h 3063628"/>
              <a:gd name="connsiteX15" fmla="*/ 90236 w 2463165"/>
              <a:gd name="connsiteY15" fmla="*/ 2960493 h 3063628"/>
              <a:gd name="connsiteX0" fmla="*/ 84406 w 2457335"/>
              <a:gd name="connsiteY0" fmla="*/ 2960493 h 3233898"/>
              <a:gd name="connsiteX1" fmla="*/ 489161 w 2457335"/>
              <a:gd name="connsiteY1" fmla="*/ 3208339 h 3233898"/>
              <a:gd name="connsiteX2" fmla="*/ 1203158 w 2457335"/>
              <a:gd name="connsiteY2" fmla="*/ 2318683 h 3233898"/>
              <a:gd name="connsiteX3" fmla="*/ 1831873 w 2457335"/>
              <a:gd name="connsiteY3" fmla="*/ 2124010 h 3233898"/>
              <a:gd name="connsiteX4" fmla="*/ 2447779 w 2457335"/>
              <a:gd name="connsiteY4" fmla="*/ 808136 h 3233898"/>
              <a:gd name="connsiteX5" fmla="*/ 2194560 w 2457335"/>
              <a:gd name="connsiteY5" fmla="*/ 62548 h 3233898"/>
              <a:gd name="connsiteX6" fmla="*/ 2025748 w 2457335"/>
              <a:gd name="connsiteY6" fmla="*/ 62548 h 3233898"/>
              <a:gd name="connsiteX7" fmla="*/ 1828800 w 2457335"/>
              <a:gd name="connsiteY7" fmla="*/ 34413 h 3233898"/>
              <a:gd name="connsiteX8" fmla="*/ 1744394 w 2457335"/>
              <a:gd name="connsiteY8" fmla="*/ 34413 h 3233898"/>
              <a:gd name="connsiteX9" fmla="*/ 1519311 w 2457335"/>
              <a:gd name="connsiteY9" fmla="*/ 484579 h 3233898"/>
              <a:gd name="connsiteX10" fmla="*/ 1294228 w 2457335"/>
              <a:gd name="connsiteY10" fmla="*/ 920677 h 3233898"/>
              <a:gd name="connsiteX11" fmla="*/ 436099 w 2457335"/>
              <a:gd name="connsiteY11" fmla="*/ 1624062 h 3233898"/>
              <a:gd name="connsiteX12" fmla="*/ 98474 w 2457335"/>
              <a:gd name="connsiteY12" fmla="*/ 1609994 h 3233898"/>
              <a:gd name="connsiteX13" fmla="*/ 42203 w 2457335"/>
              <a:gd name="connsiteY13" fmla="*/ 1961687 h 3233898"/>
              <a:gd name="connsiteX14" fmla="*/ 0 w 2457335"/>
              <a:gd name="connsiteY14" fmla="*/ 2622868 h 3233898"/>
              <a:gd name="connsiteX15" fmla="*/ 84406 w 2457335"/>
              <a:gd name="connsiteY15" fmla="*/ 2960493 h 3233898"/>
              <a:gd name="connsiteX0" fmla="*/ 84406 w 2457335"/>
              <a:gd name="connsiteY0" fmla="*/ 2960493 h 3217006"/>
              <a:gd name="connsiteX1" fmla="*/ 489161 w 2457335"/>
              <a:gd name="connsiteY1" fmla="*/ 3208339 h 3217006"/>
              <a:gd name="connsiteX2" fmla="*/ 1154539 w 2457335"/>
              <a:gd name="connsiteY2" fmla="*/ 2642636 h 3217006"/>
              <a:gd name="connsiteX3" fmla="*/ 1831873 w 2457335"/>
              <a:gd name="connsiteY3" fmla="*/ 2124010 h 3217006"/>
              <a:gd name="connsiteX4" fmla="*/ 2447779 w 2457335"/>
              <a:gd name="connsiteY4" fmla="*/ 808136 h 3217006"/>
              <a:gd name="connsiteX5" fmla="*/ 2194560 w 2457335"/>
              <a:gd name="connsiteY5" fmla="*/ 62548 h 3217006"/>
              <a:gd name="connsiteX6" fmla="*/ 2025748 w 2457335"/>
              <a:gd name="connsiteY6" fmla="*/ 62548 h 3217006"/>
              <a:gd name="connsiteX7" fmla="*/ 1828800 w 2457335"/>
              <a:gd name="connsiteY7" fmla="*/ 34413 h 3217006"/>
              <a:gd name="connsiteX8" fmla="*/ 1744394 w 2457335"/>
              <a:gd name="connsiteY8" fmla="*/ 34413 h 3217006"/>
              <a:gd name="connsiteX9" fmla="*/ 1519311 w 2457335"/>
              <a:gd name="connsiteY9" fmla="*/ 484579 h 3217006"/>
              <a:gd name="connsiteX10" fmla="*/ 1294228 w 2457335"/>
              <a:gd name="connsiteY10" fmla="*/ 920677 h 3217006"/>
              <a:gd name="connsiteX11" fmla="*/ 436099 w 2457335"/>
              <a:gd name="connsiteY11" fmla="*/ 1624062 h 3217006"/>
              <a:gd name="connsiteX12" fmla="*/ 98474 w 2457335"/>
              <a:gd name="connsiteY12" fmla="*/ 1609994 h 3217006"/>
              <a:gd name="connsiteX13" fmla="*/ 42203 w 2457335"/>
              <a:gd name="connsiteY13" fmla="*/ 1961687 h 3217006"/>
              <a:gd name="connsiteX14" fmla="*/ 0 w 2457335"/>
              <a:gd name="connsiteY14" fmla="*/ 2622868 h 3217006"/>
              <a:gd name="connsiteX15" fmla="*/ 84406 w 2457335"/>
              <a:gd name="connsiteY15" fmla="*/ 2960493 h 3217006"/>
              <a:gd name="connsiteX0" fmla="*/ 84406 w 2456980"/>
              <a:gd name="connsiteY0" fmla="*/ 2960493 h 3217006"/>
              <a:gd name="connsiteX1" fmla="*/ 489161 w 2456980"/>
              <a:gd name="connsiteY1" fmla="*/ 3208339 h 3217006"/>
              <a:gd name="connsiteX2" fmla="*/ 1154539 w 2456980"/>
              <a:gd name="connsiteY2" fmla="*/ 2642636 h 3217006"/>
              <a:gd name="connsiteX3" fmla="*/ 1831873 w 2456980"/>
              <a:gd name="connsiteY3" fmla="*/ 2124010 h 3217006"/>
              <a:gd name="connsiteX4" fmla="*/ 1840147 w 2456980"/>
              <a:gd name="connsiteY4" fmla="*/ 1665522 h 3217006"/>
              <a:gd name="connsiteX5" fmla="*/ 2447779 w 2456980"/>
              <a:gd name="connsiteY5" fmla="*/ 808136 h 3217006"/>
              <a:gd name="connsiteX6" fmla="*/ 2194560 w 2456980"/>
              <a:gd name="connsiteY6" fmla="*/ 62548 h 3217006"/>
              <a:gd name="connsiteX7" fmla="*/ 2025748 w 2456980"/>
              <a:gd name="connsiteY7" fmla="*/ 62548 h 3217006"/>
              <a:gd name="connsiteX8" fmla="*/ 1828800 w 2456980"/>
              <a:gd name="connsiteY8" fmla="*/ 34413 h 3217006"/>
              <a:gd name="connsiteX9" fmla="*/ 1744394 w 2456980"/>
              <a:gd name="connsiteY9" fmla="*/ 34413 h 3217006"/>
              <a:gd name="connsiteX10" fmla="*/ 1519311 w 2456980"/>
              <a:gd name="connsiteY10" fmla="*/ 484579 h 3217006"/>
              <a:gd name="connsiteX11" fmla="*/ 1294228 w 2456980"/>
              <a:gd name="connsiteY11" fmla="*/ 920677 h 3217006"/>
              <a:gd name="connsiteX12" fmla="*/ 436099 w 2456980"/>
              <a:gd name="connsiteY12" fmla="*/ 1624062 h 3217006"/>
              <a:gd name="connsiteX13" fmla="*/ 98474 w 2456980"/>
              <a:gd name="connsiteY13" fmla="*/ 1609994 h 3217006"/>
              <a:gd name="connsiteX14" fmla="*/ 42203 w 2456980"/>
              <a:gd name="connsiteY14" fmla="*/ 1961687 h 3217006"/>
              <a:gd name="connsiteX15" fmla="*/ 0 w 2456980"/>
              <a:gd name="connsiteY15" fmla="*/ 2622868 h 3217006"/>
              <a:gd name="connsiteX16" fmla="*/ 84406 w 2456980"/>
              <a:gd name="connsiteY16" fmla="*/ 2960493 h 3217006"/>
              <a:gd name="connsiteX0" fmla="*/ 84406 w 2456980"/>
              <a:gd name="connsiteY0" fmla="*/ 2960493 h 3217006"/>
              <a:gd name="connsiteX1" fmla="*/ 489161 w 2456980"/>
              <a:gd name="connsiteY1" fmla="*/ 3208339 h 3217006"/>
              <a:gd name="connsiteX2" fmla="*/ 1154539 w 2456980"/>
              <a:gd name="connsiteY2" fmla="*/ 2642636 h 3217006"/>
              <a:gd name="connsiteX3" fmla="*/ 1583881 w 2456980"/>
              <a:gd name="connsiteY3" fmla="*/ 2250637 h 3217006"/>
              <a:gd name="connsiteX4" fmla="*/ 1840147 w 2456980"/>
              <a:gd name="connsiteY4" fmla="*/ 1665522 h 3217006"/>
              <a:gd name="connsiteX5" fmla="*/ 2447779 w 2456980"/>
              <a:gd name="connsiteY5" fmla="*/ 808136 h 3217006"/>
              <a:gd name="connsiteX6" fmla="*/ 2194560 w 2456980"/>
              <a:gd name="connsiteY6" fmla="*/ 62548 h 3217006"/>
              <a:gd name="connsiteX7" fmla="*/ 2025748 w 2456980"/>
              <a:gd name="connsiteY7" fmla="*/ 62548 h 3217006"/>
              <a:gd name="connsiteX8" fmla="*/ 1828800 w 2456980"/>
              <a:gd name="connsiteY8" fmla="*/ 34413 h 3217006"/>
              <a:gd name="connsiteX9" fmla="*/ 1744394 w 2456980"/>
              <a:gd name="connsiteY9" fmla="*/ 34413 h 3217006"/>
              <a:gd name="connsiteX10" fmla="*/ 1519311 w 2456980"/>
              <a:gd name="connsiteY10" fmla="*/ 484579 h 3217006"/>
              <a:gd name="connsiteX11" fmla="*/ 1294228 w 2456980"/>
              <a:gd name="connsiteY11" fmla="*/ 920677 h 3217006"/>
              <a:gd name="connsiteX12" fmla="*/ 436099 w 2456980"/>
              <a:gd name="connsiteY12" fmla="*/ 1624062 h 3217006"/>
              <a:gd name="connsiteX13" fmla="*/ 98474 w 2456980"/>
              <a:gd name="connsiteY13" fmla="*/ 1609994 h 3217006"/>
              <a:gd name="connsiteX14" fmla="*/ 42203 w 2456980"/>
              <a:gd name="connsiteY14" fmla="*/ 1961687 h 3217006"/>
              <a:gd name="connsiteX15" fmla="*/ 0 w 2456980"/>
              <a:gd name="connsiteY15" fmla="*/ 2622868 h 3217006"/>
              <a:gd name="connsiteX16" fmla="*/ 84406 w 2456980"/>
              <a:gd name="connsiteY16" fmla="*/ 2960493 h 3217006"/>
              <a:gd name="connsiteX0" fmla="*/ 84406 w 2448061"/>
              <a:gd name="connsiteY0" fmla="*/ 2960493 h 3217006"/>
              <a:gd name="connsiteX1" fmla="*/ 489161 w 2448061"/>
              <a:gd name="connsiteY1" fmla="*/ 3208339 h 3217006"/>
              <a:gd name="connsiteX2" fmla="*/ 1154539 w 2448061"/>
              <a:gd name="connsiteY2" fmla="*/ 2642636 h 3217006"/>
              <a:gd name="connsiteX3" fmla="*/ 1583881 w 2448061"/>
              <a:gd name="connsiteY3" fmla="*/ 2250637 h 3217006"/>
              <a:gd name="connsiteX4" fmla="*/ 2142761 w 2448061"/>
              <a:gd name="connsiteY4" fmla="*/ 1879164 h 3217006"/>
              <a:gd name="connsiteX5" fmla="*/ 2447779 w 2448061"/>
              <a:gd name="connsiteY5" fmla="*/ 808136 h 3217006"/>
              <a:gd name="connsiteX6" fmla="*/ 2194560 w 2448061"/>
              <a:gd name="connsiteY6" fmla="*/ 62548 h 3217006"/>
              <a:gd name="connsiteX7" fmla="*/ 2025748 w 2448061"/>
              <a:gd name="connsiteY7" fmla="*/ 62548 h 3217006"/>
              <a:gd name="connsiteX8" fmla="*/ 1828800 w 2448061"/>
              <a:gd name="connsiteY8" fmla="*/ 34413 h 3217006"/>
              <a:gd name="connsiteX9" fmla="*/ 1744394 w 2448061"/>
              <a:gd name="connsiteY9" fmla="*/ 34413 h 3217006"/>
              <a:gd name="connsiteX10" fmla="*/ 1519311 w 2448061"/>
              <a:gd name="connsiteY10" fmla="*/ 484579 h 3217006"/>
              <a:gd name="connsiteX11" fmla="*/ 1294228 w 2448061"/>
              <a:gd name="connsiteY11" fmla="*/ 920677 h 3217006"/>
              <a:gd name="connsiteX12" fmla="*/ 436099 w 2448061"/>
              <a:gd name="connsiteY12" fmla="*/ 1624062 h 3217006"/>
              <a:gd name="connsiteX13" fmla="*/ 98474 w 2448061"/>
              <a:gd name="connsiteY13" fmla="*/ 1609994 h 3217006"/>
              <a:gd name="connsiteX14" fmla="*/ 42203 w 2448061"/>
              <a:gd name="connsiteY14" fmla="*/ 1961687 h 3217006"/>
              <a:gd name="connsiteX15" fmla="*/ 0 w 2448061"/>
              <a:gd name="connsiteY15" fmla="*/ 2622868 h 3217006"/>
              <a:gd name="connsiteX16" fmla="*/ 84406 w 2448061"/>
              <a:gd name="connsiteY16" fmla="*/ 2960493 h 3217006"/>
              <a:gd name="connsiteX0" fmla="*/ 84406 w 2513984"/>
              <a:gd name="connsiteY0" fmla="*/ 2960493 h 3217006"/>
              <a:gd name="connsiteX1" fmla="*/ 489161 w 2513984"/>
              <a:gd name="connsiteY1" fmla="*/ 3208339 h 3217006"/>
              <a:gd name="connsiteX2" fmla="*/ 1154539 w 2513984"/>
              <a:gd name="connsiteY2" fmla="*/ 2642636 h 3217006"/>
              <a:gd name="connsiteX3" fmla="*/ 1583881 w 2513984"/>
              <a:gd name="connsiteY3" fmla="*/ 2250637 h 3217006"/>
              <a:gd name="connsiteX4" fmla="*/ 2142761 w 2513984"/>
              <a:gd name="connsiteY4" fmla="*/ 1879164 h 3217006"/>
              <a:gd name="connsiteX5" fmla="*/ 2513763 w 2513984"/>
              <a:gd name="connsiteY5" fmla="*/ 884892 h 3217006"/>
              <a:gd name="connsiteX6" fmla="*/ 2194560 w 2513984"/>
              <a:gd name="connsiteY6" fmla="*/ 62548 h 3217006"/>
              <a:gd name="connsiteX7" fmla="*/ 2025748 w 2513984"/>
              <a:gd name="connsiteY7" fmla="*/ 62548 h 3217006"/>
              <a:gd name="connsiteX8" fmla="*/ 1828800 w 2513984"/>
              <a:gd name="connsiteY8" fmla="*/ 34413 h 3217006"/>
              <a:gd name="connsiteX9" fmla="*/ 1744394 w 2513984"/>
              <a:gd name="connsiteY9" fmla="*/ 34413 h 3217006"/>
              <a:gd name="connsiteX10" fmla="*/ 1519311 w 2513984"/>
              <a:gd name="connsiteY10" fmla="*/ 484579 h 3217006"/>
              <a:gd name="connsiteX11" fmla="*/ 1294228 w 2513984"/>
              <a:gd name="connsiteY11" fmla="*/ 920677 h 3217006"/>
              <a:gd name="connsiteX12" fmla="*/ 436099 w 2513984"/>
              <a:gd name="connsiteY12" fmla="*/ 1624062 h 3217006"/>
              <a:gd name="connsiteX13" fmla="*/ 98474 w 2513984"/>
              <a:gd name="connsiteY13" fmla="*/ 1609994 h 3217006"/>
              <a:gd name="connsiteX14" fmla="*/ 42203 w 2513984"/>
              <a:gd name="connsiteY14" fmla="*/ 1961687 h 3217006"/>
              <a:gd name="connsiteX15" fmla="*/ 0 w 2513984"/>
              <a:gd name="connsiteY15" fmla="*/ 2622868 h 3217006"/>
              <a:gd name="connsiteX16" fmla="*/ 84406 w 2513984"/>
              <a:gd name="connsiteY16" fmla="*/ 2960493 h 3217006"/>
              <a:gd name="connsiteX0" fmla="*/ 84406 w 2603763"/>
              <a:gd name="connsiteY0" fmla="*/ 2960493 h 3217006"/>
              <a:gd name="connsiteX1" fmla="*/ 489161 w 2603763"/>
              <a:gd name="connsiteY1" fmla="*/ 3208339 h 3217006"/>
              <a:gd name="connsiteX2" fmla="*/ 1154539 w 2603763"/>
              <a:gd name="connsiteY2" fmla="*/ 2642636 h 3217006"/>
              <a:gd name="connsiteX3" fmla="*/ 1583881 w 2603763"/>
              <a:gd name="connsiteY3" fmla="*/ 2250637 h 3217006"/>
              <a:gd name="connsiteX4" fmla="*/ 2142761 w 2603763"/>
              <a:gd name="connsiteY4" fmla="*/ 1879164 h 3217006"/>
              <a:gd name="connsiteX5" fmla="*/ 2513763 w 2603763"/>
              <a:gd name="connsiteY5" fmla="*/ 884892 h 3217006"/>
              <a:gd name="connsiteX6" fmla="*/ 2194560 w 2603763"/>
              <a:gd name="connsiteY6" fmla="*/ 62548 h 3217006"/>
              <a:gd name="connsiteX7" fmla="*/ 2025748 w 2603763"/>
              <a:gd name="connsiteY7" fmla="*/ 62548 h 3217006"/>
              <a:gd name="connsiteX8" fmla="*/ 1828800 w 2603763"/>
              <a:gd name="connsiteY8" fmla="*/ 34413 h 3217006"/>
              <a:gd name="connsiteX9" fmla="*/ 1744394 w 2603763"/>
              <a:gd name="connsiteY9" fmla="*/ 34413 h 3217006"/>
              <a:gd name="connsiteX10" fmla="*/ 1519311 w 2603763"/>
              <a:gd name="connsiteY10" fmla="*/ 484579 h 3217006"/>
              <a:gd name="connsiteX11" fmla="*/ 1294228 w 2603763"/>
              <a:gd name="connsiteY11" fmla="*/ 920677 h 3217006"/>
              <a:gd name="connsiteX12" fmla="*/ 436099 w 2603763"/>
              <a:gd name="connsiteY12" fmla="*/ 1624062 h 3217006"/>
              <a:gd name="connsiteX13" fmla="*/ 98474 w 2603763"/>
              <a:gd name="connsiteY13" fmla="*/ 1609994 h 3217006"/>
              <a:gd name="connsiteX14" fmla="*/ 42203 w 2603763"/>
              <a:gd name="connsiteY14" fmla="*/ 1961687 h 3217006"/>
              <a:gd name="connsiteX15" fmla="*/ 0 w 2603763"/>
              <a:gd name="connsiteY15" fmla="*/ 2622868 h 3217006"/>
              <a:gd name="connsiteX16" fmla="*/ 84406 w 2603763"/>
              <a:gd name="connsiteY16" fmla="*/ 2960493 h 3217006"/>
              <a:gd name="connsiteX0" fmla="*/ 84406 w 2519126"/>
              <a:gd name="connsiteY0" fmla="*/ 2960493 h 3217006"/>
              <a:gd name="connsiteX1" fmla="*/ 489161 w 2519126"/>
              <a:gd name="connsiteY1" fmla="*/ 3208339 h 3217006"/>
              <a:gd name="connsiteX2" fmla="*/ 1154539 w 2519126"/>
              <a:gd name="connsiteY2" fmla="*/ 2642636 h 3217006"/>
              <a:gd name="connsiteX3" fmla="*/ 1583881 w 2519126"/>
              <a:gd name="connsiteY3" fmla="*/ 2250637 h 3217006"/>
              <a:gd name="connsiteX4" fmla="*/ 1907553 w 2519126"/>
              <a:gd name="connsiteY4" fmla="*/ 1709338 h 3217006"/>
              <a:gd name="connsiteX5" fmla="*/ 2513763 w 2519126"/>
              <a:gd name="connsiteY5" fmla="*/ 884892 h 3217006"/>
              <a:gd name="connsiteX6" fmla="*/ 2194560 w 2519126"/>
              <a:gd name="connsiteY6" fmla="*/ 62548 h 3217006"/>
              <a:gd name="connsiteX7" fmla="*/ 2025748 w 2519126"/>
              <a:gd name="connsiteY7" fmla="*/ 62548 h 3217006"/>
              <a:gd name="connsiteX8" fmla="*/ 1828800 w 2519126"/>
              <a:gd name="connsiteY8" fmla="*/ 34413 h 3217006"/>
              <a:gd name="connsiteX9" fmla="*/ 1744394 w 2519126"/>
              <a:gd name="connsiteY9" fmla="*/ 34413 h 3217006"/>
              <a:gd name="connsiteX10" fmla="*/ 1519311 w 2519126"/>
              <a:gd name="connsiteY10" fmla="*/ 484579 h 3217006"/>
              <a:gd name="connsiteX11" fmla="*/ 1294228 w 2519126"/>
              <a:gd name="connsiteY11" fmla="*/ 920677 h 3217006"/>
              <a:gd name="connsiteX12" fmla="*/ 436099 w 2519126"/>
              <a:gd name="connsiteY12" fmla="*/ 1624062 h 3217006"/>
              <a:gd name="connsiteX13" fmla="*/ 98474 w 2519126"/>
              <a:gd name="connsiteY13" fmla="*/ 1609994 h 3217006"/>
              <a:gd name="connsiteX14" fmla="*/ 42203 w 2519126"/>
              <a:gd name="connsiteY14" fmla="*/ 1961687 h 3217006"/>
              <a:gd name="connsiteX15" fmla="*/ 0 w 2519126"/>
              <a:gd name="connsiteY15" fmla="*/ 2622868 h 3217006"/>
              <a:gd name="connsiteX16" fmla="*/ 84406 w 2519126"/>
              <a:gd name="connsiteY16" fmla="*/ 2960493 h 3217006"/>
              <a:gd name="connsiteX0" fmla="*/ 84406 w 2519126"/>
              <a:gd name="connsiteY0" fmla="*/ 2960493 h 3217006"/>
              <a:gd name="connsiteX1" fmla="*/ 489161 w 2519126"/>
              <a:gd name="connsiteY1" fmla="*/ 3208339 h 3217006"/>
              <a:gd name="connsiteX2" fmla="*/ 1154539 w 2519126"/>
              <a:gd name="connsiteY2" fmla="*/ 2642636 h 3217006"/>
              <a:gd name="connsiteX3" fmla="*/ 1624136 w 2519126"/>
              <a:gd name="connsiteY3" fmla="*/ 2522308 h 3217006"/>
              <a:gd name="connsiteX4" fmla="*/ 1907553 w 2519126"/>
              <a:gd name="connsiteY4" fmla="*/ 1709338 h 3217006"/>
              <a:gd name="connsiteX5" fmla="*/ 2513763 w 2519126"/>
              <a:gd name="connsiteY5" fmla="*/ 884892 h 3217006"/>
              <a:gd name="connsiteX6" fmla="*/ 2194560 w 2519126"/>
              <a:gd name="connsiteY6" fmla="*/ 62548 h 3217006"/>
              <a:gd name="connsiteX7" fmla="*/ 2025748 w 2519126"/>
              <a:gd name="connsiteY7" fmla="*/ 62548 h 3217006"/>
              <a:gd name="connsiteX8" fmla="*/ 1828800 w 2519126"/>
              <a:gd name="connsiteY8" fmla="*/ 34413 h 3217006"/>
              <a:gd name="connsiteX9" fmla="*/ 1744394 w 2519126"/>
              <a:gd name="connsiteY9" fmla="*/ 34413 h 3217006"/>
              <a:gd name="connsiteX10" fmla="*/ 1519311 w 2519126"/>
              <a:gd name="connsiteY10" fmla="*/ 484579 h 3217006"/>
              <a:gd name="connsiteX11" fmla="*/ 1294228 w 2519126"/>
              <a:gd name="connsiteY11" fmla="*/ 920677 h 3217006"/>
              <a:gd name="connsiteX12" fmla="*/ 436099 w 2519126"/>
              <a:gd name="connsiteY12" fmla="*/ 1624062 h 3217006"/>
              <a:gd name="connsiteX13" fmla="*/ 98474 w 2519126"/>
              <a:gd name="connsiteY13" fmla="*/ 1609994 h 3217006"/>
              <a:gd name="connsiteX14" fmla="*/ 42203 w 2519126"/>
              <a:gd name="connsiteY14" fmla="*/ 1961687 h 3217006"/>
              <a:gd name="connsiteX15" fmla="*/ 0 w 2519126"/>
              <a:gd name="connsiteY15" fmla="*/ 2622868 h 3217006"/>
              <a:gd name="connsiteX16" fmla="*/ 84406 w 2519126"/>
              <a:gd name="connsiteY16" fmla="*/ 2960493 h 321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9126" h="3217006">
                <a:moveTo>
                  <a:pt x="84406" y="2960493"/>
                </a:moveTo>
                <a:cubicBezTo>
                  <a:pt x="165933" y="3058071"/>
                  <a:pt x="310806" y="3261315"/>
                  <a:pt x="489161" y="3208339"/>
                </a:cubicBezTo>
                <a:cubicBezTo>
                  <a:pt x="667516" y="3155363"/>
                  <a:pt x="965377" y="2756974"/>
                  <a:pt x="1154539" y="2642636"/>
                </a:cubicBezTo>
                <a:cubicBezTo>
                  <a:pt x="1343701" y="2528298"/>
                  <a:pt x="1498634" y="2677858"/>
                  <a:pt x="1624136" y="2522308"/>
                </a:cubicBezTo>
                <a:cubicBezTo>
                  <a:pt x="1749638" y="2366758"/>
                  <a:pt x="1804902" y="1928650"/>
                  <a:pt x="1907553" y="1709338"/>
                </a:cubicBezTo>
                <a:cubicBezTo>
                  <a:pt x="2010204" y="1490026"/>
                  <a:pt x="2465929" y="1159357"/>
                  <a:pt x="2513763" y="884892"/>
                </a:cubicBezTo>
                <a:cubicBezTo>
                  <a:pt x="2561598" y="610427"/>
                  <a:pt x="2275896" y="199605"/>
                  <a:pt x="2194560" y="62548"/>
                </a:cubicBezTo>
                <a:cubicBezTo>
                  <a:pt x="2113224" y="-74509"/>
                  <a:pt x="2086708" y="67237"/>
                  <a:pt x="2025748" y="62548"/>
                </a:cubicBezTo>
                <a:cubicBezTo>
                  <a:pt x="1964788" y="57859"/>
                  <a:pt x="1875692" y="39102"/>
                  <a:pt x="1828800" y="34413"/>
                </a:cubicBezTo>
                <a:cubicBezTo>
                  <a:pt x="1781908" y="29724"/>
                  <a:pt x="1795975" y="-40615"/>
                  <a:pt x="1744394" y="34413"/>
                </a:cubicBezTo>
                <a:cubicBezTo>
                  <a:pt x="1692813" y="109441"/>
                  <a:pt x="1594339" y="336868"/>
                  <a:pt x="1519311" y="484579"/>
                </a:cubicBezTo>
                <a:cubicBezTo>
                  <a:pt x="1444283" y="632290"/>
                  <a:pt x="1474763" y="730763"/>
                  <a:pt x="1294228" y="920677"/>
                </a:cubicBezTo>
                <a:cubicBezTo>
                  <a:pt x="1113693" y="1110591"/>
                  <a:pt x="635391" y="1509176"/>
                  <a:pt x="436099" y="1624062"/>
                </a:cubicBezTo>
                <a:cubicBezTo>
                  <a:pt x="236807" y="1738948"/>
                  <a:pt x="164123" y="1553723"/>
                  <a:pt x="98474" y="1609994"/>
                </a:cubicBezTo>
                <a:cubicBezTo>
                  <a:pt x="32825" y="1666265"/>
                  <a:pt x="58615" y="1792875"/>
                  <a:pt x="42203" y="1961687"/>
                </a:cubicBezTo>
                <a:cubicBezTo>
                  <a:pt x="25791" y="2130499"/>
                  <a:pt x="0" y="2454056"/>
                  <a:pt x="0" y="2622868"/>
                </a:cubicBezTo>
                <a:cubicBezTo>
                  <a:pt x="0" y="2791680"/>
                  <a:pt x="2879" y="2862915"/>
                  <a:pt x="84406" y="2960493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457200" y="1371600"/>
            <a:ext cx="4495800" cy="533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26780" tIns="26780" rIns="26780" bIns="26780"/>
          <a:lstStyle/>
          <a:p>
            <a:pPr marL="241032" indent="-241032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 charset="0"/>
                <a:cs typeface="Arial" charset="0"/>
                <a:sym typeface="Arial Narrow" charset="0"/>
              </a:rPr>
              <a:t>Weight: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 charset="0"/>
                <a:cs typeface="Arial" charset="0"/>
                <a:sym typeface="Arial Narrow" charset="0"/>
              </a:rPr>
              <a:t>26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 charset="0"/>
                <a:cs typeface="Arial" charset="0"/>
                <a:sym typeface="Arial Narrow" charset="0"/>
              </a:rPr>
              <a:t>kg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 charset="0"/>
                <a:cs typeface="Arial" charset="0"/>
                <a:sym typeface="Arial Narrow" charset="0"/>
              </a:rPr>
              <a:t>(25</a:t>
            </a:r>
            <a:r>
              <a:rPr lang="en-US" sz="28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 charset="0"/>
                <a:cs typeface="Arial" charset="0"/>
                <a:sym typeface="Arial Narrow" charset="0"/>
              </a:rPr>
              <a:t>th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 charset="0"/>
                <a:cs typeface="Arial" charset="0"/>
                <a:sym typeface="Arial Narrow" charset="0"/>
              </a:rPr>
              <a:t> - 50</a:t>
            </a:r>
            <a:r>
              <a:rPr lang="en-US" sz="28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 charset="0"/>
                <a:cs typeface="Arial" charset="0"/>
                <a:sym typeface="Arial Narrow" charset="0"/>
              </a:rPr>
              <a:t>th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 charset="0"/>
                <a:cs typeface="Arial" charset="0"/>
                <a:sym typeface="Arial Narrow" charset="0"/>
              </a:rPr>
              <a:t> ) 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Narrow" charset="0"/>
              <a:cs typeface="Arial" charset="0"/>
              <a:sym typeface="Arial Narrow" charset="0"/>
            </a:endParaRPr>
          </a:p>
          <a:p>
            <a:pPr marL="241032" indent="-241032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 charset="0"/>
                <a:cs typeface="Arial" charset="0"/>
                <a:sym typeface="Arial Narrow" charset="0"/>
              </a:rPr>
              <a:t>Height: 130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 charset="0"/>
                <a:cs typeface="Arial" charset="0"/>
                <a:sym typeface="Arial Narrow" charset="0"/>
              </a:rPr>
              <a:t>cm (25</a:t>
            </a:r>
            <a:r>
              <a:rPr lang="en-US" sz="28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 charset="0"/>
                <a:cs typeface="Arial" charset="0"/>
                <a:sym typeface="Arial Narrow" charset="0"/>
              </a:rPr>
              <a:t>th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 charset="0"/>
                <a:cs typeface="Arial" charset="0"/>
                <a:sym typeface="Arial Narrow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 charset="0"/>
                <a:cs typeface="Arial" charset="0"/>
                <a:sym typeface="Arial Narrow" charset="0"/>
              </a:rPr>
              <a:t>- 50</a:t>
            </a:r>
            <a:r>
              <a:rPr lang="en-US" sz="28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 charset="0"/>
                <a:cs typeface="Arial" charset="0"/>
                <a:sym typeface="Arial Narrow" charset="0"/>
              </a:rPr>
              <a:t>th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 charset="0"/>
                <a:cs typeface="Arial" charset="0"/>
                <a:sym typeface="Arial Narrow" charset="0"/>
              </a:rPr>
              <a:t> )</a:t>
            </a:r>
          </a:p>
          <a:p>
            <a:pPr marL="241032" indent="-241032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Lucida Grande" charset="0"/>
                <a:cs typeface="Arial" charset="0"/>
                <a:sym typeface="Arial Narrow" charset="0"/>
              </a:rPr>
              <a:t>Icterus +</a:t>
            </a:r>
          </a:p>
          <a:p>
            <a:pPr marL="241032" indent="-241032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Lucida Grande" charset="0"/>
                <a:cs typeface="Arial" charset="0"/>
                <a:sym typeface="Arial Narrow" charset="0"/>
              </a:rPr>
              <a:t>No pallor</a:t>
            </a:r>
          </a:p>
          <a:p>
            <a:pPr marL="241032" indent="-241032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Lucida Grande" charset="0"/>
                <a:cs typeface="Arial" charset="0"/>
                <a:sym typeface="Arial Narrow" charset="0"/>
              </a:rPr>
              <a:t>N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Lucida Grande" charset="0"/>
                <a:cs typeface="Arial" charset="0"/>
                <a:sym typeface="Arial Narrow" charset="0"/>
              </a:rPr>
              <a:t>o stigmata of chronic liver disease</a:t>
            </a:r>
          </a:p>
          <a:p>
            <a:pPr marL="241032" indent="-241032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Lucida Grande" charset="0"/>
              <a:cs typeface="Arial" charset="0"/>
              <a:sym typeface="Arial Narrow" charset="0"/>
            </a:endParaRPr>
          </a:p>
          <a:p>
            <a:pPr marL="241032" indent="-241032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Lucida Grande" charset="0"/>
                <a:cs typeface="Arial" charset="0"/>
                <a:sym typeface="Arial Narrow" charset="0"/>
              </a:rPr>
              <a:t>Liver – 3 cm , firm, irregular, span – 8 cm </a:t>
            </a:r>
          </a:p>
          <a:p>
            <a:pPr marL="241032" indent="-241032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Lucida Grande" charset="0"/>
                <a:cs typeface="Arial" charset="0"/>
                <a:sym typeface="Arial Narrow" charset="0"/>
              </a:rPr>
              <a:t>Spleen- 3 cm</a:t>
            </a:r>
          </a:p>
          <a:p>
            <a:pPr marL="241032" indent="-241032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Lucida Grande" charset="0"/>
                <a:cs typeface="Arial" charset="0"/>
                <a:sym typeface="Arial Narrow" charset="0"/>
              </a:rPr>
              <a:t>Ascites +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Lucida Grande" charset="0"/>
              <a:cs typeface="Arial" charset="0"/>
              <a:sym typeface="Lucida Grande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410200" y="43434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62600" y="44958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46482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67400" y="48006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19800" y="49530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2200" y="51054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32418" y="49530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32418" y="4641273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91745" y="52578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56218" y="43434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39904" y="4357255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76655" y="44958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73637" y="47244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24600" y="52578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04588" y="4336473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245928" y="49530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32073" y="5112327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42019" y="4613564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004588" y="44958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969952" y="46482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17552" y="4932218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39904" y="52578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7846376" y="3163715"/>
            <a:ext cx="583276" cy="622475"/>
          </a:xfrm>
          <a:custGeom>
            <a:avLst/>
            <a:gdLst>
              <a:gd name="connsiteX0" fmla="*/ 103163 w 792480"/>
              <a:gd name="connsiteY0" fmla="*/ 0 h 736210"/>
              <a:gd name="connsiteX1" fmla="*/ 32824 w 792480"/>
              <a:gd name="connsiteY1" fmla="*/ 590843 h 736210"/>
              <a:gd name="connsiteX2" fmla="*/ 300110 w 792480"/>
              <a:gd name="connsiteY2" fmla="*/ 717453 h 736210"/>
              <a:gd name="connsiteX3" fmla="*/ 651803 w 792480"/>
              <a:gd name="connsiteY3" fmla="*/ 478302 h 736210"/>
              <a:gd name="connsiteX4" fmla="*/ 792480 w 792480"/>
              <a:gd name="connsiteY4" fmla="*/ 295422 h 736210"/>
              <a:gd name="connsiteX5" fmla="*/ 792480 w 792480"/>
              <a:gd name="connsiteY5" fmla="*/ 295422 h 736210"/>
              <a:gd name="connsiteX6" fmla="*/ 792480 w 792480"/>
              <a:gd name="connsiteY6" fmla="*/ 295422 h 73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480" h="736210">
                <a:moveTo>
                  <a:pt x="103163" y="0"/>
                </a:moveTo>
                <a:cubicBezTo>
                  <a:pt x="51581" y="235634"/>
                  <a:pt x="0" y="471268"/>
                  <a:pt x="32824" y="590843"/>
                </a:cubicBezTo>
                <a:cubicBezTo>
                  <a:pt x="65648" y="710418"/>
                  <a:pt x="196947" y="736210"/>
                  <a:pt x="300110" y="717453"/>
                </a:cubicBezTo>
                <a:cubicBezTo>
                  <a:pt x="403273" y="698696"/>
                  <a:pt x="569741" y="548641"/>
                  <a:pt x="651803" y="478302"/>
                </a:cubicBezTo>
                <a:cubicBezTo>
                  <a:pt x="733865" y="407964"/>
                  <a:pt x="792480" y="295422"/>
                  <a:pt x="792480" y="295422"/>
                </a:cubicBezTo>
                <a:lnTo>
                  <a:pt x="792480" y="295422"/>
                </a:lnTo>
                <a:lnTo>
                  <a:pt x="792480" y="295422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Clinical Possibilities 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76400"/>
            <a:ext cx="72390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Chronic Liver Disease: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Cirrhosis with Portal Hypertension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0" y="3657600"/>
            <a:ext cx="5029200" cy="2286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Differential Diagnosis: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Wilson’s Disease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Autoimmune Liver Disease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Chronic Hepatitis B</a:t>
            </a:r>
          </a:p>
        </p:txBody>
      </p:sp>
      <p:sp>
        <p:nvSpPr>
          <p:cNvPr id="7" name="Down Arrow 6"/>
          <p:cNvSpPr/>
          <p:nvPr/>
        </p:nvSpPr>
        <p:spPr>
          <a:xfrm>
            <a:off x="4419600" y="2971800"/>
            <a:ext cx="304800" cy="533400"/>
          </a:xfrm>
          <a:prstGeom prst="down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Workup at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SGPGI (2010)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27922"/>
            <a:ext cx="4267200" cy="31700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60000"/>
            </a:pPr>
            <a:r>
              <a:rPr lang="en-US" sz="2800" b="1" i="1" dirty="0">
                <a:solidFill>
                  <a:srgbClr val="0000FF"/>
                </a:solidFill>
                <a:latin typeface="Arial Narrow" pitchFamily="34" charset="0"/>
              </a:rPr>
              <a:t>Liver Function </a:t>
            </a:r>
            <a:r>
              <a:rPr lang="en-US" sz="2800" b="1" i="1" dirty="0" smtClean="0">
                <a:solidFill>
                  <a:srgbClr val="0000FF"/>
                </a:solidFill>
                <a:latin typeface="Arial Narrow" pitchFamily="34" charset="0"/>
              </a:rPr>
              <a:t>Test:</a:t>
            </a:r>
            <a:endParaRPr lang="en-US" sz="2800" b="1" dirty="0" smtClean="0">
              <a:solidFill>
                <a:srgbClr val="4D44C0"/>
              </a:solidFill>
              <a:latin typeface="Arial Narrow" pitchFamily="34" charset="0"/>
            </a:endParaRPr>
          </a:p>
          <a:p>
            <a:pPr>
              <a:buClr>
                <a:srgbClr val="FF0000"/>
              </a:buClr>
              <a:buSzPct val="60000"/>
            </a:pP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TB / DB: 7 / 3.8 mg/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dL</a:t>
            </a:r>
            <a:endParaRPr lang="en-US" sz="2800" dirty="0" smtClean="0"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60000"/>
            </a:pP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AST / ALT: 277 / 100 u/L</a:t>
            </a:r>
          </a:p>
          <a:p>
            <a:pPr>
              <a:buClr>
                <a:srgbClr val="FF0000"/>
              </a:buClr>
              <a:buSzPct val="60000"/>
            </a:pP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Total Protein: 7.3 g/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dL</a:t>
            </a:r>
            <a:endParaRPr lang="en-US" sz="2800" dirty="0" smtClean="0"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60000"/>
            </a:pP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Albumin: 2.8 g/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dL</a:t>
            </a:r>
            <a:endParaRPr lang="en-US" sz="2800" dirty="0" smtClean="0"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60000"/>
            </a:pP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ALP: 674 u/L, GGT</a:t>
            </a:r>
            <a:r>
              <a:rPr lang="en-US" sz="2800" smtClean="0">
                <a:latin typeface="Arial Narrow" pitchFamily="34" charset="0"/>
                <a:cs typeface="Arial" pitchFamily="34" charset="0"/>
              </a:rPr>
              <a:t>: 56 u/L</a:t>
            </a:r>
            <a:endParaRPr lang="en-US" sz="2800" dirty="0" smtClean="0"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60000"/>
            </a:pP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INR: 2.3 (uncorrectable)</a:t>
            </a:r>
          </a:p>
        </p:txBody>
      </p:sp>
      <p:sp>
        <p:nvSpPr>
          <p:cNvPr id="5" name="Rectangle 81"/>
          <p:cNvSpPr>
            <a:spLocks/>
          </p:cNvSpPr>
          <p:nvPr/>
        </p:nvSpPr>
        <p:spPr bwMode="auto">
          <a:xfrm>
            <a:off x="228600" y="4714884"/>
            <a:ext cx="42672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  <a:extLst/>
        </p:spPr>
        <p:txBody>
          <a:bodyPr lIns="26788" tIns="26788" rIns="26788" bIns="26788"/>
          <a:lstStyle/>
          <a:p>
            <a:pPr algn="ctr">
              <a:spcBef>
                <a:spcPts val="700"/>
              </a:spcBef>
            </a:pPr>
            <a:r>
              <a:rPr lang="en-US" sz="2400" b="1" i="1" dirty="0" err="1">
                <a:solidFill>
                  <a:srgbClr val="250DB3"/>
                </a:solidFill>
                <a:latin typeface="Arial Narrow" charset="0"/>
                <a:ea typeface="Arial Narrow Bold" charset="0"/>
                <a:cs typeface="Arial Narrow Bold" charset="0"/>
                <a:sym typeface="Arial Narrow Bold" charset="0"/>
              </a:rPr>
              <a:t>Ascitic</a:t>
            </a:r>
            <a:r>
              <a:rPr lang="en-US" sz="2400" b="1" i="1" dirty="0">
                <a:solidFill>
                  <a:srgbClr val="250DB3"/>
                </a:solidFill>
                <a:latin typeface="Arial Narrow" charset="0"/>
                <a:ea typeface="Arial Narrow Bold" charset="0"/>
                <a:cs typeface="Arial Narrow Bold" charset="0"/>
                <a:sym typeface="Arial Narrow Bold" charset="0"/>
              </a:rPr>
              <a:t> </a:t>
            </a:r>
            <a:r>
              <a:rPr lang="en-US" sz="2400" b="1" i="1" dirty="0" smtClean="0">
                <a:solidFill>
                  <a:srgbClr val="250DB3"/>
                </a:solidFill>
                <a:latin typeface="Arial Narrow" charset="0"/>
                <a:ea typeface="Arial Narrow Bold" charset="0"/>
                <a:cs typeface="Arial Narrow Bold" charset="0"/>
                <a:sym typeface="Arial Narrow Bold" charset="0"/>
              </a:rPr>
              <a:t>Fluid</a:t>
            </a:r>
            <a:r>
              <a:rPr lang="en-US" sz="2400" i="1" dirty="0">
                <a:solidFill>
                  <a:srgbClr val="250DB3"/>
                </a:solidFill>
                <a:latin typeface="Arial Narrow" charset="0"/>
                <a:ea typeface="Arial Narrow Bold" charset="0"/>
                <a:cs typeface="Arial Narrow Bold" charset="0"/>
                <a:sym typeface="Arial Narrow Bold" charset="0"/>
              </a:rPr>
              <a:t>: </a:t>
            </a:r>
            <a:endParaRPr lang="en-US" sz="2400" i="1" dirty="0" smtClean="0">
              <a:solidFill>
                <a:srgbClr val="250DB3"/>
              </a:solidFill>
              <a:latin typeface="Arial Narrow" charset="0"/>
              <a:ea typeface="Arial Narrow Bold" charset="0"/>
              <a:cs typeface="Arial Narrow Bold" charset="0"/>
              <a:sym typeface="Arial Narrow Bold" charset="0"/>
            </a:endParaRPr>
          </a:p>
          <a:p>
            <a:pPr algn="ctr">
              <a:spcBef>
                <a:spcPts val="700"/>
              </a:spcBef>
            </a:pPr>
            <a:r>
              <a:rPr lang="en-US" sz="2400" dirty="0" smtClean="0">
                <a:latin typeface="Arial Narrow" charset="0"/>
                <a:ea typeface="Arial Narrow Bold" charset="0"/>
                <a:cs typeface="Arial Narrow Bold" charset="0"/>
                <a:sym typeface="Arial Narrow Bold" charset="0"/>
              </a:rPr>
              <a:t>High </a:t>
            </a:r>
            <a:r>
              <a:rPr lang="en-US" sz="2400" dirty="0">
                <a:latin typeface="Arial Narrow" charset="0"/>
                <a:ea typeface="Arial Narrow Bold" charset="0"/>
                <a:cs typeface="Arial Narrow Bold" charset="0"/>
                <a:sym typeface="Arial Narrow Bold" charset="0"/>
              </a:rPr>
              <a:t>serum ascites albumin </a:t>
            </a:r>
            <a:r>
              <a:rPr lang="en-US" sz="2400" dirty="0" smtClean="0">
                <a:latin typeface="Arial Narrow" charset="0"/>
                <a:ea typeface="Arial Narrow Bold" charset="0"/>
                <a:cs typeface="Arial Narrow Bold" charset="0"/>
                <a:sym typeface="Arial Narrow Bold" charset="0"/>
              </a:rPr>
              <a:t>gradient </a:t>
            </a:r>
          </a:p>
          <a:p>
            <a:pPr algn="ctr">
              <a:spcBef>
                <a:spcPts val="700"/>
              </a:spcBef>
            </a:pPr>
            <a:r>
              <a:rPr lang="en-US" sz="2400" dirty="0" smtClean="0">
                <a:latin typeface="Arial Narrow" charset="0"/>
                <a:ea typeface="Arial Narrow Bold" charset="0"/>
                <a:cs typeface="Arial Narrow Bold" charset="0"/>
                <a:sym typeface="Arial Narrow Bold" charset="0"/>
              </a:rPr>
              <a:t>No </a:t>
            </a:r>
            <a:r>
              <a:rPr lang="en-US" sz="2400" dirty="0">
                <a:latin typeface="Arial Narrow" charset="0"/>
                <a:ea typeface="Arial Narrow Bold" charset="0"/>
                <a:cs typeface="Arial Narrow Bold" charset="0"/>
                <a:sym typeface="Arial Narrow Bold" charset="0"/>
              </a:rPr>
              <a:t>spontaneous bacterial peritonitis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1428736"/>
            <a:ext cx="4267200" cy="31085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FF"/>
                </a:solidFill>
                <a:latin typeface="Arial Narrow" pitchFamily="34" charset="0"/>
              </a:rPr>
              <a:t>Doppler Ultrasound: </a:t>
            </a:r>
          </a:p>
          <a:p>
            <a:r>
              <a:rPr lang="en-US" sz="2800" dirty="0" smtClean="0">
                <a:latin typeface="Arial Narrow" pitchFamily="34" charset="0"/>
              </a:rPr>
              <a:t>Liver coarse </a:t>
            </a:r>
            <a:r>
              <a:rPr lang="en-US" sz="2800" dirty="0" err="1" smtClean="0">
                <a:latin typeface="Arial Narrow" pitchFamily="34" charset="0"/>
              </a:rPr>
              <a:t>echotexture</a:t>
            </a:r>
            <a:r>
              <a:rPr lang="en-US" sz="2800" dirty="0" smtClean="0">
                <a:latin typeface="Arial Narrow" pitchFamily="34" charset="0"/>
              </a:rPr>
              <a:t>: </a:t>
            </a:r>
          </a:p>
          <a:p>
            <a:r>
              <a:rPr lang="en-US" sz="2800" dirty="0" smtClean="0">
                <a:latin typeface="Arial Narrow" pitchFamily="34" charset="0"/>
              </a:rPr>
              <a:t>10 cm enlarged, irregular margin</a:t>
            </a:r>
          </a:p>
          <a:p>
            <a:r>
              <a:rPr lang="en-US" sz="2800" dirty="0" smtClean="0">
                <a:latin typeface="Arial Narrow" pitchFamily="34" charset="0"/>
              </a:rPr>
              <a:t>PV diameter: 6.6 mm </a:t>
            </a:r>
          </a:p>
          <a:p>
            <a:r>
              <a:rPr lang="en-US" sz="2800" dirty="0" smtClean="0">
                <a:latin typeface="Arial Narrow" pitchFamily="34" charset="0"/>
              </a:rPr>
              <a:t>Hepatic veins and IVC patent</a:t>
            </a:r>
          </a:p>
          <a:p>
            <a:endParaRPr lang="en-US" sz="2800" dirty="0" smtClean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4758649"/>
            <a:ext cx="4267200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FF"/>
                </a:solidFill>
                <a:latin typeface="Arial Narrow" pitchFamily="34" charset="0"/>
              </a:rPr>
              <a:t>UGI Endoscopy: </a:t>
            </a:r>
          </a:p>
          <a:p>
            <a:pPr algn="ctr"/>
            <a:r>
              <a:rPr lang="en-US" sz="2800" dirty="0" smtClean="0">
                <a:latin typeface="Arial Narrow" pitchFamily="34" charset="0"/>
              </a:rPr>
              <a:t>Grade 1 esophageal </a:t>
            </a:r>
            <a:r>
              <a:rPr lang="en-US" sz="2800" dirty="0" err="1" smtClean="0">
                <a:latin typeface="Arial Narrow" pitchFamily="34" charset="0"/>
              </a:rPr>
              <a:t>varix</a:t>
            </a:r>
            <a:endParaRPr lang="en-US" sz="2800" dirty="0" smtClean="0">
              <a:latin typeface="Arial Narrow" pitchFamily="34" charset="0"/>
            </a:endParaRPr>
          </a:p>
          <a:p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Workup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at SGPGI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1333500"/>
            <a:ext cx="5623520" cy="231152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For 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W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ilson’s Disease:</a:t>
            </a:r>
          </a:p>
          <a:p>
            <a:endParaRPr lang="en-US" sz="2400" b="1" i="1" dirty="0" smtClean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S. Ceruloplasmin: &lt;8.3 mg/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dL</a:t>
            </a:r>
            <a:endParaRPr lang="en-US" sz="2400" b="1" dirty="0" smtClean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Bilateral KF Ring: positive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24 hour urine copper: 623 µg/day </a:t>
            </a:r>
            <a:endParaRPr lang="en-US" sz="2400" b="1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3810000"/>
            <a:ext cx="5623520" cy="152053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For Autoimmune 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iver 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isease:</a:t>
            </a:r>
          </a:p>
          <a:p>
            <a:endParaRPr lang="en-US" sz="2400" b="1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ANA/SMA/LKM: negative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IgG: 3020 mg/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dL</a:t>
            </a:r>
            <a:endParaRPr lang="en-US" sz="2400" b="1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5562600"/>
            <a:ext cx="5623520" cy="11014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HBsAg: negative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Anti-HCV antibody: negative</a:t>
            </a:r>
            <a:endParaRPr lang="en-US" sz="2000" b="1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Diagnosis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038600" cy="2666999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1D08B8"/>
              </a:buClr>
              <a:buSzPct val="70000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J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aundice </a:t>
            </a:r>
          </a:p>
          <a:p>
            <a:pPr>
              <a:buClr>
                <a:srgbClr val="1D08B8"/>
              </a:buClr>
              <a:buSzPct val="700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Firm hepatomegaly</a:t>
            </a:r>
          </a:p>
          <a:p>
            <a:pPr>
              <a:buClr>
                <a:srgbClr val="1D08B8"/>
              </a:buClr>
              <a:buSzPct val="700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Evidence of portal hypertension</a:t>
            </a:r>
          </a:p>
          <a:p>
            <a:pPr>
              <a:buClr>
                <a:srgbClr val="1D08B8"/>
              </a:buClr>
              <a:buSzPct val="700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High transaminases</a:t>
            </a:r>
          </a:p>
          <a:p>
            <a:pPr>
              <a:buClr>
                <a:srgbClr val="1D08B8"/>
              </a:buClr>
              <a:buSzPct val="700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Hypoalbuminemia</a:t>
            </a:r>
          </a:p>
          <a:p>
            <a:pPr>
              <a:buClr>
                <a:srgbClr val="1D08B8"/>
              </a:buClr>
              <a:buSzPct val="700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Coagulopathy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267200" cy="20574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0000FF"/>
              </a:buClr>
              <a:buSzPct val="700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Positive family history</a:t>
            </a:r>
          </a:p>
          <a:p>
            <a:pPr>
              <a:lnSpc>
                <a:spcPct val="120000"/>
              </a:lnSpc>
              <a:buClr>
                <a:srgbClr val="0000FF"/>
              </a:buClr>
              <a:buSzPct val="700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Low Ceruloplasmin</a:t>
            </a:r>
          </a:p>
          <a:p>
            <a:pPr>
              <a:lnSpc>
                <a:spcPct val="120000"/>
              </a:lnSpc>
              <a:buClr>
                <a:srgbClr val="0000FF"/>
              </a:buClr>
              <a:buSzPct val="700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Bilateral KF ring positive</a:t>
            </a:r>
          </a:p>
          <a:p>
            <a:pPr>
              <a:lnSpc>
                <a:spcPct val="120000"/>
              </a:lnSpc>
              <a:buClr>
                <a:srgbClr val="0000FF"/>
              </a:buClr>
              <a:buSzPct val="700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High 24 hour urine copper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057400" y="4648200"/>
            <a:ext cx="3810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400800" y="4724400"/>
            <a:ext cx="3810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" y="5410200"/>
            <a:ext cx="3505200" cy="1219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Chronic Liver Disease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5410200"/>
            <a:ext cx="32766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Wilson’s disease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91000" y="5867400"/>
            <a:ext cx="457200" cy="304800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743</Words>
  <Application>Microsoft Office PowerPoint</Application>
  <PresentationFormat>On-screen Show (4:3)</PresentationFormat>
  <Paragraphs>227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Arial Narrow Bold</vt:lpstr>
      <vt:lpstr>Calibri</vt:lpstr>
      <vt:lpstr>Comic Sans MS</vt:lpstr>
      <vt:lpstr>Gill Sans</vt:lpstr>
      <vt:lpstr>Lucida Grande</vt:lpstr>
      <vt:lpstr>Times New Roman</vt:lpstr>
      <vt:lpstr>ヒラギノ角ゴ ProN W3</vt:lpstr>
      <vt:lpstr>Office Theme</vt:lpstr>
      <vt:lpstr>PowerPoint Presentation</vt:lpstr>
      <vt:lpstr>10 year old presenting with Jaundice, Ascites and Coagulopathy</vt:lpstr>
      <vt:lpstr>PowerPoint Presentation</vt:lpstr>
      <vt:lpstr>Family history</vt:lpstr>
      <vt:lpstr>Examination</vt:lpstr>
      <vt:lpstr>Clinical Possibilities </vt:lpstr>
      <vt:lpstr>Workup at SGPGI (2010)</vt:lpstr>
      <vt:lpstr>Workup at SGPGI</vt:lpstr>
      <vt:lpstr>Diagnosis</vt:lpstr>
      <vt:lpstr>Follow-up</vt:lpstr>
      <vt:lpstr>Follow-up</vt:lpstr>
      <vt:lpstr>Follow-up</vt:lpstr>
      <vt:lpstr>Liver Biopsy</vt:lpstr>
      <vt:lpstr>Monitoring of therapy</vt:lpstr>
      <vt:lpstr>Outcome of the Case</vt:lpstr>
      <vt:lpstr>Key messages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  Wilson disease</dc:title>
  <dc:creator>lenovo lap</dc:creator>
  <cp:lastModifiedBy>Kevin</cp:lastModifiedBy>
  <cp:revision>185</cp:revision>
  <dcterms:created xsi:type="dcterms:W3CDTF">2017-03-16T21:55:04Z</dcterms:created>
  <dcterms:modified xsi:type="dcterms:W3CDTF">2017-03-25T03:16:56Z</dcterms:modified>
</cp:coreProperties>
</file>