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87" r:id="rId2"/>
    <p:sldId id="256" r:id="rId3"/>
    <p:sldId id="261" r:id="rId4"/>
    <p:sldId id="257" r:id="rId5"/>
    <p:sldId id="262" r:id="rId6"/>
    <p:sldId id="263" r:id="rId7"/>
    <p:sldId id="264" r:id="rId8"/>
    <p:sldId id="276" r:id="rId9"/>
    <p:sldId id="258" r:id="rId10"/>
    <p:sldId id="265" r:id="rId11"/>
    <p:sldId id="259" r:id="rId12"/>
    <p:sldId id="267" r:id="rId13"/>
    <p:sldId id="266" r:id="rId14"/>
    <p:sldId id="268" r:id="rId15"/>
    <p:sldId id="269" r:id="rId16"/>
    <p:sldId id="270" r:id="rId17"/>
    <p:sldId id="272" r:id="rId18"/>
    <p:sldId id="271" r:id="rId19"/>
    <p:sldId id="273" r:id="rId20"/>
    <p:sldId id="274" r:id="rId21"/>
    <p:sldId id="275" r:id="rId22"/>
    <p:sldId id="277" r:id="rId23"/>
    <p:sldId id="278" r:id="rId24"/>
    <p:sldId id="279" r:id="rId25"/>
    <p:sldId id="280" r:id="rId26"/>
    <p:sldId id="260" r:id="rId27"/>
    <p:sldId id="281" r:id="rId28"/>
    <p:sldId id="282" r:id="rId29"/>
    <p:sldId id="283" r:id="rId30"/>
    <p:sldId id="284" r:id="rId31"/>
    <p:sldId id="285" r:id="rId32"/>
    <p:sldId id="286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44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F892D6-E2C9-4C39-9CC0-DBC16B740C7A}" type="datetimeFigureOut">
              <a:rPr lang="en-US" smtClean="0"/>
              <a:pPr/>
              <a:t>3/25/2017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0FF5A4-F6CF-45B6-95DA-F6AF4D5347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9969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EA7321-3D16-45F2-B3FE-644385AAFD0A}" type="datetimeFigureOut">
              <a:rPr lang="en-IN" smtClean="0"/>
              <a:t>25-03-2017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F31E97-D100-430B-AEAA-27095073A1A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4087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14805-4191-4B49-AAB1-C8F4ED1E417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840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1986-DAE6-4012-B3EA-F841AA6D7991}" type="datetimeFigureOut">
              <a:rPr lang="en-US" smtClean="0"/>
              <a:pPr/>
              <a:t>3/25/2017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DD9F9-9FEA-43D7-BA5B-67EB32C1F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1986-DAE6-4012-B3EA-F841AA6D7991}" type="datetimeFigureOut">
              <a:rPr lang="en-US" smtClean="0"/>
              <a:pPr/>
              <a:t>3/25/2017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DD9F9-9FEA-43D7-BA5B-67EB32C1F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1986-DAE6-4012-B3EA-F841AA6D7991}" type="datetimeFigureOut">
              <a:rPr lang="en-US" smtClean="0"/>
              <a:pPr/>
              <a:t>3/25/2017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DD9F9-9FEA-43D7-BA5B-67EB32C1F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1986-DAE6-4012-B3EA-F841AA6D7991}" type="datetimeFigureOut">
              <a:rPr lang="en-US" smtClean="0"/>
              <a:pPr/>
              <a:t>3/25/2017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DD9F9-9FEA-43D7-BA5B-67EB32C1F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1986-DAE6-4012-B3EA-F841AA6D7991}" type="datetimeFigureOut">
              <a:rPr lang="en-US" smtClean="0"/>
              <a:pPr/>
              <a:t>3/25/2017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DD9F9-9FEA-43D7-BA5B-67EB32C1F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1986-DAE6-4012-B3EA-F841AA6D7991}" type="datetimeFigureOut">
              <a:rPr lang="en-US" smtClean="0"/>
              <a:pPr/>
              <a:t>3/25/2017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DD9F9-9FEA-43D7-BA5B-67EB32C1F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1986-DAE6-4012-B3EA-F841AA6D7991}" type="datetimeFigureOut">
              <a:rPr lang="en-US" smtClean="0"/>
              <a:pPr/>
              <a:t>3/25/2017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DD9F9-9FEA-43D7-BA5B-67EB32C1F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1986-DAE6-4012-B3EA-F841AA6D7991}" type="datetimeFigureOut">
              <a:rPr lang="en-US" smtClean="0"/>
              <a:pPr/>
              <a:t>3/25/2017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DD9F9-9FEA-43D7-BA5B-67EB32C1F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1986-DAE6-4012-B3EA-F841AA6D7991}" type="datetimeFigureOut">
              <a:rPr lang="en-US" smtClean="0"/>
              <a:pPr/>
              <a:t>3/25/2017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DD9F9-9FEA-43D7-BA5B-67EB32C1F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1986-DAE6-4012-B3EA-F841AA6D7991}" type="datetimeFigureOut">
              <a:rPr lang="en-US" smtClean="0"/>
              <a:pPr/>
              <a:t>3/25/2017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DD9F9-9FEA-43D7-BA5B-67EB32C1F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1986-DAE6-4012-B3EA-F841AA6D7991}" type="datetimeFigureOut">
              <a:rPr lang="en-US" smtClean="0"/>
              <a:pPr/>
              <a:t>3/25/2017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DD9F9-9FEA-43D7-BA5B-67EB32C1F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91986-DAE6-4012-B3EA-F841AA6D7991}" type="datetimeFigureOut">
              <a:rPr lang="en-US" smtClean="0"/>
              <a:pPr/>
              <a:t>3/25/2017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DD9F9-9FEA-43D7-BA5B-67EB32C1F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495800"/>
            <a:ext cx="8686800" cy="19812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Talk:</a:t>
            </a:r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omic Sans MS" pitchFamily="66" charset="0"/>
              </a:rPr>
              <a:t>Ujjal</a:t>
            </a:r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omic Sans MS" pitchFamily="66" charset="0"/>
              </a:rPr>
              <a:t>Poddar</a:t>
            </a:r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  <a:p>
            <a:pPr algn="l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Chairpersons: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BR </a:t>
            </a:r>
            <a:r>
              <a:rPr lang="en-US" sz="2400" b="1" dirty="0" err="1" smtClean="0">
                <a:solidFill>
                  <a:schemeClr val="tx1"/>
                </a:solidFill>
                <a:latin typeface="Comic Sans MS" pitchFamily="66" charset="0"/>
              </a:rPr>
              <a:t>Thapa</a:t>
            </a:r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, </a:t>
            </a:r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A.S </a:t>
            </a:r>
            <a:r>
              <a:rPr lang="en-US" sz="2400" b="1" dirty="0" err="1" smtClean="0">
                <a:solidFill>
                  <a:schemeClr val="tx1"/>
                </a:solidFill>
                <a:latin typeface="Comic Sans MS" pitchFamily="66" charset="0"/>
              </a:rPr>
              <a:t>Puri</a:t>
            </a:r>
            <a:r>
              <a:rPr lang="en-US" sz="2400" b="1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endParaRPr lang="en-IN" sz="24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l"/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  </a:t>
            </a:r>
            <a:endParaRPr lang="en-IN" sz="24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l"/>
            <a:endParaRPr lang="en-IN" sz="24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l"/>
            <a:endParaRPr lang="en-IN" sz="24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l"/>
            <a:endParaRPr lang="en-IN" sz="2400" b="1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04800" y="1752600"/>
            <a:ext cx="8610600" cy="2133600"/>
          </a:xfrm>
          <a:prstGeom prst="roundRect">
            <a:avLst/>
          </a:prstGeom>
          <a:solidFill>
            <a:srgbClr val="80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143108" y="2214554"/>
            <a:ext cx="823264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chemeClr val="bg1"/>
                </a:solidFill>
                <a:latin typeface="Comic Sans MS" pitchFamily="66" charset="0"/>
              </a:rPr>
              <a:t>Wilson disease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chemeClr val="bg1"/>
                </a:solidFill>
                <a:latin typeface="Comic Sans MS" pitchFamily="66" charset="0"/>
              </a:rPr>
              <a:t>Beyond the liver and brain</a:t>
            </a:r>
            <a:r>
              <a:rPr lang="mr-IN" sz="3200" dirty="0" smtClean="0">
                <a:solidFill>
                  <a:schemeClr val="bg1"/>
                </a:solidFill>
                <a:latin typeface="Comic Sans MS" pitchFamily="66" charset="0"/>
              </a:rPr>
              <a:t>…</a:t>
            </a:r>
            <a:endParaRPr lang="en-IN" sz="32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32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32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5541" y="183152"/>
            <a:ext cx="1177859" cy="1264648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005" y="228599"/>
            <a:ext cx="1102995" cy="1066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790" y="228600"/>
            <a:ext cx="2318210" cy="9716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4212" y="187035"/>
            <a:ext cx="851868" cy="118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07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199" y="228601"/>
            <a:ext cx="9095935" cy="756137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Radiological bone abnormalities in WD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219200"/>
            <a:ext cx="6400800" cy="2590800"/>
          </a:xfrm>
          <a:ln>
            <a:solidFill>
              <a:schemeClr val="tx1"/>
            </a:solidFill>
          </a:ln>
        </p:spPr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case series (n=7- 42 cases)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Bone loss: 24-88%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Osteomalacia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14-35%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Fractures: 9-35%</a:t>
            </a:r>
          </a:p>
          <a:p>
            <a:pPr algn="l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6172200"/>
            <a:ext cx="8887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Quemeneur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AS, et al. Best Practice &amp; Research Clin Rheumatology 2011; 25: 627-36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4038600"/>
            <a:ext cx="8534400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Bone densitometry by DEXA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Adults (n=21): Osteoporosis in 9/21 (43%)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Pediatric (n=31): Osteoporosis 21/31 (67%)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3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change of BMD after 1y of treatment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762541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990600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Osseomuscular</a:t>
            </a:r>
            <a:r>
              <a:rPr lang="en-US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manifestations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600200"/>
            <a:ext cx="8458200" cy="4343400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algn="l"/>
            <a:r>
              <a:rPr lang="en-US" b="1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Articular</a:t>
            </a:r>
            <a:r>
              <a:rPr lang="en-US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manifestations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are usually mild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Affect large joints (mainly knee)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Precocious onset osteoarthritis (described)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 specific treatment other than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chelators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D-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penicillamine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induced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rheumatological disorders (SLE, Good-pasture, myasthenia,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dermatomyocitis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Reversal with OLT (one case report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Ø"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6248400"/>
            <a:ext cx="52331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>
                <a:latin typeface="Arial" pitchFamily="34" charset="0"/>
                <a:cs typeface="Arial" pitchFamily="34" charset="0"/>
              </a:rPr>
              <a:t>Pascart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T, et al. Arthritis 2014; 2014: 375202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8600"/>
            <a:ext cx="9065377" cy="44582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200" y="5029200"/>
            <a:ext cx="8530669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11y/boy with hepatic Wilson&gt; developed joint symptoms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after 2y of diagnosis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Joint pain, swelling, restriction: Predominantly knee joints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Post-OLT: joint symptoms disappeared by day 4, (F/u 1.5y)</a:t>
            </a:r>
          </a:p>
        </p:txBody>
      </p:sp>
    </p:spTree>
    <p:extLst>
      <p:ext uri="{BB962C8B-B14F-4D97-AF65-F5344CB8AC3E}">
        <p14:creationId xmlns:p14="http://schemas.microsoft.com/office/powerpoint/2010/main" val="3895544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990600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Osseomuscular</a:t>
            </a:r>
            <a:r>
              <a:rPr lang="en-US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manifestations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383795"/>
            <a:ext cx="8305800" cy="288340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Recurrent or unexplained joint complaints</a:t>
            </a:r>
          </a:p>
          <a:p>
            <a:pPr algn="l">
              <a:buFont typeface="Wingdings" pitchFamily="2" charset="2"/>
              <a:buChar char="Ø"/>
            </a:pP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Early osteoarthritis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(knee, hip and wrist joints) in young patients (25-30 years)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Chondrocalcinosis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(calcium pyrophosphate deposit: common after 6</a:t>
            </a:r>
            <a:r>
              <a:rPr lang="en-US" baseline="30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decade) 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young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93309" y="5257800"/>
            <a:ext cx="8153400" cy="762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Wilson Disease should be ruled out</a:t>
            </a:r>
          </a:p>
          <a:p>
            <a:pPr algn="l">
              <a:buFont typeface="Wingdings" pitchFamily="2" charset="2"/>
              <a:buChar char="Ø"/>
            </a:pP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rrow: Down 5"/>
          <p:cNvSpPr/>
          <p:nvPr/>
        </p:nvSpPr>
        <p:spPr>
          <a:xfrm>
            <a:off x="3962400" y="4267199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" y="6172200"/>
            <a:ext cx="8887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Quemeneur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AS, et al. Best Practice &amp; Research Clin Rheumatology 2011; 25: 627-36</a:t>
            </a:r>
          </a:p>
        </p:txBody>
      </p:sp>
    </p:spTree>
    <p:extLst>
      <p:ext uri="{BB962C8B-B14F-4D97-AF65-F5344CB8AC3E}">
        <p14:creationId xmlns:p14="http://schemas.microsoft.com/office/powerpoint/2010/main" val="2621719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04800"/>
            <a:ext cx="8839200" cy="76199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Pathophysiology of joint symptoms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295400"/>
            <a:ext cx="8305800" cy="2883404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algn="l">
              <a:buFont typeface="Wingdings" pitchFamily="2" charset="2"/>
              <a:buChar char="Ø"/>
            </a:pP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b="1" baseline="30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hypothesis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abnormal movements induced by CNS involvement (recurrent micro-trauma, falls, sprains, dystonia&gt;&gt;&gt; post-traumatic pain/deformity)*</a:t>
            </a:r>
          </a:p>
          <a:p>
            <a:pPr algn="l">
              <a:buFont typeface="Wingdings" pitchFamily="2" charset="2"/>
              <a:buChar char="Ø"/>
            </a:pP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b="1" baseline="30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nd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hypothesis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copper deposition in cartilage and bone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2400" y="4419600"/>
            <a:ext cx="8686799" cy="1143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* 6/8 children with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osseomuscular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presentation eventually developed neurological symptoms</a:t>
            </a:r>
          </a:p>
          <a:p>
            <a:pPr algn="l">
              <a:buFont typeface="Wingdings" pitchFamily="2" charset="2"/>
              <a:buChar char="Ø"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019800"/>
            <a:ext cx="9140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Yu H, et al. BMC Neurology 2017; 17: 34 (8 children (12[3-17]y) with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osseomuscular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WD</a:t>
            </a:r>
          </a:p>
        </p:txBody>
      </p:sp>
    </p:spTree>
    <p:extLst>
      <p:ext uri="{BB962C8B-B14F-4D97-AF65-F5344CB8AC3E}">
        <p14:creationId xmlns:p14="http://schemas.microsoft.com/office/powerpoint/2010/main" val="3211665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8610600" cy="147002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Cardiac manifestations of Wilson Disease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81200"/>
            <a:ext cx="7772400" cy="3200400"/>
          </a:xfrm>
          <a:ln>
            <a:solidFill>
              <a:schemeClr val="tx1"/>
            </a:solidFill>
          </a:ln>
        </p:spPr>
        <p:txBody>
          <a:bodyPr/>
          <a:lstStyle/>
          <a:p>
            <a:pPr algn="l"/>
            <a:r>
              <a:rPr lang="en-US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Modes of cardiac manifestations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14350" indent="-514350" algn="l">
              <a:buAutoNum type="arabicPeriod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Cardiomyopathy</a:t>
            </a:r>
          </a:p>
          <a:p>
            <a:pPr marL="514350" indent="-514350" algn="l">
              <a:buAutoNum type="arabicPeriod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Arrhythmia</a:t>
            </a:r>
          </a:p>
          <a:p>
            <a:pPr marL="514350" indent="-514350" algn="l">
              <a:buAutoNum type="arabicPeriod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Cardiac death</a:t>
            </a:r>
          </a:p>
          <a:p>
            <a:pPr marL="514350" indent="-514350" algn="l">
              <a:buAutoNum type="arabicPeriod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Autonomic dysfunction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867400"/>
            <a:ext cx="91969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Bajaj BK, et al. J Neuroscience Rural Practice 2016; 7: 587-589</a:t>
            </a:r>
          </a:p>
          <a:p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[14F neuro WD with heart block and autonomic dysfunction&gt;improved with RX]</a:t>
            </a:r>
          </a:p>
        </p:txBody>
      </p:sp>
    </p:spTree>
    <p:extLst>
      <p:ext uri="{BB962C8B-B14F-4D97-AF65-F5344CB8AC3E}">
        <p14:creationId xmlns:p14="http://schemas.microsoft.com/office/powerpoint/2010/main" val="3068663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8610600" cy="147002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Cardiac manifestations of Wilson Disease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981200"/>
            <a:ext cx="8610600" cy="35052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Kuan</a:t>
            </a:r>
            <a:r>
              <a:rPr lang="en-US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53 cases of WD (mean age: 21.4y)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ECG abnormalities: 34%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Asymptomatic orthostatic hypotension: 19% 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Abnormal response to Valsalva: 33%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Cardiac deaths: 2 (3.8%) [ventricular fibrillation 1, dilated cardiomyopathy 1]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1" y="6000690"/>
            <a:ext cx="7543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Kuan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P.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Cardiac Wilson’s disease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. Chest 1987; 91: 579-83</a:t>
            </a:r>
          </a:p>
        </p:txBody>
      </p:sp>
    </p:spTree>
    <p:extLst>
      <p:ext uri="{BB962C8B-B14F-4D97-AF65-F5344CB8AC3E}">
        <p14:creationId xmlns:p14="http://schemas.microsoft.com/office/powerpoint/2010/main" val="3983479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8610600" cy="147002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Cardiac manifestations of Wilson Disease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981200"/>
            <a:ext cx="8382000" cy="3505200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algn="l"/>
            <a:r>
              <a:rPr lang="en-US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N=42 cases of WD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(mean age: 34±10y) with 42 age/sex matched healthy volunteers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(Echo and 24-h ECG Holter in 23 WD)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thickening of interventricular septum and LV posterior wall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ECG: 42% (supraventricular tachycardia and ectopic beats)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1" y="6000690"/>
            <a:ext cx="8381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Hlubocka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Z, et al (Czech Republic). J Inherit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Metab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Dis 2002; 25: 269-77</a:t>
            </a:r>
          </a:p>
        </p:txBody>
      </p:sp>
    </p:spTree>
    <p:extLst>
      <p:ext uri="{BB962C8B-B14F-4D97-AF65-F5344CB8AC3E}">
        <p14:creationId xmlns:p14="http://schemas.microsoft.com/office/powerpoint/2010/main" val="1000714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8610600" cy="147002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Cardiac manifestations of Wilson Disease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981200"/>
            <a:ext cx="8610600" cy="3505200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algn="l"/>
            <a:r>
              <a:rPr lang="en-US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Meenakshi-Sundaram</a:t>
            </a:r>
            <a:r>
              <a:rPr lang="en-US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n=50 WD, ECG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least one abnormality on ECG: 15 (30%)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[Sinus bradycardia, tachycardia, bifid P wave, ST elevation/depression, T inversion, ventricular premature contraction, prominent U wave]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1" y="6000690"/>
            <a:ext cx="7543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Meenakshi-Sundaram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S, et al (NIMHANS). JAPI 2004; 52: 294-6</a:t>
            </a:r>
          </a:p>
        </p:txBody>
      </p:sp>
    </p:spTree>
    <p:extLst>
      <p:ext uri="{BB962C8B-B14F-4D97-AF65-F5344CB8AC3E}">
        <p14:creationId xmlns:p14="http://schemas.microsoft.com/office/powerpoint/2010/main" val="2554839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8610600" cy="147002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Cardiac manifestations of Wilson Disease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362200"/>
            <a:ext cx="7924800" cy="35052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Cardiac evaluation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(echo and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Holter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patients with Wilson’s disease should be a part of </a:t>
            </a:r>
            <a:r>
              <a:rPr lang="en-US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routine evaluation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Cardiac arrhythmia and dysfunction may have therapeutic and prognostic implications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6085443"/>
            <a:ext cx="670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Bajaj BK, et al. J Neuroscience Rural Practice 2016; 7: 587-589</a:t>
            </a:r>
          </a:p>
        </p:txBody>
      </p:sp>
    </p:spTree>
    <p:extLst>
      <p:ext uri="{BB962C8B-B14F-4D97-AF65-F5344CB8AC3E}">
        <p14:creationId xmlns:p14="http://schemas.microsoft.com/office/powerpoint/2010/main" val="2736430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609600"/>
            <a:ext cx="8763000" cy="147002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Non-hepatic, non-neurological manifestations of Wilson’s Disease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514600"/>
            <a:ext cx="7924800" cy="3429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Ujjal</a:t>
            </a:r>
            <a:r>
              <a:rPr lang="en-US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Poddar</a:t>
            </a:r>
            <a:r>
              <a:rPr lang="en-US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MD, DNB, DM</a:t>
            </a:r>
          </a:p>
          <a:p>
            <a:r>
              <a:rPr lang="en-US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Professor</a:t>
            </a:r>
          </a:p>
          <a:p>
            <a:r>
              <a:rPr lang="en-US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Dept. of Pediatric Gastroenterology</a:t>
            </a:r>
          </a:p>
          <a:p>
            <a:r>
              <a:rPr lang="en-US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Sanjay Gandhi Postgraduate Institute of Medical Sciences, Lucknow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8610600" cy="147002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Hematological manifestations of Wilson Disease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828799"/>
            <a:ext cx="8534400" cy="3733801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3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Coombs-negative hemolytic anemia with or without hepatic dysfunction (10-15% of cases)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3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Hemolytic anemia: may be mild and transient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3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Hemolytic anemia: may be severe and herald the development of </a:t>
            </a:r>
            <a:r>
              <a:rPr lang="en-US" sz="3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Fulminant WD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3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Thrombocytopenia: </a:t>
            </a:r>
            <a:r>
              <a:rPr lang="en-US" sz="3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with/without hemolysis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6085443"/>
            <a:ext cx="807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Pfeiffer RF. Handbook of Clinical Neurology, Vol. 100. Elsevier 2011:687-709</a:t>
            </a:r>
          </a:p>
        </p:txBody>
      </p:sp>
    </p:spTree>
    <p:extLst>
      <p:ext uri="{BB962C8B-B14F-4D97-AF65-F5344CB8AC3E}">
        <p14:creationId xmlns:p14="http://schemas.microsoft.com/office/powerpoint/2010/main" val="16271655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8610600" cy="147002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Hematological manifestations of Wilson Disease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828800"/>
            <a:ext cx="8458200" cy="38862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Excess free copper released from liver (hepatocyte necrosis)        oxidative stress to RBC         hemolysis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Liver disease may be silent: presentation with severe hemolytic anemia*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Hemolytic anemia of unknow etiology in adolescents/young adults: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Wilson disease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6085443"/>
            <a:ext cx="807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Santra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G, et al. J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Assoc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Physic India 2014; 62: 55-57 [Two cases]</a:t>
            </a:r>
          </a:p>
        </p:txBody>
      </p:sp>
      <p:sp>
        <p:nvSpPr>
          <p:cNvPr id="4" name="Arrow: Striped Right 3"/>
          <p:cNvSpPr/>
          <p:nvPr/>
        </p:nvSpPr>
        <p:spPr>
          <a:xfrm>
            <a:off x="4876800" y="2526268"/>
            <a:ext cx="762000" cy="28727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Striped Right 6"/>
          <p:cNvSpPr/>
          <p:nvPr/>
        </p:nvSpPr>
        <p:spPr>
          <a:xfrm>
            <a:off x="2362200" y="2971800"/>
            <a:ext cx="685800" cy="2286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4495800"/>
            <a:ext cx="8382000" cy="1066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1491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8610600" cy="147002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Renal manifestations of Wilson Disease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927225"/>
            <a:ext cx="8458200" cy="371157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Copper deposition in renal tubular epithelium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Renal tubular dysfunction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hypercalciuria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hyperphosphaturia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aminoaciduria,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glucosuria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[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Nephrocalcinosis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nephrolithiasis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Glomerular injury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d-penicillamine induced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(rarely as manifestation of WD, glomerular mesangial deposition of copper), IgA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nephrop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392723" y="6172200"/>
            <a:ext cx="807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Pfeiffer RF. Handbook of Clinical Neurology, Vol. 100. Elsevier 2011:687-709</a:t>
            </a:r>
          </a:p>
        </p:txBody>
      </p:sp>
    </p:spTree>
    <p:extLst>
      <p:ext uri="{BB962C8B-B14F-4D97-AF65-F5344CB8AC3E}">
        <p14:creationId xmlns:p14="http://schemas.microsoft.com/office/powerpoint/2010/main" val="14053331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8610600" cy="147002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Renal manifestations of Wilson Disease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828800"/>
            <a:ext cx="8305800" cy="3810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N=85 cases of Pediatric Wilson disease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Renal impairment as initial symptom: 7 (8%)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manifestation of WD, found to have renal impairment: 18 (21%)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follow-up (on penicillamine), detected to have renal impairment: 9 (10.5%)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5955268"/>
            <a:ext cx="838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Zhuang XH, et al. World J Pediatr 2008; 4: 102-105 [n=85 pediatric WD]</a:t>
            </a:r>
          </a:p>
        </p:txBody>
      </p:sp>
    </p:spTree>
    <p:extLst>
      <p:ext uri="{BB962C8B-B14F-4D97-AF65-F5344CB8AC3E}">
        <p14:creationId xmlns:p14="http://schemas.microsoft.com/office/powerpoint/2010/main" val="17224320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8610600" cy="147002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Renal manifestations of Wilson Disease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828800"/>
            <a:ext cx="8458200" cy="3962400"/>
          </a:xfrm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algn="l"/>
            <a:r>
              <a:rPr lang="en-US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Presentations: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Nephrocalcinosis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Hematuria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(mainly microscopic)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Nephrolithiasis: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Renal colic</a:t>
            </a:r>
          </a:p>
          <a:p>
            <a:pPr algn="l"/>
            <a:r>
              <a:rPr lang="en-US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Investigations: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Renal tubular function: low molecular weight proteinuria, urine NAG* [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presentation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Glomerular injury: high molecular weight proteins (albumin) [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while on therapy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algn="l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5955268"/>
            <a:ext cx="838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*N-acetyl-ß-d-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glucosaminidase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Sozeri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E, et al. Pediatr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Nephrol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1997; 11: 307-11</a:t>
            </a:r>
          </a:p>
        </p:txBody>
      </p:sp>
    </p:spTree>
    <p:extLst>
      <p:ext uri="{BB962C8B-B14F-4D97-AF65-F5344CB8AC3E}">
        <p14:creationId xmlns:p14="http://schemas.microsoft.com/office/powerpoint/2010/main" val="5254101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8610600" cy="147002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Renal manifestations of Wilson Disease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828800"/>
            <a:ext cx="8458200" cy="35052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Management: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Renal tubular dysfunction: only chelator is not enough.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 of RTA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(bicarbonate)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D-penicillamine induced glomerular injury: discontinue d-penicillamine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6019800"/>
            <a:ext cx="57967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Sinha R, et al. Pediatr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Nephrol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2012; 27: 919-920</a:t>
            </a:r>
          </a:p>
        </p:txBody>
      </p:sp>
    </p:spTree>
    <p:extLst>
      <p:ext uri="{BB962C8B-B14F-4D97-AF65-F5344CB8AC3E}">
        <p14:creationId xmlns:p14="http://schemas.microsoft.com/office/powerpoint/2010/main" val="22185195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4999" y="1616408"/>
            <a:ext cx="4953001" cy="484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76200" y="38100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Ocular manifestations: </a:t>
            </a:r>
            <a:r>
              <a:rPr lang="en-US" sz="36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Kayser</a:t>
            </a:r>
            <a:r>
              <a:rPr lang="en-US" sz="3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-Fleischer rings</a:t>
            </a:r>
            <a:r>
              <a:rPr lang="en-US" sz="3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6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0"/>
            <a:ext cx="8610600" cy="106680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Ocular manifestations of WD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267362"/>
            <a:ext cx="8458200" cy="360943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Kayser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-Fleischer rings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 bilateral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Easy to identify in persons with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blue-eyes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Appear sequentially, disappear in reverse direction (upper&gt;lower&gt;medial&gt;lateral)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 WD: 95-100%, hepatic 50-60%</a:t>
            </a:r>
          </a:p>
        </p:txBody>
      </p:sp>
      <p:sp>
        <p:nvSpPr>
          <p:cNvPr id="4" name="Rectangle 3"/>
          <p:cNvSpPr/>
          <p:nvPr/>
        </p:nvSpPr>
        <p:spPr>
          <a:xfrm>
            <a:off x="392723" y="6260068"/>
            <a:ext cx="807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Pfeiffer RF. Handbook of Clinical Neurology, Vol. 100. Elsevier 2011:687-709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5105400"/>
            <a:ext cx="7634847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KF rings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cholestatic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liver disease (PBC, AIH,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chronic cholestatic jaundice)</a:t>
            </a:r>
          </a:p>
        </p:txBody>
      </p:sp>
    </p:spTree>
    <p:extLst>
      <p:ext uri="{BB962C8B-B14F-4D97-AF65-F5344CB8AC3E}">
        <p14:creationId xmlns:p14="http://schemas.microsoft.com/office/powerpoint/2010/main" val="40091389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0"/>
            <a:ext cx="8610600" cy="106680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KF like rings or bile pigment rings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143000"/>
            <a:ext cx="8458200" cy="1694320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N=40 cases of prolonged acute hepatitis with cholestasis (TSB&gt;20mg/dl for &gt;6 weeks)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Bile pigment rings: 37 (92%), disappeared in all when TSB&lt;10mg/dl</a:t>
            </a:r>
          </a:p>
        </p:txBody>
      </p:sp>
      <p:sp>
        <p:nvSpPr>
          <p:cNvPr id="4" name="Rectangle 3"/>
          <p:cNvSpPr/>
          <p:nvPr/>
        </p:nvSpPr>
        <p:spPr>
          <a:xfrm>
            <a:off x="392723" y="6260068"/>
            <a:ext cx="807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Nagral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A, et al. Indian J Gastroenterol 2015; 34: 410-412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6679169"/>
              </p:ext>
            </p:extLst>
          </p:nvPr>
        </p:nvGraphicFramePr>
        <p:xfrm>
          <a:off x="228600" y="2895600"/>
          <a:ext cx="8610601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7595">
                  <a:extLst>
                    <a:ext uri="{9D8B030D-6E8A-4147-A177-3AD203B41FA5}">
                      <a16:colId xmlns:a16="http://schemas.microsoft.com/office/drawing/2014/main" xmlns="" val="1931654863"/>
                    </a:ext>
                  </a:extLst>
                </a:gridCol>
                <a:gridCol w="2796503">
                  <a:extLst>
                    <a:ext uri="{9D8B030D-6E8A-4147-A177-3AD203B41FA5}">
                      <a16:colId xmlns:a16="http://schemas.microsoft.com/office/drawing/2014/main" xmlns="" val="2441704689"/>
                    </a:ext>
                  </a:extLst>
                </a:gridCol>
                <a:gridCol w="2796503">
                  <a:extLst>
                    <a:ext uri="{9D8B030D-6E8A-4147-A177-3AD203B41FA5}">
                      <a16:colId xmlns:a16="http://schemas.microsoft.com/office/drawing/2014/main" xmlns="" val="1380795898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KF rings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Bili pigment rings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5002614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Naked eye appearance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 be seen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seen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8044867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Site of 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 be sectorial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Always circumferential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4472261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Golden brown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Yellowish green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5507553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Homogenous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9751405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Layer of cornea involved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Descemet’s membrane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Peripheral stoma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262828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Relation of bilirubin 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57614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07883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0"/>
            <a:ext cx="8610600" cy="106680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Ocular manifestations of WD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267362"/>
            <a:ext cx="8458200" cy="360943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Sunflower cataract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Rare: 2-17% with untreated WD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Anterior capsular deposition of copper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 associated with KF ring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interfere with vision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Disappears with chelation therapy</a:t>
            </a:r>
          </a:p>
        </p:txBody>
      </p:sp>
      <p:sp>
        <p:nvSpPr>
          <p:cNvPr id="4" name="Rectangle 3"/>
          <p:cNvSpPr/>
          <p:nvPr/>
        </p:nvSpPr>
        <p:spPr>
          <a:xfrm>
            <a:off x="392723" y="6260068"/>
            <a:ext cx="807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Pfeiffer RF. Handbook of Clinical Neurology, Vol. 100. Elsevier 2011:687-709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5105400"/>
            <a:ext cx="8951489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Abnormal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oculo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-motor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functions (EOG)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vertical and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horizontal smooth pursuit, vertical nystagmus etc.</a:t>
            </a:r>
          </a:p>
        </p:txBody>
      </p:sp>
    </p:spTree>
    <p:extLst>
      <p:ext uri="{BB962C8B-B14F-4D97-AF65-F5344CB8AC3E}">
        <p14:creationId xmlns:p14="http://schemas.microsoft.com/office/powerpoint/2010/main" val="3177895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43000"/>
            <a:ext cx="818217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762000" y="381000"/>
            <a:ext cx="49728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Copper metabolism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3505200"/>
            <a:ext cx="2438400" cy="1447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83819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manifestations of WD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752600"/>
            <a:ext cx="7620000" cy="3886200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Skin: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hyperpigmentation of the legs, blue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lunulae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nails, acanthosis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nigricans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Endocrine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Hypoparathyroidism, pituitary dysfunction,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hypogonadotrophic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hypogonadism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Gallstones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due to frequent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bouts of hemolysis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5818257"/>
            <a:ext cx="60405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Krysiak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R, et al. Yale J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Biol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Med 2012; 85: 249-54</a:t>
            </a:r>
          </a:p>
          <a:p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Lee HW, et al. J Korean Med Sci 2016; 31: 1345-48</a:t>
            </a:r>
          </a:p>
        </p:txBody>
      </p:sp>
    </p:spTree>
    <p:extLst>
      <p:ext uri="{BB962C8B-B14F-4D97-AF65-F5344CB8AC3E}">
        <p14:creationId xmlns:p14="http://schemas.microsoft.com/office/powerpoint/2010/main" val="41214127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762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066800"/>
            <a:ext cx="8153400" cy="4953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Nonhepatic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-non-neurological manifestations are uncommon and often with hepatic/neurological disease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Young patient with premature osteoarthritis&gt;&gt;&gt;WD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Unexplained I/V hemolysis in young adults&gt;&gt;&gt;WD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Unexplained hematuria/renal stone&gt;&gt;WD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WD: cardiac evaluation (echo+ Holter)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2667000"/>
            <a:ext cx="8153400" cy="2667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4127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SGPGI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752600"/>
            <a:ext cx="69342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WordArt 3"/>
          <p:cNvSpPr>
            <a:spLocks noChangeArrowheads="1" noChangeShapeType="1"/>
          </p:cNvSpPr>
          <p:nvPr/>
        </p:nvSpPr>
        <p:spPr bwMode="auto">
          <a:xfrm>
            <a:off x="3128963" y="4676775"/>
            <a:ext cx="2886075" cy="733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48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192949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1"/>
            <a:ext cx="8763000" cy="10668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Non-hepatic, non-neurological manifestations of Wilson’s Disease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885721"/>
              </p:ext>
            </p:extLst>
          </p:nvPr>
        </p:nvGraphicFramePr>
        <p:xfrm>
          <a:off x="228600" y="1295400"/>
          <a:ext cx="8686800" cy="5320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24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itchFamily="34" charset="0"/>
                          <a:cs typeface="Arial" pitchFamily="34" charset="0"/>
                        </a:rPr>
                        <a:t>Organ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itchFamily="34" charset="0"/>
                          <a:cs typeface="Arial" pitchFamily="34" charset="0"/>
                        </a:rPr>
                        <a:t>Manifestations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8715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itchFamily="34" charset="0"/>
                          <a:cs typeface="Arial" pitchFamily="34" charset="0"/>
                        </a:rPr>
                        <a:t>Eyes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itchFamily="34" charset="0"/>
                          <a:cs typeface="Arial" pitchFamily="34" charset="0"/>
                        </a:rPr>
                        <a:t>Sunflower cataract, </a:t>
                      </a:r>
                      <a:r>
                        <a:rPr lang="en-US" sz="2400" dirty="0" err="1">
                          <a:latin typeface="Arial" pitchFamily="34" charset="0"/>
                          <a:cs typeface="Arial" pitchFamily="34" charset="0"/>
                        </a:rPr>
                        <a:t>Kayser</a:t>
                      </a:r>
                      <a:r>
                        <a:rPr lang="en-US" sz="2400" dirty="0">
                          <a:latin typeface="Arial" pitchFamily="34" charset="0"/>
                          <a:cs typeface="Arial" pitchFamily="34" charset="0"/>
                        </a:rPr>
                        <a:t>-Fleischer rings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06341140"/>
                  </a:ext>
                </a:extLst>
              </a:tr>
              <a:tr h="598715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itchFamily="34" charset="0"/>
                          <a:cs typeface="Arial" pitchFamily="34" charset="0"/>
                        </a:rPr>
                        <a:t>Hematological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itchFamily="34" charset="0"/>
                          <a:cs typeface="Arial" pitchFamily="34" charset="0"/>
                        </a:rPr>
                        <a:t>Hemolysis, anemia, thrombocytopenia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8715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itchFamily="34" charset="0"/>
                          <a:cs typeface="Arial" pitchFamily="34" charset="0"/>
                        </a:rPr>
                        <a:t>Kidneys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itchFamily="34" charset="0"/>
                          <a:cs typeface="Arial" pitchFamily="34" charset="0"/>
                        </a:rPr>
                        <a:t>Tubular dysfunction, aminoaciduria, </a:t>
                      </a:r>
                      <a:r>
                        <a:rPr lang="en-US" sz="2400" dirty="0" err="1">
                          <a:latin typeface="Arial" pitchFamily="34" charset="0"/>
                          <a:cs typeface="Arial" pitchFamily="34" charset="0"/>
                        </a:rPr>
                        <a:t>Fanconi</a:t>
                      </a:r>
                      <a:r>
                        <a:rPr lang="en-US" sz="2400" dirty="0">
                          <a:latin typeface="Arial" pitchFamily="34" charset="0"/>
                          <a:cs typeface="Arial" pitchFamily="34" charset="0"/>
                        </a:rPr>
                        <a:t> syndrome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8715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itchFamily="34" charset="0"/>
                          <a:cs typeface="Arial" pitchFamily="34" charset="0"/>
                        </a:rPr>
                        <a:t>Musculoskeletal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itchFamily="34" charset="0"/>
                          <a:cs typeface="Arial" pitchFamily="34" charset="0"/>
                        </a:rPr>
                        <a:t>Stiffness, back pain, osteoarthritis,</a:t>
                      </a:r>
                      <a:r>
                        <a:rPr lang="en-US" sz="2400" baseline="0" dirty="0">
                          <a:latin typeface="Arial" pitchFamily="34" charset="0"/>
                          <a:cs typeface="Arial" pitchFamily="34" charset="0"/>
                        </a:rPr>
                        <a:t> osteoporosis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98715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itchFamily="34" charset="0"/>
                          <a:cs typeface="Arial" pitchFamily="34" charset="0"/>
                        </a:rPr>
                        <a:t>Heart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itchFamily="34" charset="0"/>
                          <a:cs typeface="Arial" pitchFamily="34" charset="0"/>
                        </a:rPr>
                        <a:t>Cardiomyopathy, arrhythmias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98715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itchFamily="34" charset="0"/>
                          <a:cs typeface="Arial" pitchFamily="34" charset="0"/>
                        </a:rPr>
                        <a:t>Fertility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itchFamily="34" charset="0"/>
                          <a:cs typeface="Arial" pitchFamily="34" charset="0"/>
                        </a:rPr>
                        <a:t>Amenorrhea, ovarian dysfunction,</a:t>
                      </a:r>
                      <a:r>
                        <a:rPr lang="en-US" sz="2400" baseline="0" dirty="0">
                          <a:latin typeface="Arial" pitchFamily="34" charset="0"/>
                          <a:cs typeface="Arial" pitchFamily="34" charset="0"/>
                        </a:rPr>
                        <a:t> infertility, abortion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98715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itchFamily="34" charset="0"/>
                          <a:cs typeface="Arial" pitchFamily="34" charset="0"/>
                        </a:rPr>
                        <a:t>Others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itchFamily="34" charset="0"/>
                          <a:cs typeface="Arial" pitchFamily="34" charset="0"/>
                        </a:rPr>
                        <a:t>Gallstones, pancreatitis, endocrine, skin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6865093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8153400" cy="12954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common is non-hepatic, no-neurological manifestations?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05000"/>
            <a:ext cx="7772400" cy="3733800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en-US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 BH (S. Korea): n=245 [age: 14.8±9.9]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Hepatic: 134 (54.7%)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Neurological: 55 (22.4%)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Presymptomatic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55 (22.5%: Incidental detection of raised ALT/AST:50, family screening 5)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Others (Joint): 1 (0.4%) [Arthralgia]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6324600"/>
            <a:ext cx="55085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Pediatric Center. Liver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2011; 31(6):831-839 </a:t>
            </a:r>
          </a:p>
        </p:txBody>
      </p:sp>
      <p:sp>
        <p:nvSpPr>
          <p:cNvPr id="5" name="Rectangle 4"/>
          <p:cNvSpPr/>
          <p:nvPr/>
        </p:nvSpPr>
        <p:spPr>
          <a:xfrm>
            <a:off x="674077" y="4968240"/>
            <a:ext cx="7772400" cy="5943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954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8153400" cy="12954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common is non-hepatic, no-neurological manifestations?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752600"/>
            <a:ext cx="8610600" cy="4419600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algn="l"/>
            <a:r>
              <a:rPr lang="en-US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Taly</a:t>
            </a:r>
            <a:r>
              <a:rPr lang="en-US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 (India): n=282 [age: 15.9±8.1]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Hepatic: 42 (14.9%)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Neuropsychiatric: 212 (75.2%) [Hepato-neurologic 10, neurologic 195, psych.7]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Presymptomatic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15 (5.3% on screening)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Osseomuscular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6 (2.1%)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[O/m features: arthralgia 37, arthritis 6, prox. weakness 22]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Others: 7 (2.4%) [?]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248400"/>
            <a:ext cx="81726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NIMHANS, Bangalore (Neurology center). Medicine 2007; 82:112-121 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4343400"/>
            <a:ext cx="8382000" cy="914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171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8153400" cy="12954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common is non-hepatic, no-neurological manifestations?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1622" y="1813560"/>
            <a:ext cx="8391378" cy="405384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Walshe JM et al: n=217 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Hepatic: 94 (43.3%)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Neuropsychiatric: 96 (44.2%) [Hepato-neurologic 4, neurologic 90, psychiatric 2]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Presymptomatic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24 (11%)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Osseomuscular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 (0.9%)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classifiable: 1 (0.4%) [?]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248400"/>
            <a:ext cx="7525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Handbook of Clinical Neurology, Vol 49, Elsevier, 1986: 223-238 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4648200"/>
            <a:ext cx="8382000" cy="533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13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8153400" cy="12954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common is non-hepatic, no-neurological manifestations?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1622" y="1813560"/>
            <a:ext cx="8391378" cy="4053840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algn="l"/>
            <a:r>
              <a:rPr lang="en-US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Liu XQ, et al (China): n=75 (&lt;18y: 72) 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Hepatic:                                66 (88%)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Neurological:                        24 (32%) 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Psychiatric:                            4 (5%)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Hemolysis, petechia :          6 (8%)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Hematuria, proteinuria:       6 (8%)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Amenorrhea, hairiness:       5 (7%)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Degenerative joint disease: 3 (4%)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6248400"/>
            <a:ext cx="6530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Liu XQ, et al. World J Gastroenterol 2004; 10: 590-593 </a:t>
            </a:r>
          </a:p>
        </p:txBody>
      </p:sp>
      <p:sp>
        <p:nvSpPr>
          <p:cNvPr id="5" name="Rectangle 4"/>
          <p:cNvSpPr/>
          <p:nvPr/>
        </p:nvSpPr>
        <p:spPr>
          <a:xfrm>
            <a:off x="366933" y="3840480"/>
            <a:ext cx="8382000" cy="20269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70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990600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Osseomuscular</a:t>
            </a:r>
            <a:r>
              <a:rPr lang="en-US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manifestations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752600"/>
            <a:ext cx="8458200" cy="42672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Bone and joint 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involvement: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common  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(May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 presenting features or evolve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later)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Asymptomatic radiological abnormalities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Fleeting joint pain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Painful mono/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oligo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arthropathy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(large joints)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Spondylopathy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Non-traumatic fracture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6248400"/>
            <a:ext cx="6759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>
                <a:latin typeface="Arial" pitchFamily="34" charset="0"/>
                <a:cs typeface="Arial" pitchFamily="34" charset="0"/>
              </a:rPr>
              <a:t>Aggarwal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A, Bhatt M.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Int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Rev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Neurobiol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2013; 110: 313-48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971</TotalTime>
  <Words>1756</Words>
  <Application>Microsoft Office PowerPoint</Application>
  <PresentationFormat>On-screen Show (4:3)</PresentationFormat>
  <Paragraphs>228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Comic Sans MS</vt:lpstr>
      <vt:lpstr>Mangal</vt:lpstr>
      <vt:lpstr>Tahoma</vt:lpstr>
      <vt:lpstr>Times New Roman</vt:lpstr>
      <vt:lpstr>Wingdings</vt:lpstr>
      <vt:lpstr>Office Theme</vt:lpstr>
      <vt:lpstr>PowerPoint Presentation</vt:lpstr>
      <vt:lpstr>Non-hepatic, non-neurological manifestations of Wilson’s Disease</vt:lpstr>
      <vt:lpstr>PowerPoint Presentation</vt:lpstr>
      <vt:lpstr>Non-hepatic, non-neurological manifestations of Wilson’s Disease</vt:lpstr>
      <vt:lpstr>How common is non-hepatic, no-neurological manifestations?</vt:lpstr>
      <vt:lpstr>How common is non-hepatic, no-neurological manifestations?</vt:lpstr>
      <vt:lpstr>How common is non-hepatic, no-neurological manifestations?</vt:lpstr>
      <vt:lpstr>How common is non-hepatic, no-neurological manifestations?</vt:lpstr>
      <vt:lpstr>Osseomuscular manifestations</vt:lpstr>
      <vt:lpstr>Radiological bone abnormalities in WD</vt:lpstr>
      <vt:lpstr>Osseomuscular manifestations</vt:lpstr>
      <vt:lpstr>PowerPoint Presentation</vt:lpstr>
      <vt:lpstr>Osseomuscular manifestations</vt:lpstr>
      <vt:lpstr>Pathophysiology of joint symptoms</vt:lpstr>
      <vt:lpstr>Cardiac manifestations of Wilson Disease</vt:lpstr>
      <vt:lpstr>Cardiac manifestations of Wilson Disease</vt:lpstr>
      <vt:lpstr>Cardiac manifestations of Wilson Disease</vt:lpstr>
      <vt:lpstr>Cardiac manifestations of Wilson Disease</vt:lpstr>
      <vt:lpstr>Cardiac manifestations of Wilson Disease</vt:lpstr>
      <vt:lpstr>Hematological manifestations of Wilson Disease</vt:lpstr>
      <vt:lpstr>Hematological manifestations of Wilson Disease</vt:lpstr>
      <vt:lpstr>Renal manifestations of Wilson Disease</vt:lpstr>
      <vt:lpstr>Renal manifestations of Wilson Disease</vt:lpstr>
      <vt:lpstr>Renal manifestations of Wilson Disease</vt:lpstr>
      <vt:lpstr>Renal manifestations of Wilson Disease</vt:lpstr>
      <vt:lpstr>PowerPoint Presentation</vt:lpstr>
      <vt:lpstr>Ocular manifestations of WD</vt:lpstr>
      <vt:lpstr>KF like rings or bile pigment rings</vt:lpstr>
      <vt:lpstr>Ocular manifestations of WD</vt:lpstr>
      <vt:lpstr>Other manifestations of WD</vt:lpstr>
      <vt:lpstr>Conclusions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Non-hepatic, non-neurological manifestations of Wilson’s Disease</dc:title>
  <dc:creator>Hp</dc:creator>
  <cp:lastModifiedBy>Kevin</cp:lastModifiedBy>
  <cp:revision>114</cp:revision>
  <cp:lastPrinted>2017-03-23T18:15:10Z</cp:lastPrinted>
  <dcterms:created xsi:type="dcterms:W3CDTF">2017-03-10T06:48:39Z</dcterms:created>
  <dcterms:modified xsi:type="dcterms:W3CDTF">2017-03-25T07:21:55Z</dcterms:modified>
</cp:coreProperties>
</file>