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514" r:id="rId2"/>
    <p:sldId id="407" r:id="rId3"/>
    <p:sldId id="515" r:id="rId4"/>
    <p:sldId id="307" r:id="rId5"/>
    <p:sldId id="405" r:id="rId6"/>
    <p:sldId id="492" r:id="rId7"/>
    <p:sldId id="292" r:id="rId8"/>
    <p:sldId id="369" r:id="rId9"/>
    <p:sldId id="370" r:id="rId10"/>
    <p:sldId id="453" r:id="rId11"/>
    <p:sldId id="394" r:id="rId12"/>
    <p:sldId id="487" r:id="rId13"/>
    <p:sldId id="498" r:id="rId14"/>
    <p:sldId id="355" r:id="rId15"/>
    <p:sldId id="483" r:id="rId16"/>
    <p:sldId id="484" r:id="rId17"/>
    <p:sldId id="513" r:id="rId18"/>
    <p:sldId id="429" r:id="rId19"/>
    <p:sldId id="428" r:id="rId20"/>
    <p:sldId id="431" r:id="rId21"/>
    <p:sldId id="459" r:id="rId22"/>
    <p:sldId id="509" r:id="rId23"/>
    <p:sldId id="510" r:id="rId24"/>
    <p:sldId id="511" r:id="rId25"/>
    <p:sldId id="512" r:id="rId26"/>
    <p:sldId id="504" r:id="rId27"/>
    <p:sldId id="457" r:id="rId28"/>
    <p:sldId id="485" r:id="rId29"/>
    <p:sldId id="505" r:id="rId30"/>
    <p:sldId id="500" r:id="rId31"/>
    <p:sldId id="507" r:id="rId32"/>
    <p:sldId id="508" r:id="rId33"/>
    <p:sldId id="502" r:id="rId34"/>
    <p:sldId id="4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shad Devarbhavi" initials="H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26" autoAdjust="0"/>
    <p:restoredTop sz="93643" autoAdjust="0"/>
  </p:normalViewPr>
  <p:slideViewPr>
    <p:cSldViewPr>
      <p:cViewPr varScale="1">
        <p:scale>
          <a:sx n="70" d="100"/>
          <a:sy n="70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HAV</c:v>
                </c:pt>
                <c:pt idx="1">
                  <c:v>HBV</c:v>
                </c:pt>
                <c:pt idx="2">
                  <c:v>HEV</c:v>
                </c:pt>
                <c:pt idx="3">
                  <c:v>Dual Acute</c:v>
                </c:pt>
                <c:pt idx="4">
                  <c:v>Only Chronic</c:v>
                </c:pt>
                <c:pt idx="5">
                  <c:v>ATT</c:v>
                </c:pt>
                <c:pt idx="6">
                  <c:v>Non-A, Non-E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HAV</c:v>
                </c:pt>
                <c:pt idx="1">
                  <c:v>HBV</c:v>
                </c:pt>
                <c:pt idx="2">
                  <c:v>HEV</c:v>
                </c:pt>
                <c:pt idx="3">
                  <c:v>Dual Acute</c:v>
                </c:pt>
                <c:pt idx="4">
                  <c:v>Only Chronic</c:v>
                </c:pt>
                <c:pt idx="5">
                  <c:v>ATT</c:v>
                </c:pt>
                <c:pt idx="6">
                  <c:v>Non-A, Non-E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Sheet1!$A$2:$A$8</c:f>
              <c:strCache>
                <c:ptCount val="7"/>
                <c:pt idx="0">
                  <c:v>HAV</c:v>
                </c:pt>
                <c:pt idx="1">
                  <c:v>HBV</c:v>
                </c:pt>
                <c:pt idx="2">
                  <c:v>HEV</c:v>
                </c:pt>
                <c:pt idx="3">
                  <c:v>Dual Acute</c:v>
                </c:pt>
                <c:pt idx="4">
                  <c:v>Only Chronic</c:v>
                </c:pt>
                <c:pt idx="5">
                  <c:v>ATT</c:v>
                </c:pt>
                <c:pt idx="6">
                  <c:v>Non-A, Non-E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</c:v>
                </c:pt>
                <c:pt idx="1">
                  <c:v>126</c:v>
                </c:pt>
                <c:pt idx="2">
                  <c:v>415</c:v>
                </c:pt>
                <c:pt idx="3">
                  <c:v>60</c:v>
                </c:pt>
                <c:pt idx="4">
                  <c:v>138</c:v>
                </c:pt>
                <c:pt idx="5">
                  <c:v>103</c:v>
                </c:pt>
                <c:pt idx="6">
                  <c:v>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484296"/>
        <c:axId val="140363896"/>
      </c:barChart>
      <c:catAx>
        <c:axId val="532484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0363896"/>
        <c:crosses val="autoZero"/>
        <c:auto val="1"/>
        <c:lblAlgn val="ctr"/>
        <c:lblOffset val="100"/>
        <c:noMultiLvlLbl val="0"/>
      </c:catAx>
      <c:valAx>
        <c:axId val="140363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32484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80798580733199"/>
          <c:y val="0.16132456469822801"/>
          <c:w val="0.521631063478183"/>
          <c:h val="0.715377598334081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N=65</c:v>
                </c:pt>
              </c:strCache>
            </c:strRef>
          </c:tx>
          <c:dLbls>
            <c:dLbl>
              <c:idx val="0"/>
              <c:layout>
                <c:manualLayout>
                  <c:x val="7.0128924856615996E-2"/>
                  <c:y val="0.175253955688544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82239720034999"/>
                  <c:y val="4.96353740565505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799941673957403E-2"/>
                  <c:y val="1.57512047915847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246767765140393E-2"/>
                  <c:y val="7.55409398984348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0126373092253506E-2"/>
                  <c:y val="-1.324538127373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573101973364407E-3"/>
                  <c:y val="-1.76415291830544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148415475843302E-2"/>
                  <c:y val="-5.4883239123838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6450374258773598E-2"/>
                  <c:y val="-2.32741707947968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54443958394091"/>
                  <c:y val="-4.3386599672685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8575">
                  <a:solidFill>
                    <a:srgbClr val="FF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Viral  Hepatitis</c:v>
                </c:pt>
                <c:pt idx="1">
                  <c:v>Dengue</c:v>
                </c:pt>
                <c:pt idx="2">
                  <c:v>Indeterminate</c:v>
                </c:pt>
                <c:pt idx="3">
                  <c:v>ATT</c:v>
                </c:pt>
                <c:pt idx="4">
                  <c:v>Pregnancy</c:v>
                </c:pt>
                <c:pt idx="5">
                  <c:v>Ischemic hepatitis</c:v>
                </c:pt>
                <c:pt idx="6">
                  <c:v>Wilson</c:v>
                </c:pt>
                <c:pt idx="7">
                  <c:v>Yellow phosphorus</c:v>
                </c:pt>
                <c:pt idx="8">
                  <c:v>Miscellaneous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</c:v>
                </c:pt>
                <c:pt idx="1">
                  <c:v>12</c:v>
                </c:pt>
                <c:pt idx="2">
                  <c:v>12</c:v>
                </c:pt>
                <c:pt idx="3">
                  <c:v>8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02145810872"/>
          <c:y val="0.15785879900216901"/>
          <c:w val="0.53945867380799795"/>
          <c:h val="0.819053339504639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N=59</c:v>
                </c:pt>
              </c:strCache>
            </c:strRef>
          </c:tx>
          <c:dLbls>
            <c:dLbl>
              <c:idx val="0"/>
              <c:layout>
                <c:manualLayout>
                  <c:x val="3.6871015378911597E-2"/>
                  <c:y val="-3.2664233775687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386054687840002E-2"/>
                  <c:y val="3.05165172742653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583839403786903E-2"/>
                  <c:y val="-5.0793295285022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963542459454196E-2"/>
                  <c:y val="1.739970323917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222443813887198E-2"/>
                  <c:y val="-1.4900033195618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025083983031901E-2"/>
                  <c:y val="3.12231512713050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437437081834899E-2"/>
                  <c:y val="1.22947407305872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0727231064323101"/>
                  <c:y val="-2.73051229964916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8575">
                  <a:solidFill>
                    <a:srgbClr val="FF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Indeterminate</c:v>
                </c:pt>
                <c:pt idx="1">
                  <c:v>Wilson</c:v>
                </c:pt>
                <c:pt idx="2">
                  <c:v>HAV</c:v>
                </c:pt>
                <c:pt idx="3">
                  <c:v>HBV</c:v>
                </c:pt>
                <c:pt idx="4">
                  <c:v>Drug Induced</c:v>
                </c:pt>
                <c:pt idx="5">
                  <c:v>Poisioning</c:v>
                </c:pt>
                <c:pt idx="6">
                  <c:v>Miscellaneous (Iron, Sepsis, Budd Chiari)</c:v>
                </c:pt>
                <c:pt idx="7">
                  <c:v>Dengue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02145810872"/>
          <c:y val="0.15785879900216901"/>
          <c:w val="0.53945867380799795"/>
          <c:h val="0.819053339504639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N=59</c:v>
                </c:pt>
              </c:strCache>
            </c:strRef>
          </c:tx>
          <c:dLbls>
            <c:dLbl>
              <c:idx val="0"/>
              <c:layout>
                <c:manualLayout>
                  <c:x val="3.6871015378911597E-2"/>
                  <c:y val="-3.2664233775687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831338733875"/>
                  <c:y val="-0.1200568797645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583839403786903E-2"/>
                  <c:y val="-5.0793295285022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963542459454196E-2"/>
                  <c:y val="1.739970323917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222443813887198E-2"/>
                  <c:y val="-1.4900033195618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025083983031901E-2"/>
                  <c:y val="3.12231512713050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437437081834899E-2"/>
                  <c:y val="1.22947407305872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0727231064323101"/>
                  <c:y val="-2.73051229964916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8575">
                  <a:solidFill>
                    <a:srgbClr val="FF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Indeterminate</c:v>
                </c:pt>
                <c:pt idx="1">
                  <c:v>Wilson</c:v>
                </c:pt>
                <c:pt idx="2">
                  <c:v>HAV</c:v>
                </c:pt>
                <c:pt idx="3">
                  <c:v>HBV</c:v>
                </c:pt>
                <c:pt idx="4">
                  <c:v>Drug Induced</c:v>
                </c:pt>
                <c:pt idx="5">
                  <c:v>Poisioning</c:v>
                </c:pt>
                <c:pt idx="6">
                  <c:v>Miscellaneous (Iron, Sepsis, Budd Chiari)</c:v>
                </c:pt>
                <c:pt idx="7">
                  <c:v>Dengue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05834-EEE2-47A4-9F4C-4BEACAC827A0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656DA-850D-4E87-9229-46B7242C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4805-4191-4B49-AAB1-C8F4ED1E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5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D0DB0-9959-458A-BEC1-ED1F4478E4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D0DB0-9959-458A-BEC1-ED1F4478E4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4B8D-A7A4-41DB-BD8F-298747E6B2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4B8D-A7A4-41DB-BD8F-298747E6B2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4B8D-A7A4-41DB-BD8F-298747E6B2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56DA-850D-4E87-9229-46B7242CE2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11" y="0"/>
            <a:ext cx="7772400" cy="241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2819400"/>
            <a:ext cx="7772400" cy="2514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411479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411479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308D77B-C721-45D4-897B-E07A5EBB348A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20ACCFD-B1FE-403E-AD3C-A1DE27AE8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686800" cy="1981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Talk: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Harshad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Devarbhavi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Chairpersons: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Banumathi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Ramakrishna, 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Rukmini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Mridula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Ujjal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Poddar</a:t>
            </a:r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en-IN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IN" sz="24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752600"/>
            <a:ext cx="8610600" cy="21336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214554"/>
            <a:ext cx="823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Diagnostic challenges in Wilson disease: do scoring systems help?</a:t>
            </a:r>
            <a:endParaRPr lang="en-IN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41" y="183152"/>
            <a:ext cx="1177859" cy="12646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5" y="228599"/>
            <a:ext cx="1102995" cy="10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0" y="228600"/>
            <a:ext cx="2318210" cy="971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12" y="187035"/>
            <a:ext cx="851868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Paediatric ALF -2011-15 onwards (N=59)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762958"/>
              </p:ext>
            </p:extLst>
          </p:nvPr>
        </p:nvGraphicFramePr>
        <p:xfrm>
          <a:off x="285720" y="1000108"/>
          <a:ext cx="850112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6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19400" y="1295400"/>
            <a:ext cx="4876800" cy="1569660"/>
          </a:xfrm>
          <a:prstGeom prst="rect">
            <a:avLst/>
          </a:prstGeom>
          <a:gradFill flip="none" rotWithShape="1">
            <a:gsLst>
              <a:gs pos="0">
                <a:srgbClr val="9BE5FF">
                  <a:alpha val="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3492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Compensated cirrhosis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400" y="3276600"/>
            <a:ext cx="2500314" cy="1077218"/>
          </a:xfrm>
          <a:prstGeom prst="rect">
            <a:avLst/>
          </a:prstGeom>
          <a:gradFill flip="none" rotWithShape="1">
            <a:gsLst>
              <a:gs pos="0">
                <a:srgbClr val="9BE5FF">
                  <a:alpha val="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3492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A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Precipitants</a:t>
            </a:r>
          </a:p>
          <a:p>
            <a:r>
              <a:rPr lang="en-A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factors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7400" y="3657600"/>
            <a:ext cx="72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B</a:t>
            </a:r>
          </a:p>
          <a:p>
            <a:r>
              <a:rPr lang="en-A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ACLF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86000" y="4724400"/>
            <a:ext cx="6480719" cy="1323439"/>
          </a:xfrm>
          <a:prstGeom prst="rect">
            <a:avLst/>
          </a:prstGeom>
          <a:gradFill flip="none" rotWithShape="1">
            <a:gsLst>
              <a:gs pos="0">
                <a:srgbClr val="9BE5FF">
                  <a:alpha val="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3492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Hepatic and </a:t>
            </a:r>
            <a:r>
              <a:rPr lang="en-A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extrahepatic</a:t>
            </a:r>
            <a:r>
              <a:rPr lang="en-A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organ failures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679450" y="3778750"/>
            <a:ext cx="1767490" cy="1191"/>
          </a:xfrm>
          <a:prstGeom prst="straightConnector1">
            <a:avLst/>
          </a:prstGeom>
          <a:ln w="28575">
            <a:solidFill>
              <a:srgbClr val="FFFF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6172200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Gastroenterology 2014;147:4-10</a:t>
            </a: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61" y="381000"/>
            <a:ext cx="8946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on Chronic Liver Failure (ACLF)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43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ACLF Wilson disease (N=61)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1997-2016: 264 patients</a:t>
            </a:r>
          </a:p>
          <a:p>
            <a:r>
              <a:rPr lang="en-US" dirty="0" smtClean="0"/>
              <a:t>Patients fulfilled APASL criteria </a:t>
            </a:r>
          </a:p>
          <a:p>
            <a:pPr lvl="1"/>
            <a:r>
              <a:rPr lang="en-US" dirty="0" smtClean="0"/>
              <a:t>Bilirubin &gt;5 mg/dl and INR&gt;1.5 + ascites ± encephalopathy</a:t>
            </a:r>
          </a:p>
          <a:p>
            <a:pPr lvl="1"/>
            <a:r>
              <a:rPr lang="en-US" dirty="0" smtClean="0"/>
              <a:t>36 males, 25 females</a:t>
            </a:r>
          </a:p>
          <a:p>
            <a:r>
              <a:rPr lang="en-US" dirty="0" smtClean="0"/>
              <a:t>Ascites 55/61 (90%)</a:t>
            </a:r>
          </a:p>
          <a:p>
            <a:r>
              <a:rPr lang="en-US" dirty="0" smtClean="0"/>
              <a:t>Encephalopathy 29/61 (47.5%)</a:t>
            </a:r>
          </a:p>
          <a:p>
            <a:r>
              <a:rPr lang="en-US" dirty="0" smtClean="0"/>
              <a:t>44/61 died (2 </a:t>
            </a:r>
            <a:r>
              <a:rPr lang="en-US" dirty="0" err="1" smtClean="0"/>
              <a:t>LTx</a:t>
            </a:r>
            <a:r>
              <a:rPr lang="en-US" dirty="0" smtClean="0"/>
              <a:t>) (72%)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95800" y="6248400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Devarbhavi H. Hepatology 2016;64: 282A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200400"/>
          <a:ext cx="7696200" cy="2260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40739"/>
                <a:gridCol w="1343391"/>
                <a:gridCol w="1254815"/>
                <a:gridCol w="1402440"/>
                <a:gridCol w="1254815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1800" u="none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Nazer</a:t>
                      </a:r>
                      <a:r>
                        <a:rPr lang="en-US" sz="1800" u="none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H. Gut 1986;27:1377(</a:t>
                      </a:r>
                      <a:r>
                        <a:rPr lang="en-US" sz="1600" u="none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N=34 (6-33y)  pediatric  and chronic cases; score&gt;7 </a:t>
                      </a:r>
                      <a:r>
                        <a:rPr lang="en-US" sz="1800" u="none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1800" b="1" u="none" dirty="0">
                        <a:solidFill>
                          <a:srgbClr val="E0462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1*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2*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3*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4*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Serum bilirubin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[µmol/L] [mg/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100-150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(5.8-8.7)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15-200 </a:t>
                      </a:r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(8.7-11.6)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201-300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(11.7-17.5)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&gt;300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(17.55)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AST [U/L]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100-150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151-300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301-400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&gt;400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INR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1.3-1.6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1.7-1.9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2.0-2.4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&gt;2.4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1" y="5486400"/>
          <a:ext cx="7696198" cy="792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40738"/>
                <a:gridCol w="1343390"/>
                <a:gridCol w="1254815"/>
                <a:gridCol w="1402440"/>
                <a:gridCol w="12548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WBC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[10</a:t>
                      </a:r>
                      <a:r>
                        <a:rPr lang="en-US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/L]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6.8-8.3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8.4-10.3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10.4-15.3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&gt;15.3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Albumin [g/L]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34-44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25-33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21-24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&lt;21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276600"/>
          <a:ext cx="7696198" cy="396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96198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Dhawan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al. Liver </a:t>
                      </a:r>
                      <a:r>
                        <a:rPr lang="en-US" sz="1800" b="1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Tx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2005;11:441 (Score &gt;11 death/</a:t>
                      </a:r>
                      <a:r>
                        <a:rPr lang="en-US" sz="1800" b="1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LTx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baseline="0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Age 12-13.2y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1800" b="1" u="sng" dirty="0">
                        <a:solidFill>
                          <a:srgbClr val="E0462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37755" b="28265"/>
          <a:stretch/>
        </p:blipFill>
        <p:spPr bwMode="auto">
          <a:xfrm>
            <a:off x="-32982" y="274638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5031" y="2042319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dirty="0" smtClean="0"/>
              <a:t>Total number: 230</a:t>
            </a:r>
          </a:p>
          <a:p>
            <a:r>
              <a:rPr lang="en-IN" sz="3600" dirty="0" smtClean="0"/>
              <a:t>Children accounted for 70% of all WD</a:t>
            </a:r>
          </a:p>
          <a:p>
            <a:r>
              <a:rPr lang="en-IN" sz="3600" dirty="0" smtClean="0"/>
              <a:t>Children with WD &amp; ALF = 64% of liver presentation</a:t>
            </a:r>
          </a:p>
          <a:p>
            <a:r>
              <a:rPr lang="en-IN" sz="3600" dirty="0" smtClean="0"/>
              <a:t>44% w HE 56% wo HE</a:t>
            </a:r>
          </a:p>
          <a:p>
            <a:r>
              <a:rPr lang="en-IN" sz="3600" dirty="0" smtClean="0"/>
              <a:t>Mean age 9.7 years (ALFSG 24 years)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2484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 Gastro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Hepatol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2014;29:380-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199"/>
            <a:ext cx="7696200" cy="129540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000" b="1" dirty="0" smtClean="0">
              <a:solidFill>
                <a:srgbClr val="E0462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WD:  N=3+6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Control =5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Findings: younger, KF+(7/9), high: S. Cr, U Cu, L Cu.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 pronounced AST, ALT elevation, high T. Bilirubin, low HB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            </a:t>
            </a:r>
            <a:r>
              <a:rPr lang="en-US" sz="1600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McCullough AJ et al. GE 1983;84:161</a:t>
            </a:r>
            <a:r>
              <a:rPr lang="en-US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99" y="1600200"/>
            <a:ext cx="76962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WD: N=6 (Mean age 18.5y) vs Control n=43 Non WD FHF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ALP/TB    &lt;2 (100% sensitivity/specificity)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AST/ALT    &gt;4</a:t>
            </a:r>
          </a:p>
          <a:p>
            <a:pPr lvl="8"/>
            <a:r>
              <a:rPr lang="en-US" sz="1600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Berman DH et al. GE 1991;100:1129-34</a:t>
            </a:r>
            <a:endParaRPr lang="en-US" b="1" dirty="0" smtClean="0">
              <a:solidFill>
                <a:srgbClr val="E0462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51735"/>
              </p:ext>
            </p:extLst>
          </p:nvPr>
        </p:nvGraphicFramePr>
        <p:xfrm>
          <a:off x="609600" y="3200400"/>
          <a:ext cx="7696200" cy="2260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40739"/>
                <a:gridCol w="1343391"/>
                <a:gridCol w="1254815"/>
                <a:gridCol w="1402440"/>
                <a:gridCol w="1254815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1800" u="none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Nazer</a:t>
                      </a:r>
                      <a:r>
                        <a:rPr lang="en-US" sz="1800" u="none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H. Gut 1986;27:1377(</a:t>
                      </a:r>
                      <a:r>
                        <a:rPr lang="en-US" sz="1600" u="none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N=34 (6-33y)  pediatric  and chronic cases; score&gt;7 </a:t>
                      </a:r>
                      <a:r>
                        <a:rPr lang="en-US" sz="1800" u="none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1800" b="1" u="none" dirty="0">
                        <a:solidFill>
                          <a:srgbClr val="E0462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Serum bilirubin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[µmol/L] [mg/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100-150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(5.8-8.7)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15-200 </a:t>
                      </a:r>
                      <a:r>
                        <a:rPr lang="en-I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(8.7-11.6)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201-300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(11.7-17.5)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&gt;300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(17.55)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AST [U/L]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100-150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151-300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301-400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&gt;400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INR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1.3-1.6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1.7-1.9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2.0-2.4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&gt;2.4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1" y="5486400"/>
          <a:ext cx="7696198" cy="792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40738"/>
                <a:gridCol w="1343390"/>
                <a:gridCol w="1254815"/>
                <a:gridCol w="1402440"/>
                <a:gridCol w="12548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WBC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[10</a:t>
                      </a:r>
                      <a:r>
                        <a:rPr lang="en-US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/L]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6.8-8.3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8.4-10.3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10.4-15.3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&gt;15.3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Albumin [g/L]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34-44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25-33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21-24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&lt;21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55519"/>
              </p:ext>
            </p:extLst>
          </p:nvPr>
        </p:nvGraphicFramePr>
        <p:xfrm>
          <a:off x="609601" y="3200400"/>
          <a:ext cx="7696198" cy="396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96198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Dhawan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al. Liver </a:t>
                      </a:r>
                      <a:r>
                        <a:rPr lang="en-US" sz="1800" b="1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Tx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2005;11:441 (Score &gt;11 death/</a:t>
                      </a:r>
                      <a:r>
                        <a:rPr lang="en-US" sz="1800" b="1" dirty="0" err="1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LTx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baseline="0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Age 12-13.2y</a:t>
                      </a:r>
                      <a:r>
                        <a:rPr lang="en-US" sz="1800" b="1" dirty="0" smtClean="0">
                          <a:solidFill>
                            <a:srgbClr val="E0462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IN" sz="1800" b="1" u="sng" dirty="0">
                        <a:solidFill>
                          <a:srgbClr val="E0462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2400"/>
            <a:ext cx="76962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Failure of simple biochemical indices to reliably differentiate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Fulminant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WD from other causes of FHF.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cases ( 15 &lt; 16 years)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30-44% of non-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Wilsonian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FHF erroneously assigned a diagnosis of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fulminant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 bilirubin, ALP, AST   </a:t>
            </a:r>
          </a:p>
          <a:p>
            <a:pPr lvl="6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Sallie R et al. Hepatology 1992;16:1206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181600"/>
            <a:ext cx="7696200" cy="14478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WD 7 (14 y)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non WD FHF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HB, Inc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KF ring in all 7 WD)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ALP/TB &lt;1 (ROC 0.83); AST/ALT (ROC 0.16)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ALP/TB: 86% sensitivity and 50% specificity 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(Note: AP=IU;TB </a:t>
            </a:r>
            <a:r>
              <a:rPr lang="en-US" sz="2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Umol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1" dirty="0" err="1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Tissieres</a:t>
            </a:r>
            <a:r>
              <a:rPr lang="en-US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 P et al. </a:t>
            </a:r>
            <a:r>
              <a:rPr lang="en-US" b="1" dirty="0" err="1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Ped</a:t>
            </a:r>
            <a:r>
              <a:rPr lang="en-US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n-US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 Care Med 2003;4:338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90800"/>
            <a:ext cx="7696200" cy="1981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WD (6/7 &lt;18 y)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non-WD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HE, 3 Gr2 HE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ALP/TB AND AST/ALT ratio did not differ between two groups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MELD 28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 and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(&lt;.001) </a:t>
            </a:r>
          </a:p>
          <a:p>
            <a:pPr lvl="7"/>
            <a:r>
              <a:rPr lang="en-US" b="1" dirty="0" err="1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Eisenbach</a:t>
            </a:r>
            <a:r>
              <a:rPr lang="en-US" b="1" dirty="0" smtClean="0">
                <a:solidFill>
                  <a:srgbClr val="E0462C"/>
                </a:solidFill>
                <a:latin typeface="Times New Roman" pitchFamily="18" charset="0"/>
                <a:cs typeface="Times New Roman" pitchFamily="18" charset="0"/>
              </a:rPr>
              <a:t> C et al. WJG 2007;13:1711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78" y="967124"/>
            <a:ext cx="5156843" cy="4923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311002"/>
            <a:ext cx="369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Schilsky</a:t>
            </a:r>
            <a:r>
              <a:rPr lang="en-IN" dirty="0" smtClean="0">
                <a:solidFill>
                  <a:srgbClr val="FFFF00"/>
                </a:solidFill>
              </a:rPr>
              <a:t> M. Hepatology 19924;19:583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567212"/>
            <a:ext cx="8229600" cy="3505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N=16 (11/16 KF not checked)</a:t>
            </a:r>
          </a:p>
          <a:p>
            <a:r>
              <a:rPr lang="en-US" dirty="0" smtClean="0"/>
              <a:t>ALP/TB &lt;4: sensitivity/specificity 94/96%</a:t>
            </a:r>
          </a:p>
          <a:p>
            <a:r>
              <a:rPr lang="en-US" dirty="0" smtClean="0"/>
              <a:t>AST/ALT &gt;2.2: sensitivity/specificity: 96/86%</a:t>
            </a:r>
          </a:p>
          <a:p>
            <a:r>
              <a:rPr lang="en-US" dirty="0" smtClean="0"/>
              <a:t>Combining sensitivity/specificity 100%</a:t>
            </a:r>
          </a:p>
          <a:p>
            <a:r>
              <a:rPr lang="en-US" dirty="0" smtClean="0"/>
              <a:t>Mean age: 25.5 y</a:t>
            </a:r>
          </a:p>
          <a:p>
            <a:r>
              <a:rPr lang="en-US" dirty="0" smtClean="0"/>
              <a:t>Median MELD: 40</a:t>
            </a:r>
          </a:p>
          <a:p>
            <a:r>
              <a:rPr lang="en-US" dirty="0" smtClean="0"/>
              <a:t>All admitted for </a:t>
            </a:r>
            <a:r>
              <a:rPr lang="en-US" dirty="0" err="1" smtClean="0"/>
              <a:t>LTx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28613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ook Antiqua" pitchFamily="18" charset="0"/>
              </a:rPr>
              <a:t>Korman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 J …</a:t>
            </a:r>
            <a:r>
              <a:rPr lang="en-US" dirty="0" err="1" smtClean="0">
                <a:solidFill>
                  <a:schemeClr val="bg1"/>
                </a:solidFill>
                <a:latin typeface="Book Antiqua" pitchFamily="18" charset="0"/>
              </a:rPr>
              <a:t>Schlisky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 ML. Hepatology 2008;48:1167-1174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9" y="0"/>
            <a:ext cx="8304211" cy="2388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WD ALF: Comparison of Scores</a:t>
            </a:r>
            <a:br>
              <a:rPr lang="en-US" dirty="0" smtClean="0"/>
            </a:br>
            <a:r>
              <a:rPr lang="en-US" dirty="0" smtClean="0"/>
              <a:t>SJMCH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505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Variable		Sensitivity</a:t>
            </a:r>
          </a:p>
          <a:p>
            <a:r>
              <a:rPr lang="en-US" dirty="0" smtClean="0"/>
              <a:t>ALP/TB		27%</a:t>
            </a:r>
          </a:p>
          <a:p>
            <a:r>
              <a:rPr lang="en-US" dirty="0" smtClean="0"/>
              <a:t>AST/ALT	47.5%</a:t>
            </a:r>
          </a:p>
          <a:p>
            <a:r>
              <a:rPr lang="en-US" dirty="0" smtClean="0"/>
              <a:t>Both		49%</a:t>
            </a:r>
          </a:p>
          <a:p>
            <a:r>
              <a:rPr lang="en-US" dirty="0" smtClean="0"/>
              <a:t>Mean age: 9 y</a:t>
            </a:r>
          </a:p>
          <a:p>
            <a:r>
              <a:rPr lang="en-US" dirty="0" smtClean="0"/>
              <a:t>MELD: 37-40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107668"/>
            <a:ext cx="508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Devarbhavi H. J Gastro </a:t>
            </a:r>
            <a:r>
              <a:rPr lang="en-US" dirty="0" err="1" smtClean="0">
                <a:solidFill>
                  <a:schemeClr val="bg1"/>
                </a:solidFill>
                <a:latin typeface="Book Antiqua" pitchFamily="18" charset="0"/>
              </a:rPr>
              <a:t>Hepatol</a:t>
            </a:r>
            <a:r>
              <a:rPr lang="en-US" dirty="0" smtClean="0">
                <a:solidFill>
                  <a:schemeClr val="bg1"/>
                </a:solidFill>
                <a:latin typeface="Book Antiqua" pitchFamily="18" charset="0"/>
              </a:rPr>
              <a:t> 2014;29:380-386</a:t>
            </a:r>
            <a:endParaRPr lang="en-US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784976" cy="1470025"/>
          </a:xfrm>
        </p:spPr>
        <p:txBody>
          <a:bodyPr>
            <a:noAutofit/>
          </a:bodyPr>
          <a:lstStyle/>
          <a:p>
            <a:pPr lvl="0" algn="just"/>
            <a:r>
              <a:rPr lang="en-US" sz="6000" dirty="0" smtClean="0"/>
              <a:t>Diagnostic Challenges: Do Scoring systems help?</a:t>
            </a:r>
            <a:endParaRPr lang="en-IN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992888" cy="1752600"/>
          </a:xfrm>
        </p:spPr>
        <p:txBody>
          <a:bodyPr/>
          <a:lstStyle/>
          <a:p>
            <a:r>
              <a:rPr lang="en-US" b="1" dirty="0"/>
              <a:t>Prof. Harshad Devarbhavi, </a:t>
            </a:r>
            <a:r>
              <a:rPr lang="en-US" b="1" dirty="0" smtClean="0"/>
              <a:t>MD,DM</a:t>
            </a:r>
          </a:p>
          <a:p>
            <a:r>
              <a:rPr lang="en-US" b="1" dirty="0"/>
              <a:t>St. Johns Medical College Hospital</a:t>
            </a:r>
          </a:p>
          <a:p>
            <a:r>
              <a:rPr lang="en-US" b="1" dirty="0"/>
              <a:t>Bangalore</a:t>
            </a:r>
          </a:p>
          <a:p>
            <a:endParaRPr lang="en-US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7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halmapr.com/news/keeler/files/2010/04/03-10_PSL_Classic_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0090"/>
          <a:stretch/>
        </p:blipFill>
        <p:spPr>
          <a:xfrm>
            <a:off x="70572" y="751195"/>
            <a:ext cx="8943773" cy="25362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4814" y="2608418"/>
            <a:ext cx="8815287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1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12939"/>
            <a:ext cx="8229600" cy="1500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9260"/>
            <a:ext cx="7924800" cy="24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99" y="228600"/>
            <a:ext cx="7214738" cy="178546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999" y="2014069"/>
            <a:ext cx="7214738" cy="4302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9368" y="6488668"/>
            <a:ext cx="370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Nicastro</a:t>
            </a:r>
            <a:r>
              <a:rPr lang="en-IN" dirty="0" smtClean="0">
                <a:solidFill>
                  <a:srgbClr val="FFFF00"/>
                </a:solidFill>
              </a:rPr>
              <a:t>  E. Hepatology 2010;52:1948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3" y="1908609"/>
            <a:ext cx="7941053" cy="3040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2" y="1936031"/>
            <a:ext cx="7577895" cy="298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324600"/>
            <a:ext cx="370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Nicastro</a:t>
            </a:r>
            <a:r>
              <a:rPr lang="en-IN" dirty="0" smtClean="0">
                <a:solidFill>
                  <a:srgbClr val="FFFF00"/>
                </a:solidFill>
              </a:rPr>
              <a:t>  E. Hepatology 2010;52:1948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52" y="1936031"/>
            <a:ext cx="7577895" cy="2985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6324600"/>
            <a:ext cx="370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Nicastro</a:t>
            </a:r>
            <a:r>
              <a:rPr lang="en-IN" dirty="0" smtClean="0">
                <a:solidFill>
                  <a:srgbClr val="FFFF00"/>
                </a:solidFill>
              </a:rPr>
              <a:t>  E. Hepatology 2010;52:1948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that should alert a physician to the diagnosis of 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Splenomegaly</a:t>
            </a:r>
            <a:endParaRPr lang="en-US" dirty="0" smtClean="0"/>
          </a:p>
          <a:p>
            <a:r>
              <a:rPr lang="en-US" dirty="0" err="1" smtClean="0"/>
              <a:t>Hepatomegaly</a:t>
            </a:r>
            <a:endParaRPr lang="en-US" dirty="0" smtClean="0"/>
          </a:p>
          <a:p>
            <a:r>
              <a:rPr lang="en-US" dirty="0" err="1" smtClean="0"/>
              <a:t>Hemolysis</a:t>
            </a:r>
            <a:endParaRPr lang="en-US" dirty="0" smtClean="0"/>
          </a:p>
          <a:p>
            <a:r>
              <a:rPr lang="en-US" dirty="0" smtClean="0"/>
              <a:t>Anemia</a:t>
            </a:r>
          </a:p>
          <a:p>
            <a:endParaRPr lang="en-US" dirty="0"/>
          </a:p>
        </p:txBody>
      </p:sp>
      <p:sp>
        <p:nvSpPr>
          <p:cNvPr id="1026" name="AutoShape 2" descr="Tabl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5410200"/>
            <a:ext cx="446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O’Brien and Williams Hepatology 2008;48:30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d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001056" cy="61938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Penicillamine</a:t>
            </a:r>
            <a:r>
              <a:rPr lang="en-US" dirty="0" smtClean="0"/>
              <a:t> Challenge Test (PCT)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PCT 88% sensitive and 98% specific (</a:t>
            </a:r>
            <a:r>
              <a:rPr lang="en-US" dirty="0" err="1" smtClean="0"/>
              <a:t>Hep</a:t>
            </a:r>
            <a:r>
              <a:rPr lang="en-US" dirty="0" smtClean="0"/>
              <a:t> 1992;15:609)</a:t>
            </a:r>
          </a:p>
          <a:p>
            <a:r>
              <a:rPr lang="en-US" dirty="0" smtClean="0"/>
              <a:t>“Although helpful, the test is </a:t>
            </a:r>
            <a:r>
              <a:rPr lang="en-US" dirty="0" err="1" smtClean="0"/>
              <a:t>cumbersone</a:t>
            </a:r>
            <a:r>
              <a:rPr lang="en-US" dirty="0" smtClean="0"/>
              <a:t> and difficult to perform in severely ill children”(</a:t>
            </a:r>
            <a:r>
              <a:rPr lang="en-US" dirty="0" err="1" smtClean="0"/>
              <a:t>Dhawan</a:t>
            </a:r>
            <a:r>
              <a:rPr lang="en-US" dirty="0" smtClean="0"/>
              <a:t> </a:t>
            </a:r>
            <a:r>
              <a:rPr lang="en-US" dirty="0" err="1" smtClean="0"/>
              <a:t>Ltx</a:t>
            </a:r>
            <a:r>
              <a:rPr lang="en-US" dirty="0" smtClean="0"/>
              <a:t> 2005)</a:t>
            </a:r>
          </a:p>
          <a:p>
            <a:pPr lvl="1"/>
            <a:r>
              <a:rPr lang="en-US" dirty="0" smtClean="0"/>
              <a:t> “we were unable to do it in any of the children who died or required urgent </a:t>
            </a:r>
            <a:r>
              <a:rPr lang="en-US" dirty="0" err="1" smtClean="0"/>
              <a:t>Ltx</a:t>
            </a:r>
            <a:r>
              <a:rPr lang="en-US" dirty="0" smtClean="0"/>
              <a:t>. In addition, the PCT gave normal results in 9/29 tested children who presented with less severe disease”</a:t>
            </a:r>
          </a:p>
          <a:p>
            <a:r>
              <a:rPr lang="en-US" dirty="0" err="1" smtClean="0"/>
              <a:t>Schilsky</a:t>
            </a:r>
            <a:r>
              <a:rPr lang="en-US" dirty="0" smtClean="0"/>
              <a:t> “Therefore, along with the data </a:t>
            </a:r>
            <a:r>
              <a:rPr lang="en-US" dirty="0" err="1" smtClean="0"/>
              <a:t>data</a:t>
            </a:r>
            <a:r>
              <a:rPr lang="en-US" dirty="0" smtClean="0"/>
              <a:t> collected by </a:t>
            </a:r>
            <a:r>
              <a:rPr lang="en-US" dirty="0" err="1" smtClean="0"/>
              <a:t>Dhawan</a:t>
            </a:r>
            <a:r>
              <a:rPr lang="en-US" dirty="0" smtClean="0"/>
              <a:t> et al, </a:t>
            </a:r>
            <a:r>
              <a:rPr lang="en-US" dirty="0" err="1" smtClean="0"/>
              <a:t>Nicastro</a:t>
            </a:r>
            <a:r>
              <a:rPr lang="en-US" dirty="0" smtClean="0"/>
              <a:t> et al.’s data imply that we should lay the PCT to rest and rely on basal urine Cu excretion with lower cut off values</a:t>
            </a:r>
            <a:r>
              <a:rPr lang="en-US" dirty="0"/>
              <a:t>” (</a:t>
            </a:r>
            <a:r>
              <a:rPr lang="en-US" dirty="0" err="1"/>
              <a:t>Hep</a:t>
            </a:r>
            <a:r>
              <a:rPr lang="en-US" dirty="0"/>
              <a:t> </a:t>
            </a:r>
            <a:r>
              <a:rPr lang="en-US" dirty="0" smtClean="0"/>
              <a:t>2010;52:1872)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Any 2 of the following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family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serum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ceruplasmin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(&lt;0.2g/L)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Elevated liver copper (&gt;250 mg/g dry weight)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Kayser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-Fleischer 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Elevated baseline 24-hour urinary copper excretion (&gt;1µmol/24 hours)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Elevated 24-hour urinary copper excretion following administration of 2,500-mg doses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penicillamine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(&gt;25µmol/24 hours)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Coombs’ negative hemolytic anemia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172200"/>
            <a:ext cx="339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Dhawan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LTx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2005;11:441-448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ook Antiqua" pitchFamily="18" charset="0"/>
              </a:rPr>
              <a:t>Experts in neuropsychiatric WD and hepatic WD view diseases differently; Global Assessment </a:t>
            </a:r>
            <a:r>
              <a:rPr lang="en-US" smtClean="0">
                <a:latin typeface="Book Antiqua" pitchFamily="18" charset="0"/>
              </a:rPr>
              <a:t>Scale /Liver </a:t>
            </a:r>
            <a:r>
              <a:rPr lang="en-US" dirty="0" smtClean="0">
                <a:latin typeface="Book Antiqua" pitchFamily="18" charset="0"/>
              </a:rPr>
              <a:t>scores</a:t>
            </a:r>
          </a:p>
          <a:p>
            <a:r>
              <a:rPr lang="en-US" dirty="0" smtClean="0">
                <a:latin typeface="Book Antiqua" pitchFamily="18" charset="0"/>
              </a:rPr>
              <a:t>Obtain grants from different sources</a:t>
            </a:r>
          </a:p>
          <a:p>
            <a:r>
              <a:rPr lang="en-US" dirty="0" smtClean="0">
                <a:latin typeface="Book Antiqua" pitchFamily="18" charset="0"/>
              </a:rPr>
              <a:t>Go to different meetings</a:t>
            </a:r>
          </a:p>
          <a:p>
            <a:r>
              <a:rPr lang="en-US" dirty="0" smtClean="0">
                <a:latin typeface="Book Antiqua" pitchFamily="18" charset="0"/>
              </a:rPr>
              <a:t>Write to different journals</a:t>
            </a:r>
          </a:p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In all disputes and discussions the first rule is clarify your terms </a:t>
            </a:r>
            <a:r>
              <a:rPr lang="en-US" sz="1800" i="1" dirty="0" smtClean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(Mikes G. The land of the rising yen: Japan)</a:t>
            </a:r>
            <a:endParaRPr lang="en-US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93535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42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Scoring system for diagnosis of WD </a:t>
            </a:r>
            <a:r>
              <a:rPr lang="en-US" sz="2400" b="1" dirty="0" smtClean="0"/>
              <a:t> (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International Meeting on Wilson’s disease, Leipzig 2001</a:t>
            </a:r>
            <a:r>
              <a:rPr lang="en-US" sz="2400" dirty="0"/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19211"/>
              </p:ext>
            </p:extLst>
          </p:nvPr>
        </p:nvGraphicFramePr>
        <p:xfrm>
          <a:off x="304800" y="1143000"/>
          <a:ext cx="44196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749"/>
                <a:gridCol w="64285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KF rings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84274"/>
              </p:ext>
            </p:extLst>
          </p:nvPr>
        </p:nvGraphicFramePr>
        <p:xfrm>
          <a:off x="4876800" y="1142999"/>
          <a:ext cx="3962400" cy="1421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/>
                <a:gridCol w="609600"/>
              </a:tblGrid>
              <a:tr h="14216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Liver copper (in absence of cholestasis)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5XULN (&gt;4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mcmol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/g)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0.8-4mcmol/g</a:t>
                      </a:r>
                    </a:p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Rhodanine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-positive granules 1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4150" y="5715000"/>
            <a:ext cx="653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TOTAL SCORE		Evaluation: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or more			Diagnosis established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2-3			Diagnosis possible, more tests needed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&lt;2			Diagnosis very unlikely</a:t>
            </a:r>
            <a:endParaRPr lang="en-IN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4336"/>
              </p:ext>
            </p:extLst>
          </p:nvPr>
        </p:nvGraphicFramePr>
        <p:xfrm>
          <a:off x="304800" y="2057004"/>
          <a:ext cx="4419600" cy="109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749"/>
                <a:gridCol w="642851"/>
              </a:tblGrid>
              <a:tr h="1092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Serum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ceruloplasmin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(&gt;0.2 g/L)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0.1-0.2 g/L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0.1 g/L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88715"/>
              </p:ext>
            </p:extLst>
          </p:nvPr>
        </p:nvGraphicFramePr>
        <p:xfrm>
          <a:off x="304800" y="3200400"/>
          <a:ext cx="44196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749"/>
                <a:gridCol w="642851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Urinary copper (in the absence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acute hepatitis)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 ULN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&gt;2 ULN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 but &gt; 5x ULN after D-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pencillamine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Normal, or &lt; 40 mcg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4724400"/>
          <a:ext cx="441960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749"/>
                <a:gridCol w="64285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Coombs-negative hemolytic anemia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49293"/>
              </p:ext>
            </p:extLst>
          </p:nvPr>
        </p:nvGraphicFramePr>
        <p:xfrm>
          <a:off x="4876800" y="2514600"/>
          <a:ext cx="3962400" cy="1421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/>
                <a:gridCol w="609600"/>
              </a:tblGrid>
              <a:tr h="14216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Neurologic symptoms severe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Neurological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symptoms mild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2057"/>
              </p:ext>
            </p:extLst>
          </p:nvPr>
        </p:nvGraphicFramePr>
        <p:xfrm>
          <a:off x="4876800" y="3886200"/>
          <a:ext cx="3962400" cy="165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/>
                <a:gridCol w="609600"/>
              </a:tblGrid>
              <a:tr h="16525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Mutation analysis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 both chromosomes detected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 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chromosome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detected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mutation detected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0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Naples Study in mild liver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WD scoring system </a:t>
            </a:r>
          </a:p>
          <a:p>
            <a:r>
              <a:rPr lang="en-IN" dirty="0" smtClean="0"/>
              <a:t>Positive predictive value 93%</a:t>
            </a:r>
          </a:p>
          <a:p>
            <a:r>
              <a:rPr lang="en-IN" dirty="0" smtClean="0"/>
              <a:t>Negative predictive value 92%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324600"/>
            <a:ext cx="365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Nicastro</a:t>
            </a:r>
            <a:r>
              <a:rPr lang="en-IN" dirty="0" smtClean="0">
                <a:solidFill>
                  <a:srgbClr val="FFFF00"/>
                </a:solidFill>
              </a:rPr>
              <a:t> E. Hepatology 2010;52:1948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64068"/>
            <a:ext cx="4191000" cy="874931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Typical clinical symptoms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(extra pyramidal symptoms, KFR, CPL)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1529961"/>
            <a:ext cx="990600" cy="451239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Score 0-1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1524000"/>
            <a:ext cx="9906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Score 2-3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1524000"/>
            <a:ext cx="9144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Score ≥ 4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447800"/>
            <a:ext cx="1371600" cy="614065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 established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10000" y="1295400"/>
            <a:ext cx="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1200" y="1981200"/>
            <a:ext cx="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38600" y="1981200"/>
            <a:ext cx="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47800" y="2438400"/>
            <a:ext cx="1371600" cy="614065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Urinary copper &gt;1.6µmol/d*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52800" y="2438400"/>
            <a:ext cx="1371600" cy="614065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Urinary copper &gt;1.6µmol/d*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3429000"/>
            <a:ext cx="1371600" cy="614065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Hepatic copper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47800" y="4419601"/>
            <a:ext cx="19812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or &lt;4 µmol/g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52800" y="3200400"/>
            <a:ext cx="9906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&gt;4 µmol/g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19800" y="2895600"/>
            <a:ext cx="1752600" cy="5334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Mutation analysis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95800" y="3810000"/>
            <a:ext cx="9906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Score ≤3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00800" y="3581400"/>
            <a:ext cx="12954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mutations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4267200"/>
            <a:ext cx="12954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mutation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00800" y="4953000"/>
            <a:ext cx="1295400" cy="45720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mutation</a:t>
            </a:r>
            <a:endParaRPr lang="en-I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16200000" flipH="1">
            <a:off x="4456590" y="1944217"/>
            <a:ext cx="992833" cy="457199"/>
            <a:chOff x="2286000" y="3098801"/>
            <a:chExt cx="1145576" cy="304799"/>
          </a:xfrm>
        </p:grpSpPr>
        <p:cxnSp>
          <p:nvCxnSpPr>
            <p:cNvPr id="66" name="Straight Arrow Connector 65"/>
            <p:cNvCxnSpPr/>
            <p:nvPr/>
          </p:nvCxnSpPr>
          <p:spPr>
            <a:xfrm rot="16200000" flipH="1">
              <a:off x="2184400" y="3302000"/>
              <a:ext cx="203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86000" y="32004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4" idx="3"/>
            </p:cNvCxnSpPr>
            <p:nvPr/>
          </p:nvCxnSpPr>
          <p:spPr>
            <a:xfrm rot="16200000">
              <a:off x="3379488" y="3148312"/>
              <a:ext cx="101600" cy="257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 rot="16200000" flipH="1">
            <a:off x="4000496" y="2247904"/>
            <a:ext cx="1524001" cy="838193"/>
            <a:chOff x="2286000" y="2800080"/>
            <a:chExt cx="1143000" cy="525365"/>
          </a:xfrm>
        </p:grpSpPr>
        <p:cxnSp>
          <p:nvCxnSpPr>
            <p:cNvPr id="72" name="Straight Arrow Connector 71"/>
            <p:cNvCxnSpPr/>
            <p:nvPr/>
          </p:nvCxnSpPr>
          <p:spPr>
            <a:xfrm rot="16200000" flipH="1">
              <a:off x="2223477" y="3262922"/>
              <a:ext cx="12504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286000" y="32004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V="1">
              <a:off x="3228839" y="3000240"/>
              <a:ext cx="400321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>
            <a:off x="1981200" y="3048000"/>
            <a:ext cx="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057400" y="4038600"/>
            <a:ext cx="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57" idx="1"/>
          </p:cNvCxnSpPr>
          <p:nvPr/>
        </p:nvCxnSpPr>
        <p:spPr>
          <a:xfrm flipV="1">
            <a:off x="2819400" y="3429000"/>
            <a:ext cx="533400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 rot="16200000" flipH="1">
            <a:off x="3657604" y="3810000"/>
            <a:ext cx="609597" cy="1066801"/>
            <a:chOff x="2286000" y="2997201"/>
            <a:chExt cx="1145575" cy="406399"/>
          </a:xfrm>
        </p:grpSpPr>
        <p:cxnSp>
          <p:nvCxnSpPr>
            <p:cNvPr id="89" name="Straight Arrow Connector 88"/>
            <p:cNvCxnSpPr/>
            <p:nvPr/>
          </p:nvCxnSpPr>
          <p:spPr>
            <a:xfrm rot="16200000" flipH="1">
              <a:off x="2184400" y="3302000"/>
              <a:ext cx="2032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86000" y="32004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3328687" y="3097513"/>
              <a:ext cx="203200" cy="25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/>
          <p:cNvCxnSpPr/>
          <p:nvPr/>
        </p:nvCxnSpPr>
        <p:spPr>
          <a:xfrm flipH="1" flipV="1">
            <a:off x="5562600" y="4343400"/>
            <a:ext cx="838200" cy="838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5638800" y="4191000"/>
            <a:ext cx="7620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 rot="16200000" flipH="1">
            <a:off x="5295900" y="3314700"/>
            <a:ext cx="914399" cy="533401"/>
            <a:chOff x="2286000" y="3098801"/>
            <a:chExt cx="1145576" cy="406403"/>
          </a:xfrm>
        </p:grpSpPr>
        <p:cxnSp>
          <p:nvCxnSpPr>
            <p:cNvPr id="103" name="Straight Arrow Connector 102"/>
            <p:cNvCxnSpPr/>
            <p:nvPr/>
          </p:nvCxnSpPr>
          <p:spPr>
            <a:xfrm rot="16200000" flipH="1">
              <a:off x="2133600" y="3352800"/>
              <a:ext cx="3048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286000" y="32004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3379488" y="3148312"/>
              <a:ext cx="101600" cy="257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5562600" y="2057399"/>
            <a:ext cx="2590800" cy="1676401"/>
            <a:chOff x="5562600" y="2057399"/>
            <a:chExt cx="2590800" cy="1676401"/>
          </a:xfrm>
        </p:grpSpPr>
        <p:grpSp>
          <p:nvGrpSpPr>
            <p:cNvPr id="108" name="Group 107"/>
            <p:cNvGrpSpPr/>
            <p:nvPr/>
          </p:nvGrpSpPr>
          <p:grpSpPr>
            <a:xfrm rot="10800000" flipH="1">
              <a:off x="5562600" y="2057399"/>
              <a:ext cx="2590800" cy="1676401"/>
              <a:chOff x="2286000" y="2800080"/>
              <a:chExt cx="1143000" cy="525365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 rot="16200000" flipH="1">
                <a:off x="2223477" y="3262922"/>
                <a:ext cx="125047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286000" y="3200400"/>
                <a:ext cx="1143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V="1">
                <a:off x="3228839" y="3000240"/>
                <a:ext cx="400321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/>
            <p:nvPr/>
          </p:nvCxnSpPr>
          <p:spPr>
            <a:xfrm>
              <a:off x="7696200" y="37338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5715000" y="2057398"/>
            <a:ext cx="2667000" cy="2438401"/>
            <a:chOff x="5562600" y="2283325"/>
            <a:chExt cx="2590800" cy="1450477"/>
          </a:xfrm>
        </p:grpSpPr>
        <p:grpSp>
          <p:nvGrpSpPr>
            <p:cNvPr id="124" name="Group 107"/>
            <p:cNvGrpSpPr/>
            <p:nvPr/>
          </p:nvGrpSpPr>
          <p:grpSpPr>
            <a:xfrm rot="10800000" flipH="1">
              <a:off x="5562600" y="2283325"/>
              <a:ext cx="2590800" cy="1450474"/>
              <a:chOff x="2286000" y="2800080"/>
              <a:chExt cx="1143000" cy="454562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 rot="10800000" flipV="1">
                <a:off x="2286000" y="3200399"/>
                <a:ext cx="2" cy="54243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286000" y="3200400"/>
                <a:ext cx="1143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V="1">
                <a:off x="3228839" y="3000240"/>
                <a:ext cx="400321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>
              <a:stCxn id="61" idx="3"/>
            </p:cNvCxnSpPr>
            <p:nvPr/>
          </p:nvCxnSpPr>
          <p:spPr>
            <a:xfrm>
              <a:off x="7505700" y="3733801"/>
              <a:ext cx="647700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04799" y="5906869"/>
            <a:ext cx="861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Fig. 1. Diagnostic algorithms for Wilson’s disease based on the Leipzig Score [44]. *In children the cut off can be lowered to 0.64  µmol/d. 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019800" y="1752600"/>
            <a:ext cx="4572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3810000" y="1066800"/>
            <a:ext cx="1600200" cy="457200"/>
            <a:chOff x="4191000" y="1066800"/>
            <a:chExt cx="1219200" cy="4572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191000" y="1295400"/>
              <a:ext cx="1219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1066800"/>
              <a:ext cx="0" cy="2286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410200" y="1295400"/>
              <a:ext cx="0" cy="228600"/>
            </a:xfrm>
            <a:prstGeom prst="line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362200" y="1295400"/>
            <a:ext cx="1828800" cy="228600"/>
            <a:chOff x="2362200" y="1295400"/>
            <a:chExt cx="1828800" cy="2286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362200" y="1295400"/>
              <a:ext cx="18288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362200" y="1295400"/>
              <a:ext cx="0" cy="228600"/>
            </a:xfrm>
            <a:prstGeom prst="line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6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Home Message: Scoring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Appropriate constellation of symptoms, signs together with positive screening tests are adequate for diagnosis.</a:t>
            </a:r>
          </a:p>
          <a:p>
            <a:r>
              <a:rPr lang="en-US" dirty="0" smtClean="0"/>
              <a:t>The burden of proof is on the clinician.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The real challenge is not in tests but to consider the diagnosis in the first place (</a:t>
            </a:r>
            <a:r>
              <a:rPr lang="en-US" b="1" dirty="0" err="1" smtClean="0">
                <a:solidFill>
                  <a:srgbClr val="FFFF00"/>
                </a:solidFill>
              </a:rPr>
              <a:t>Schilsky</a:t>
            </a:r>
            <a:r>
              <a:rPr lang="en-US" b="1" dirty="0" smtClean="0">
                <a:solidFill>
                  <a:srgbClr val="FFFF00"/>
                </a:solidFill>
              </a:rPr>
              <a:t> 2007)</a:t>
            </a:r>
          </a:p>
          <a:p>
            <a:r>
              <a:rPr lang="en-US" dirty="0" smtClean="0"/>
              <a:t>Combination of KF ring, </a:t>
            </a:r>
            <a:r>
              <a:rPr lang="en-US" dirty="0" err="1" smtClean="0"/>
              <a:t>ceruloplasmin</a:t>
            </a:r>
            <a:r>
              <a:rPr lang="en-US" dirty="0" smtClean="0"/>
              <a:t>, urinary copper and some others are adequate for diagnosis</a:t>
            </a:r>
          </a:p>
          <a:p>
            <a:r>
              <a:rPr lang="en-US" dirty="0" smtClean="0"/>
              <a:t>Simple biochemical ratios are helpful if present; often misleading</a:t>
            </a:r>
          </a:p>
          <a:p>
            <a:r>
              <a:rPr lang="en-US" dirty="0" smtClean="0"/>
              <a:t>Leipzig criteria with scores of above 2-3 are often achievable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Scoring Systems</a:t>
            </a:r>
            <a:br>
              <a:rPr lang="en-US" sz="7200" dirty="0" smtClean="0"/>
            </a:b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Early diagnosis of WD</a:t>
            </a:r>
          </a:p>
          <a:p>
            <a:r>
              <a:rPr lang="en-US" sz="3600" b="1" dirty="0" smtClean="0"/>
              <a:t>Challenges in ALF </a:t>
            </a:r>
          </a:p>
          <a:p>
            <a:r>
              <a:rPr lang="en-US" sz="3600" b="1" dirty="0" smtClean="0"/>
              <a:t>Prognostic scoring systems</a:t>
            </a:r>
          </a:p>
          <a:p>
            <a:pPr lvl="1"/>
            <a:r>
              <a:rPr lang="en-US" b="1" dirty="0" smtClean="0"/>
              <a:t>Childs Pugh criteria</a:t>
            </a:r>
          </a:p>
          <a:p>
            <a:pPr lvl="1"/>
            <a:r>
              <a:rPr lang="en-US" b="1" dirty="0" smtClean="0"/>
              <a:t>MELD score</a:t>
            </a:r>
          </a:p>
          <a:p>
            <a:pPr lvl="1"/>
            <a:r>
              <a:rPr lang="en-US" b="1" dirty="0" err="1" smtClean="0"/>
              <a:t>Nazer</a:t>
            </a:r>
            <a:r>
              <a:rPr lang="en-US" b="1" dirty="0" smtClean="0"/>
              <a:t> Score</a:t>
            </a:r>
          </a:p>
          <a:p>
            <a:pPr lvl="1"/>
            <a:r>
              <a:rPr lang="en-US" b="1" dirty="0" smtClean="0"/>
              <a:t>Revised King’s College Criteria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5" y="288408"/>
            <a:ext cx="8635909" cy="2777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4437112"/>
            <a:ext cx="540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Wilson disease 1.3% (n=26)</a:t>
            </a:r>
            <a:endParaRPr lang="en-I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1182" y="1325046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N=2070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30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9525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0" y="648866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Olson KR 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 al. NEJM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Jan 2017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000232" y="4643446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22912" y="450057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35896" y="2348880"/>
            <a:ext cx="1363592" cy="352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415 (28.8%)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34680" y="4000504"/>
            <a:ext cx="60862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68144" y="3929066"/>
            <a:ext cx="1092660" cy="436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138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(9.6%)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84368" y="1556792"/>
            <a:ext cx="1116756" cy="6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514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(35.7%)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64288" y="4143380"/>
            <a:ext cx="71787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09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IN" sz="4400" dirty="0">
              <a:solidFill>
                <a:prstClr val="white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>Etiology of ALF (N=1441, 30 Y)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905" y="2627438"/>
            <a:ext cx="492443" cy="16588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No of patients </a:t>
            </a:r>
            <a:endParaRPr lang="en-IN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6345816"/>
            <a:ext cx="488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Courtesy Dr. Shalimar and Dr.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Acharya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AIIMS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511156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Adult ALF from 2011-15 onwards (SJMC, N=65)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405409"/>
              </p:ext>
            </p:extLst>
          </p:nvPr>
        </p:nvGraphicFramePr>
        <p:xfrm>
          <a:off x="428596" y="1071522"/>
          <a:ext cx="822960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Times New Roman" pitchFamily="18" charset="0"/>
                <a:cs typeface="Times New Roman" pitchFamily="18" charset="0"/>
              </a:rPr>
              <a:t>Paediatric ALF -2012- 2015 (N=59)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50112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_IL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INDILI</Template>
  <TotalTime>6607</TotalTime>
  <Words>1354</Words>
  <Application>Microsoft Office PowerPoint</Application>
  <PresentationFormat>On-screen Show (4:3)</PresentationFormat>
  <Paragraphs>293</Paragraphs>
  <Slides>34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Book Antiqua</vt:lpstr>
      <vt:lpstr>Calibri</vt:lpstr>
      <vt:lpstr>Comic Sans MS</vt:lpstr>
      <vt:lpstr>Times New Roman</vt:lpstr>
      <vt:lpstr>Wingdings</vt:lpstr>
      <vt:lpstr>CP_ILBS</vt:lpstr>
      <vt:lpstr>PowerPoint Presentation</vt:lpstr>
      <vt:lpstr>Diagnostic Challenges: Do Scoring systems help?</vt:lpstr>
      <vt:lpstr>PowerPoint Presentation</vt:lpstr>
      <vt:lpstr>Scoring Systems </vt:lpstr>
      <vt:lpstr>PowerPoint Presentation</vt:lpstr>
      <vt:lpstr>PowerPoint Presentation</vt:lpstr>
      <vt:lpstr>Etiology of ALF (N=1441, 30 Y)</vt:lpstr>
      <vt:lpstr>Adult ALF from 2011-15 onwards (SJMC, N=65)</vt:lpstr>
      <vt:lpstr>Paediatric ALF -2012- 2015 (N=59)</vt:lpstr>
      <vt:lpstr>Paediatric ALF -2011-15 onwards (N=59)</vt:lpstr>
      <vt:lpstr>PowerPoint Presentation</vt:lpstr>
      <vt:lpstr>ACLF Wilson disease (N=61)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WD ALF: Comparison of Scores SJMCH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Signs that should alert a physician to the diagnosis of WD</vt:lpstr>
      <vt:lpstr>PowerPoint Presentation</vt:lpstr>
      <vt:lpstr>Penicillamine Challenge Test (PCT)</vt:lpstr>
      <vt:lpstr>Any 2 of the following</vt:lpstr>
      <vt:lpstr>PowerPoint Presentation</vt:lpstr>
      <vt:lpstr>Scoring system for diagnosis of WD  (  8th International Meeting on Wilson’s disease, Leipzig 2001)  </vt:lpstr>
      <vt:lpstr>Naples Study in mild liver disease</vt:lpstr>
      <vt:lpstr>PowerPoint Presentation</vt:lpstr>
      <vt:lpstr>Take Home Message: Scoring Systems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Wilson's disease</dc:title>
  <dc:creator>Harshad</dc:creator>
  <cp:lastModifiedBy>Kevin</cp:lastModifiedBy>
  <cp:revision>467</cp:revision>
  <dcterms:created xsi:type="dcterms:W3CDTF">2015-04-24T07:25:26Z</dcterms:created>
  <dcterms:modified xsi:type="dcterms:W3CDTF">2017-03-25T05:29:38Z</dcterms:modified>
</cp:coreProperties>
</file>