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43" r:id="rId2"/>
    <p:sldId id="294" r:id="rId3"/>
    <p:sldId id="272" r:id="rId4"/>
    <p:sldId id="295" r:id="rId5"/>
    <p:sldId id="273" r:id="rId6"/>
    <p:sldId id="303" r:id="rId7"/>
    <p:sldId id="296" r:id="rId8"/>
    <p:sldId id="274" r:id="rId9"/>
    <p:sldId id="297" r:id="rId10"/>
    <p:sldId id="275" r:id="rId11"/>
    <p:sldId id="276" r:id="rId12"/>
    <p:sldId id="305" r:id="rId13"/>
    <p:sldId id="332" r:id="rId14"/>
    <p:sldId id="277" r:id="rId15"/>
    <p:sldId id="278" r:id="rId16"/>
    <p:sldId id="317" r:id="rId17"/>
    <p:sldId id="270" r:id="rId18"/>
    <p:sldId id="269" r:id="rId19"/>
    <p:sldId id="280" r:id="rId20"/>
    <p:sldId id="301" r:id="rId21"/>
    <p:sldId id="306" r:id="rId22"/>
    <p:sldId id="300" r:id="rId23"/>
    <p:sldId id="341" r:id="rId24"/>
    <p:sldId id="282" r:id="rId25"/>
    <p:sldId id="283" r:id="rId26"/>
    <p:sldId id="284" r:id="rId27"/>
    <p:sldId id="286" r:id="rId28"/>
    <p:sldId id="292" r:id="rId29"/>
    <p:sldId id="287" r:id="rId30"/>
    <p:sldId id="338" r:id="rId31"/>
    <p:sldId id="307" r:id="rId32"/>
    <p:sldId id="309" r:id="rId33"/>
    <p:sldId id="310" r:id="rId34"/>
    <p:sldId id="316" r:id="rId35"/>
    <p:sldId id="335" r:id="rId36"/>
    <p:sldId id="337" r:id="rId37"/>
    <p:sldId id="336" r:id="rId38"/>
    <p:sldId id="302" r:id="rId39"/>
    <p:sldId id="322" r:id="rId40"/>
    <p:sldId id="328" r:id="rId41"/>
    <p:sldId id="333" r:id="rId42"/>
    <p:sldId id="288" r:id="rId43"/>
    <p:sldId id="339" r:id="rId44"/>
    <p:sldId id="311" r:id="rId45"/>
    <p:sldId id="340" r:id="rId46"/>
    <p:sldId id="312" r:id="rId47"/>
    <p:sldId id="314" r:id="rId48"/>
    <p:sldId id="315" r:id="rId49"/>
    <p:sldId id="291" r:id="rId50"/>
    <p:sldId id="34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3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0997-5BFD-4A23-9815-1BF996363D6F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C2233-199D-4D7E-8EAD-0065274DC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4805-4191-4B49-AAB1-C8F4ED1E41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6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C2233-199D-4D7E-8EAD-0065274DCC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6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77083B-1B30-4D41-835D-3AA859E58E5A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514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0A2392-D96D-449D-8FDE-C505211CC354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955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B0DD0-D560-4586-BDBD-0E5CFB280EA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4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Update figures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DFAC8E-D190-43FD-8191-252830A4B47C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569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D757C5-CA1D-4858-9D10-9E9EC69E7F4F}" type="slidenum">
              <a:rPr lang="en-US" altLang="en-US" sz="1200" smtClean="0"/>
              <a:pPr/>
              <a:t>45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58922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64F919-AF48-4C64-93FC-8C9B61111581}" type="slidenum">
              <a:rPr lang="en-US" altLang="en-US" sz="1200" smtClean="0"/>
              <a:pPr/>
              <a:t>47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1147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99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A801E54-EF1E-4A03-A6B6-09C92D1189E4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1343" y="690114"/>
            <a:ext cx="5043401" cy="345349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6693" y="4375316"/>
            <a:ext cx="5551104" cy="41442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163" tIns="48082" rIns="96163" bIns="480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931899" y="8747707"/>
            <a:ext cx="3010986" cy="4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63" tIns="48082" rIns="96163" bIns="48082" anchor="b"/>
          <a:lstStyle>
            <a:lvl1pPr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4C39CA8-46E7-4A03-A251-E940B7A0922D}" type="slidenum">
              <a:rPr lang="en-US" altLang="en-US" sz="1200" b="1"/>
              <a:pPr algn="r" eaLnBrk="1" hangingPunct="1"/>
              <a:t>49</a:t>
            </a:fld>
            <a:endParaRPr lang="en-US" altLang="en-US" sz="1200" b="1"/>
          </a:p>
        </p:txBody>
      </p:sp>
    </p:spTree>
    <p:extLst>
      <p:ext uri="{BB962C8B-B14F-4D97-AF65-F5344CB8AC3E}">
        <p14:creationId xmlns:p14="http://schemas.microsoft.com/office/powerpoint/2010/main" val="177371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5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6858000" cy="39163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5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6858000" cy="3916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1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2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3528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905000"/>
            <a:ext cx="33528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2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1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0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secound slid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68580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Third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3025"/>
            <a:ext cx="2895600" cy="285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8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5000"/>
        </a:lnSpc>
        <a:spcBef>
          <a:spcPct val="5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ct val="5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8686800" cy="1981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Presenter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: Ravi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Bhardwaj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Moderator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Anupam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Sibal</a:t>
            </a:r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Panelists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: BR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Thapa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Harshad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Devarbhavi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RK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Dhiman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Srinivas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Sankaranarayanan</a:t>
            </a:r>
            <a:endParaRPr lang="en-US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1752600"/>
            <a:ext cx="8610600" cy="21336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09600" y="2102172"/>
            <a:ext cx="823264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Case</a:t>
            </a:r>
            <a:r>
              <a:rPr kumimoji="0" lang="en-US" sz="280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Discussion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Acute liver failure with hemolysis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– needing a transplant</a:t>
            </a:r>
            <a:endParaRPr lang="en-IN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41" y="183152"/>
            <a:ext cx="1177859" cy="126464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5" y="228599"/>
            <a:ext cx="1102995" cy="10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90" y="228600"/>
            <a:ext cx="2318210" cy="971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212" y="187035"/>
            <a:ext cx="851868" cy="11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On examination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6962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RR: 26/min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Pulse: 96/min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Temp: 98.3 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BP: 116/70mm Hg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SPO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: 96%</a:t>
            </a:r>
          </a:p>
          <a:p>
            <a:pPr>
              <a:buNone/>
            </a:pPr>
            <a:r>
              <a:rPr lang="en-US" altLang="en-US" dirty="0" smtClean="0"/>
              <a:t>Weight: 25 kg (-1 to -2 SD)</a:t>
            </a:r>
          </a:p>
          <a:p>
            <a:pPr>
              <a:buNone/>
            </a:pPr>
            <a:r>
              <a:rPr lang="en-US" altLang="en-US" dirty="0" smtClean="0"/>
              <a:t>Height: 128 </a:t>
            </a:r>
            <a:r>
              <a:rPr lang="en-US" altLang="en-US" dirty="0" err="1" smtClean="0"/>
              <a:t>cms</a:t>
            </a:r>
            <a:r>
              <a:rPr lang="en-US" altLang="en-US" dirty="0"/>
              <a:t> (</a:t>
            </a:r>
            <a:r>
              <a:rPr lang="en-US" altLang="en-US" dirty="0" smtClean="0"/>
              <a:t> </a:t>
            </a:r>
            <a:r>
              <a:rPr lang="en-US" altLang="en-US" dirty="0"/>
              <a:t>-1 </a:t>
            </a:r>
            <a:r>
              <a:rPr lang="en-US" altLang="en-US" dirty="0" smtClean="0"/>
              <a:t>to -2 SD </a:t>
            </a:r>
            <a:r>
              <a:rPr lang="en-US" altLang="en-US" dirty="0"/>
              <a:t>)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612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91000"/>
          </a:xfrm>
        </p:spPr>
        <p:txBody>
          <a:bodyPr/>
          <a:lstStyle/>
          <a:p>
            <a:pPr>
              <a:buNone/>
            </a:pPr>
            <a:r>
              <a:rPr lang="en-US" altLang="en-US" dirty="0" smtClean="0"/>
              <a:t>Pallor +, Icterus +</a:t>
            </a:r>
          </a:p>
          <a:p>
            <a:pPr>
              <a:buNone/>
            </a:pPr>
            <a:r>
              <a:rPr lang="en-US" altLang="en-US" dirty="0"/>
              <a:t>No clubbing/spider nevi/</a:t>
            </a:r>
            <a:r>
              <a:rPr lang="en-US" altLang="en-US" dirty="0" err="1"/>
              <a:t>palmar</a:t>
            </a:r>
            <a:r>
              <a:rPr lang="en-US" altLang="en-US" dirty="0"/>
              <a:t> </a:t>
            </a:r>
            <a:r>
              <a:rPr lang="en-US" altLang="en-US" dirty="0" err="1" smtClean="0"/>
              <a:t>erythema</a:t>
            </a:r>
            <a:endParaRPr lang="en-US" altLang="en-US" dirty="0" smtClean="0"/>
          </a:p>
          <a:p>
            <a:pPr>
              <a:buNone/>
            </a:pPr>
            <a:r>
              <a:rPr lang="en-US" altLang="en-US" dirty="0" err="1" smtClean="0"/>
              <a:t>Periorbital</a:t>
            </a:r>
            <a:r>
              <a:rPr lang="en-US" altLang="en-US" dirty="0" smtClean="0"/>
              <a:t> puffiness +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P/A: distended, soft </a:t>
            </a:r>
          </a:p>
          <a:p>
            <a:pPr>
              <a:buNone/>
            </a:pPr>
            <a:r>
              <a:rPr lang="en-US" altLang="en-US" dirty="0" smtClean="0"/>
              <a:t>        Liver 2 </a:t>
            </a:r>
            <a:r>
              <a:rPr lang="en-US" altLang="en-US" dirty="0" err="1" smtClean="0"/>
              <a:t>cms</a:t>
            </a:r>
            <a:r>
              <a:rPr lang="en-US" altLang="en-US" dirty="0" smtClean="0"/>
              <a:t> BCM/span 10 </a:t>
            </a:r>
            <a:r>
              <a:rPr lang="en-US" altLang="en-US" dirty="0" err="1" smtClean="0"/>
              <a:t>cms</a:t>
            </a:r>
            <a:r>
              <a:rPr lang="en-US" altLang="en-US" dirty="0" smtClean="0"/>
              <a:t>, firm with sharp</a:t>
            </a:r>
          </a:p>
          <a:p>
            <a:pPr>
              <a:buNone/>
            </a:pPr>
            <a:r>
              <a:rPr lang="en-US" altLang="en-US" dirty="0"/>
              <a:t>		</a:t>
            </a:r>
            <a:r>
              <a:rPr lang="en-US" altLang="en-US" dirty="0" smtClean="0"/>
              <a:t>margins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      Spleen 2 </a:t>
            </a:r>
            <a:r>
              <a:rPr lang="en-US" altLang="en-US" dirty="0" err="1" smtClean="0"/>
              <a:t>cms</a:t>
            </a:r>
            <a:r>
              <a:rPr lang="en-US" altLang="en-US" dirty="0" smtClean="0"/>
              <a:t> BCM, firm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FF+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CVS – WNL</a:t>
            </a:r>
          </a:p>
          <a:p>
            <a:pPr>
              <a:buNone/>
            </a:pPr>
            <a:r>
              <a:rPr lang="en-US" altLang="en-US" dirty="0" smtClean="0"/>
              <a:t>Chest – no added sounds</a:t>
            </a:r>
          </a:p>
          <a:p>
            <a:pPr>
              <a:buNone/>
            </a:pPr>
            <a:r>
              <a:rPr lang="en-US" altLang="en-US" dirty="0" smtClean="0"/>
              <a:t>CNS </a:t>
            </a:r>
            <a:r>
              <a:rPr lang="en-US" altLang="en-US" dirty="0"/>
              <a:t>– WNL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0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Differential diagnosis?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437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should this child be investigated further?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9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6758"/>
              </p:ext>
            </p:extLst>
          </p:nvPr>
        </p:nvGraphicFramePr>
        <p:xfrm>
          <a:off x="381000" y="503136"/>
          <a:ext cx="8382000" cy="53642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0"/>
                <a:gridCol w="2286000"/>
                <a:gridCol w="2057400"/>
                <a:gridCol w="2209800"/>
              </a:tblGrid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Investigations</a:t>
                      </a:r>
                      <a:endParaRPr lang="en-US" sz="16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Investigations</a:t>
                      </a:r>
                    </a:p>
                    <a:p>
                      <a:endParaRPr lang="en-US" sz="16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46953" marR="146953" marT="45717" marB="45717"/>
                </a:tc>
              </a:tr>
              <a:tr h="37080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Hb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8.3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Bil</a:t>
                      </a:r>
                      <a:r>
                        <a:rPr lang="en-US" sz="1800" dirty="0" smtClean="0"/>
                        <a:t> T/D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smtClean="0"/>
                        <a:t>19.6/10.2</a:t>
                      </a:r>
                    </a:p>
                  </a:txBody>
                  <a:tcPr marL="146953" marR="146953" marT="45717" marB="45717"/>
                </a:tc>
              </a:tr>
              <a:tr h="3708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TLC</a:t>
                      </a:r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13100 P32L63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AST/ALT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smtClean="0"/>
                        <a:t>670/214</a:t>
                      </a:r>
                    </a:p>
                  </a:txBody>
                  <a:tcPr marL="146953" marR="146953" marT="45717" marB="45717"/>
                </a:tc>
              </a:tr>
              <a:tr h="3708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Platelet count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113000</a:t>
                      </a:r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GGT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42</a:t>
                      </a:r>
                    </a:p>
                  </a:txBody>
                  <a:tcPr marL="146953" marR="146953" marT="45717" marB="45717"/>
                </a:tc>
              </a:tr>
              <a:tr h="3708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Peripheral smear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aseline="0" dirty="0" err="1" smtClean="0"/>
                        <a:t>normocytes</a:t>
                      </a:r>
                      <a:r>
                        <a:rPr lang="en-US" altLang="en-US" sz="1800" dirty="0" smtClean="0"/>
                        <a:t>, few </a:t>
                      </a:r>
                      <a:r>
                        <a:rPr lang="en-US" altLang="en-US" sz="1800" dirty="0" err="1" smtClean="0"/>
                        <a:t>schistocytes</a:t>
                      </a:r>
                      <a:r>
                        <a:rPr lang="en-US" altLang="en-US" sz="1800" dirty="0" smtClean="0"/>
                        <a:t> Fragmented RBC’s</a:t>
                      </a:r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ALP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</a:tr>
              <a:tr h="3708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ESR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21 mm/</a:t>
                      </a:r>
                      <a:r>
                        <a:rPr lang="en-US" altLang="en-US" sz="1800" dirty="0" err="1" smtClean="0"/>
                        <a:t>hr</a:t>
                      </a:r>
                      <a:endParaRPr lang="en-US" altLang="en-US" sz="1800" dirty="0" smtClean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Prot</a:t>
                      </a:r>
                      <a:r>
                        <a:rPr lang="en-US" sz="1800" dirty="0" smtClean="0"/>
                        <a:t>/Albumin 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7.3/3.5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</a:tr>
              <a:tr h="37080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Retic</a:t>
                      </a:r>
                      <a:r>
                        <a:rPr lang="en-US" dirty="0" smtClean="0"/>
                        <a:t> count </a:t>
                      </a:r>
                      <a:endParaRPr lang="en-US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r>
                        <a:rPr lang="en-US" baseline="0" dirty="0" smtClean="0"/>
                        <a:t> (corrected)</a:t>
                      </a:r>
                      <a:endParaRPr lang="en-US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PT/INR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3.7</a:t>
                      </a:r>
                      <a:endParaRPr lang="en-US" sz="1800" b="0" dirty="0"/>
                    </a:p>
                  </a:txBody>
                  <a:tcPr marL="146953" marR="146953" marT="45717" marB="45717"/>
                </a:tc>
              </a:tr>
              <a:tr h="370809">
                <a:tc>
                  <a:txBody>
                    <a:bodyPr/>
                    <a:lstStyle/>
                    <a:p>
                      <a:r>
                        <a:rPr lang="en-US" dirty="0" smtClean="0"/>
                        <a:t>DCT</a:t>
                      </a:r>
                      <a:endParaRPr lang="en-US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BU/Cr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54/1.1</a:t>
                      </a:r>
                    </a:p>
                  </a:txBody>
                  <a:tcPr marL="146953" marR="146953" marT="45717" marB="45717"/>
                </a:tc>
              </a:tr>
              <a:tr h="320037"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Urine R/M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Positive</a:t>
                      </a:r>
                      <a:r>
                        <a:rPr lang="en-US" altLang="en-US" sz="1800" baseline="0" dirty="0" smtClean="0"/>
                        <a:t> for </a:t>
                      </a:r>
                      <a:r>
                        <a:rPr lang="en-US" altLang="en-US" sz="1800" baseline="0" dirty="0" err="1" smtClean="0"/>
                        <a:t>Hb</a:t>
                      </a:r>
                      <a:endParaRPr lang="en-US" alt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aseline="0" dirty="0" smtClean="0"/>
                        <a:t>Protein  1 +</a:t>
                      </a:r>
                      <a:endParaRPr lang="en-US" altLang="en-US" sz="1800" dirty="0" smtClean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Uric acid </a:t>
                      </a:r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1.1</a:t>
                      </a:r>
                    </a:p>
                  </a:txBody>
                  <a:tcPr marL="146953" marR="146953" marT="45717" marB="45717"/>
                </a:tc>
              </a:tr>
              <a:tr h="320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LDH</a:t>
                      </a:r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886</a:t>
                      </a:r>
                    </a:p>
                  </a:txBody>
                  <a:tcPr marL="146953" marR="146953" marT="45717" marB="45717"/>
                </a:tc>
              </a:tr>
              <a:tr h="3708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Cultures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sterile</a:t>
                      </a: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USG abdomen</a:t>
                      </a:r>
                      <a:endParaRPr lang="en-US" dirty="0" smtClean="0">
                        <a:effectLst/>
                        <a:latin typeface="+mn-lt"/>
                      </a:endParaRPr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Coarse liver, spleen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enlarged,  mild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ascites</a:t>
                      </a:r>
                      <a:endParaRPr lang="en-US" altLang="en-US" sz="1800" dirty="0" smtClean="0">
                        <a:latin typeface="+mn-lt"/>
                      </a:endParaRPr>
                    </a:p>
                  </a:txBody>
                  <a:tcPr marL="146953" marR="146953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9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014695"/>
              </p:ext>
            </p:extLst>
          </p:nvPr>
        </p:nvGraphicFramePr>
        <p:xfrm>
          <a:off x="1143000" y="1905000"/>
          <a:ext cx="6858000" cy="35050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96393"/>
                <a:gridCol w="3061607"/>
              </a:tblGrid>
              <a:tr h="6400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Investigations</a:t>
                      </a:r>
                      <a:endParaRPr lang="en-US" sz="1800" dirty="0"/>
                    </a:p>
                  </a:txBody>
                  <a:tcPr marL="146957" marR="146957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46957" marR="146957" marT="45717" marB="45717"/>
                </a:tc>
              </a:tr>
              <a:tr h="370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Anti-HAV </a:t>
                      </a:r>
                      <a:r>
                        <a:rPr lang="en-US" sz="1800" dirty="0" err="1" smtClean="0"/>
                        <a:t>IgM</a:t>
                      </a:r>
                      <a:r>
                        <a:rPr lang="en-US" sz="1800" dirty="0" smtClean="0"/>
                        <a:t> and total</a:t>
                      </a:r>
                    </a:p>
                  </a:txBody>
                  <a:tcPr marL="146957" marR="146957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NR</a:t>
                      </a:r>
                      <a:endParaRPr lang="en-US" sz="1800" dirty="0"/>
                    </a:p>
                  </a:txBody>
                  <a:tcPr marL="146957" marR="146957" marT="45717" marB="45717"/>
                </a:tc>
              </a:tr>
              <a:tr h="37080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HBsAg</a:t>
                      </a:r>
                      <a:endParaRPr lang="en-US" sz="1800" dirty="0" smtClean="0"/>
                    </a:p>
                  </a:txBody>
                  <a:tcPr marL="146957" marR="146957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NR</a:t>
                      </a:r>
                      <a:endParaRPr lang="en-US" sz="1800" dirty="0"/>
                    </a:p>
                  </a:txBody>
                  <a:tcPr marL="146957" marR="146957" marT="45717" marB="45717"/>
                </a:tc>
              </a:tr>
              <a:tr h="370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Anti-HCV</a:t>
                      </a:r>
                    </a:p>
                  </a:txBody>
                  <a:tcPr marL="146957" marR="146957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NR</a:t>
                      </a:r>
                      <a:endParaRPr lang="en-US" sz="1800" dirty="0"/>
                    </a:p>
                  </a:txBody>
                  <a:tcPr marL="146957" marR="146957" marT="45717" marB="45717"/>
                </a:tc>
              </a:tr>
              <a:tr h="3708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Ceruloplasmin </a:t>
                      </a:r>
                      <a:endParaRPr lang="en-US" sz="1800" dirty="0"/>
                    </a:p>
                  </a:txBody>
                  <a:tcPr marL="146957" marR="146957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8 mg/dl</a:t>
                      </a:r>
                    </a:p>
                  </a:txBody>
                  <a:tcPr marL="146957" marR="146957" marT="45717" marB="45717"/>
                </a:tc>
              </a:tr>
              <a:tr h="3708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 </a:t>
                      </a:r>
                      <a:r>
                        <a:rPr lang="en-US" sz="1800" dirty="0" err="1" smtClean="0"/>
                        <a:t>Hr</a:t>
                      </a:r>
                      <a:r>
                        <a:rPr lang="en-US" sz="1800" dirty="0" smtClean="0"/>
                        <a:t> Urinary Copper (without challenge)</a:t>
                      </a:r>
                      <a:endParaRPr lang="en-US" sz="1800" dirty="0"/>
                    </a:p>
                  </a:txBody>
                  <a:tcPr marL="146957" marR="146957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413 mcg/day</a:t>
                      </a:r>
                    </a:p>
                  </a:txBody>
                  <a:tcPr marL="146957" marR="146957" marT="45717" marB="45717"/>
                </a:tc>
              </a:tr>
              <a:tr h="3708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KF ring</a:t>
                      </a:r>
                      <a:endParaRPr lang="en-US" sz="1800" dirty="0"/>
                    </a:p>
                  </a:txBody>
                  <a:tcPr marL="146957" marR="146957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positive </a:t>
                      </a:r>
                    </a:p>
                  </a:txBody>
                  <a:tcPr marL="146957" marR="146957" marT="45717" marB="45717"/>
                </a:tc>
              </a:tr>
              <a:tr h="3708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ANA</a:t>
                      </a:r>
                      <a:endParaRPr lang="en-US" sz="1800" dirty="0"/>
                    </a:p>
                  </a:txBody>
                  <a:tcPr marL="146957" marR="146957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negative </a:t>
                      </a:r>
                      <a:endParaRPr lang="en-US" sz="1800" dirty="0"/>
                    </a:p>
                  </a:txBody>
                  <a:tcPr marL="146957" marR="146957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9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3916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2" y="1143000"/>
            <a:ext cx="861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48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248" y="6096000"/>
            <a:ext cx="427385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96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075240" cy="419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Times New Roman" pitchFamily="18" charset="0"/>
              </a:rPr>
              <a:t>Score 7 on WD criteria (Leipzig score) by </a:t>
            </a:r>
            <a:r>
              <a:rPr lang="en-US" dirty="0" err="1" smtClean="0">
                <a:cs typeface="Times New Roman" pitchFamily="18" charset="0"/>
              </a:rPr>
              <a:t>Ferenci</a:t>
            </a:r>
            <a:r>
              <a:rPr lang="en-US" dirty="0" smtClean="0">
                <a:cs typeface="Times New Roman" pitchFamily="18" charset="0"/>
              </a:rPr>
              <a:t> et al </a:t>
            </a:r>
          </a:p>
          <a:p>
            <a:pPr marL="914400" lvl="2" indent="0">
              <a:buNone/>
            </a:pPr>
            <a:r>
              <a:rPr lang="en-US" b="1" dirty="0" smtClean="0">
                <a:cs typeface="Times New Roman" pitchFamily="18" charset="0"/>
              </a:rPr>
              <a:t>	</a:t>
            </a:r>
          </a:p>
          <a:p>
            <a:pPr marL="914400" lvl="2" indent="0">
              <a:buNone/>
            </a:pPr>
            <a:r>
              <a:rPr lang="en-US" b="1" dirty="0" smtClean="0">
                <a:cs typeface="Times New Roman" pitchFamily="18" charset="0"/>
              </a:rPr>
              <a:t>Serum Cp  &lt;10 mg/dl      		+2</a:t>
            </a:r>
          </a:p>
          <a:p>
            <a:pPr marL="914400" lvl="2" indent="0">
              <a:buNone/>
            </a:pPr>
            <a:r>
              <a:rPr lang="en-US" b="1" dirty="0" smtClean="0">
                <a:cs typeface="Times New Roman" pitchFamily="18" charset="0"/>
              </a:rPr>
              <a:t>Urine Cu &gt; 2 ULN 		 	+2</a:t>
            </a:r>
          </a:p>
          <a:p>
            <a:pPr marL="914400" lvl="2" indent="0">
              <a:buNone/>
            </a:pPr>
            <a:r>
              <a:rPr lang="en-US" b="1" dirty="0" smtClean="0">
                <a:cs typeface="Times New Roman" pitchFamily="18" charset="0"/>
              </a:rPr>
              <a:t>KF ring				+2</a:t>
            </a:r>
          </a:p>
          <a:p>
            <a:pPr marL="914400" lvl="2" indent="0">
              <a:buNone/>
            </a:pPr>
            <a:r>
              <a:rPr lang="en-US" b="1" dirty="0" err="1" smtClean="0">
                <a:cs typeface="Times New Roman" pitchFamily="18" charset="0"/>
              </a:rPr>
              <a:t>Coomb’s</a:t>
            </a:r>
            <a:r>
              <a:rPr lang="en-US" b="1" dirty="0" smtClean="0">
                <a:cs typeface="Times New Roman" pitchFamily="18" charset="0"/>
              </a:rPr>
              <a:t> negative hemolytic anemia 	+1 </a:t>
            </a:r>
          </a:p>
          <a:p>
            <a:pPr marL="914400" lvl="2" indent="0">
              <a:buNone/>
            </a:pPr>
            <a:endParaRPr lang="en-US" b="1" dirty="0">
              <a:cs typeface="Times New Roman" pitchFamily="18" charset="0"/>
            </a:endParaRPr>
          </a:p>
          <a:p>
            <a:pPr marL="914400" lvl="2" indent="0">
              <a:buNone/>
            </a:pPr>
            <a:r>
              <a:rPr lang="en-US" b="1" dirty="0" smtClean="0">
                <a:cs typeface="Times New Roman" pitchFamily="18" charset="0"/>
              </a:rPr>
              <a:t>Wilson's disease ( score &gt; 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49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Liver </a:t>
            </a:r>
            <a:r>
              <a:rPr lang="en-US" dirty="0" smtClean="0"/>
              <a:t>Failure in WD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Times New Roman" pitchFamily="18" charset="0"/>
              </a:rPr>
              <a:t>Modest </a:t>
            </a:r>
            <a:r>
              <a:rPr lang="en-US" dirty="0">
                <a:cs typeface="Times New Roman" pitchFamily="18" charset="0"/>
              </a:rPr>
              <a:t>rises in serum aminotransferases (&lt;&lt; 2000 IU/L) </a:t>
            </a:r>
          </a:p>
          <a:p>
            <a:pPr marL="0" indent="0">
              <a:buNone/>
            </a:pPr>
            <a:r>
              <a:rPr lang="en-US" dirty="0">
                <a:cs typeface="Times New Roman" pitchFamily="18" charset="0"/>
              </a:rPr>
              <a:t>Normal or markedly subnormal </a:t>
            </a:r>
            <a:r>
              <a:rPr lang="en-US" dirty="0" smtClean="0">
                <a:cs typeface="Times New Roman" pitchFamily="18" charset="0"/>
              </a:rPr>
              <a:t>SAP</a:t>
            </a:r>
          </a:p>
          <a:p>
            <a:pPr marL="0" indent="0">
              <a:buNone/>
            </a:pPr>
            <a:r>
              <a:rPr lang="en-US" dirty="0" smtClean="0">
                <a:cs typeface="Times New Roman" pitchFamily="18" charset="0"/>
              </a:rPr>
              <a:t>     AST/ALT &gt;2.2 and ALP/</a:t>
            </a:r>
            <a:r>
              <a:rPr lang="en-US" dirty="0" err="1" smtClean="0">
                <a:cs typeface="Times New Roman" pitchFamily="18" charset="0"/>
              </a:rPr>
              <a:t>Bil</a:t>
            </a:r>
            <a:r>
              <a:rPr lang="en-US" dirty="0" smtClean="0">
                <a:cs typeface="Times New Roman" pitchFamily="18" charset="0"/>
              </a:rPr>
              <a:t> &lt;4</a:t>
            </a:r>
          </a:p>
          <a:p>
            <a:pPr marL="0" indent="0">
              <a:buNone/>
            </a:pPr>
            <a:r>
              <a:rPr lang="en-US" dirty="0">
                <a:cs typeface="Times New Roman" pitchFamily="18" charset="0"/>
              </a:rPr>
              <a:t>Coombs </a:t>
            </a:r>
            <a:r>
              <a:rPr lang="en-US" dirty="0" smtClean="0">
                <a:cs typeface="Times New Roman" pitchFamily="18" charset="0"/>
              </a:rPr>
              <a:t>(–) hemolytic </a:t>
            </a:r>
            <a:r>
              <a:rPr lang="en-US" dirty="0">
                <a:cs typeface="Times New Roman" pitchFamily="18" charset="0"/>
              </a:rPr>
              <a:t>anemia and hemolysis</a:t>
            </a:r>
          </a:p>
          <a:p>
            <a:pPr marL="0" indent="0">
              <a:buNone/>
            </a:pPr>
            <a:r>
              <a:rPr lang="en-US" dirty="0" smtClean="0">
                <a:cs typeface="Times New Roman" pitchFamily="18" charset="0"/>
              </a:rPr>
              <a:t>Rapid progression </a:t>
            </a:r>
            <a:r>
              <a:rPr lang="en-US" dirty="0">
                <a:cs typeface="Times New Roman" pitchFamily="18" charset="0"/>
              </a:rPr>
              <a:t>to renal failure</a:t>
            </a:r>
          </a:p>
          <a:p>
            <a:pPr marL="0" indent="0">
              <a:buNone/>
            </a:pPr>
            <a:endParaRPr lang="en-US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5334000"/>
            <a:ext cx="464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err="1"/>
              <a:t>Korman</a:t>
            </a:r>
            <a:r>
              <a:rPr lang="en-US" sz="1600" b="1" i="1" dirty="0"/>
              <a:t> J </a:t>
            </a:r>
            <a:r>
              <a:rPr lang="en-US" sz="1600" b="1" i="1" dirty="0" smtClean="0"/>
              <a:t> et al. Hepatology 2008</a:t>
            </a:r>
          </a:p>
          <a:p>
            <a:r>
              <a:rPr lang="en-IN" sz="1600" b="1" i="1" dirty="0" err="1" smtClean="0"/>
              <a:t>Ferenci</a:t>
            </a:r>
            <a:r>
              <a:rPr lang="en-IN" sz="1600" b="1" i="1" dirty="0" smtClean="0"/>
              <a:t> et al</a:t>
            </a:r>
            <a:r>
              <a:rPr lang="en-IN" sz="1600" b="1" i="1" dirty="0"/>
              <a:t>. </a:t>
            </a:r>
            <a:r>
              <a:rPr lang="en-IN" sz="1600" b="1" i="1" dirty="0" smtClean="0"/>
              <a:t>Aliment </a:t>
            </a:r>
            <a:r>
              <a:rPr lang="en-IN" sz="1600" b="1" i="1" dirty="0" err="1" smtClean="0"/>
              <a:t>Pharmacol</a:t>
            </a:r>
            <a:r>
              <a:rPr lang="en-IN" sz="1600" b="1" i="1" dirty="0" smtClean="0"/>
              <a:t> </a:t>
            </a:r>
            <a:r>
              <a:rPr lang="en-IN" sz="1600" b="1" i="1" dirty="0" err="1"/>
              <a:t>Ther</a:t>
            </a:r>
            <a:r>
              <a:rPr lang="en-IN" sz="1600" b="1" i="1" dirty="0"/>
              <a:t> </a:t>
            </a:r>
            <a:r>
              <a:rPr lang="en-IN" sz="1600" b="1" i="1" dirty="0" smtClean="0"/>
              <a:t> 2004 </a:t>
            </a:r>
          </a:p>
          <a:p>
            <a:r>
              <a:rPr lang="en-IN" sz="1600" b="1" i="1" dirty="0" smtClean="0"/>
              <a:t>Roberts et al. AASLD. Hepatology 2008</a:t>
            </a:r>
          </a:p>
          <a:p>
            <a:r>
              <a:rPr lang="en-IN" sz="1600" b="1" i="1" dirty="0" smtClean="0"/>
              <a:t>EASL. </a:t>
            </a:r>
            <a:r>
              <a:rPr lang="en-IN" sz="1600" b="1" i="1" dirty="0"/>
              <a:t>J </a:t>
            </a:r>
            <a:r>
              <a:rPr lang="en-IN" sz="1600" b="1" i="1" dirty="0" err="1"/>
              <a:t>Hepatol</a:t>
            </a:r>
            <a:r>
              <a:rPr lang="en-IN" sz="1600" b="1" i="1" dirty="0"/>
              <a:t> </a:t>
            </a:r>
            <a:r>
              <a:rPr lang="en-IN" sz="1600" b="1" i="1" dirty="0" smtClean="0"/>
              <a:t>2012</a:t>
            </a:r>
            <a:endParaRPr lang="en-IN" sz="1600" b="1" i="1" dirty="0"/>
          </a:p>
          <a:p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0639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avi </a:t>
            </a:r>
            <a:r>
              <a:rPr lang="en-US" dirty="0" err="1" smtClean="0"/>
              <a:t>Bharadwaj</a:t>
            </a:r>
            <a:endParaRPr lang="en-US" dirty="0" smtClean="0"/>
          </a:p>
          <a:p>
            <a:r>
              <a:rPr lang="en-US" dirty="0" smtClean="0"/>
              <a:t>FNB Pediatric Gastroenterology</a:t>
            </a:r>
          </a:p>
          <a:p>
            <a:endParaRPr lang="en-US" sz="2000" dirty="0" smtClean="0"/>
          </a:p>
          <a:p>
            <a:r>
              <a:rPr lang="en-US" sz="2000" dirty="0" smtClean="0"/>
              <a:t>Apollo Center For Advanced Pediatrics</a:t>
            </a:r>
          </a:p>
          <a:p>
            <a:r>
              <a:rPr lang="en-US" sz="2000" dirty="0" smtClean="0"/>
              <a:t>Indraprastha Apollo Hospital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D3 of admission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developed altered sensorium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drowsy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hyperreflexia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11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the diagnosis of </a:t>
            </a:r>
            <a:r>
              <a:rPr lang="en-US" dirty="0"/>
              <a:t>W</a:t>
            </a:r>
            <a:r>
              <a:rPr lang="en-US" dirty="0" smtClean="0"/>
              <a:t>ilson’s disease confirmed?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37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3916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Acute liver failure with grade 2 encephalopathy with </a:t>
            </a:r>
          </a:p>
          <a:p>
            <a:pPr marL="0" indent="0" algn="ctr">
              <a:buNone/>
            </a:pPr>
            <a:r>
              <a:rPr lang="en-US" dirty="0" smtClean="0"/>
              <a:t>coombs negative hemolysis with AKI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Wilson’s disease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13609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8229600" cy="1066800"/>
          </a:xfrm>
        </p:spPr>
        <p:txBody>
          <a:bodyPr/>
          <a:lstStyle/>
          <a:p>
            <a:r>
              <a:rPr lang="en-IN" dirty="0" smtClean="0"/>
              <a:t>Prognostication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4394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ALF without </a:t>
            </a:r>
            <a:r>
              <a:rPr lang="en-US" dirty="0"/>
              <a:t>encephalopathy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Modified </a:t>
            </a:r>
            <a:r>
              <a:rPr lang="en-US" dirty="0" err="1"/>
              <a:t>Nazer</a:t>
            </a:r>
            <a:r>
              <a:rPr lang="en-US" dirty="0"/>
              <a:t> score</a:t>
            </a:r>
          </a:p>
          <a:p>
            <a:pPr marL="0" indent="0">
              <a:buNone/>
            </a:pPr>
            <a:r>
              <a:rPr lang="en-US" dirty="0" smtClean="0"/>
              <a:t>New </a:t>
            </a:r>
            <a:r>
              <a:rPr lang="en-US" dirty="0" err="1"/>
              <a:t>wilson’s</a:t>
            </a:r>
            <a:r>
              <a:rPr lang="en-US" dirty="0"/>
              <a:t> index</a:t>
            </a:r>
          </a:p>
          <a:p>
            <a:pPr marL="0" indent="0">
              <a:buNone/>
            </a:pPr>
            <a:r>
              <a:rPr lang="en-US" dirty="0" smtClean="0"/>
              <a:t>? </a:t>
            </a:r>
            <a:r>
              <a:rPr lang="en-US" dirty="0"/>
              <a:t>PELD/MELD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5681246"/>
            <a:ext cx="441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err="1">
                <a:cs typeface="Times New Roman" pitchFamily="18" charset="0"/>
              </a:rPr>
              <a:t>Devarbhavi</a:t>
            </a:r>
            <a:r>
              <a:rPr lang="en-US" sz="1600" b="1" i="1" dirty="0">
                <a:cs typeface="Times New Roman" pitchFamily="18" charset="0"/>
              </a:rPr>
              <a:t> H et al.  J Gastro </a:t>
            </a:r>
            <a:r>
              <a:rPr lang="en-US" sz="1600" b="1" i="1" dirty="0" err="1">
                <a:cs typeface="Times New Roman" pitchFamily="18" charset="0"/>
              </a:rPr>
              <a:t>Hepatol</a:t>
            </a:r>
            <a:r>
              <a:rPr lang="en-US" sz="1600" b="1" i="1" dirty="0">
                <a:cs typeface="Times New Roman" pitchFamily="18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724737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Nazer</a:t>
            </a:r>
            <a:r>
              <a:rPr lang="en-US" dirty="0" smtClean="0"/>
              <a:t> score</a:t>
            </a:r>
            <a:endParaRPr lang="en-US" dirty="0"/>
          </a:p>
        </p:txBody>
      </p:sp>
      <p:pic>
        <p:nvPicPr>
          <p:cNvPr id="2050" name="Picture 2" descr="C:\Users\imcl\Desktop\nazar score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7"/>
          <a:stretch/>
        </p:blipFill>
        <p:spPr bwMode="auto">
          <a:xfrm>
            <a:off x="1131363" y="1905000"/>
            <a:ext cx="6031437" cy="261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5800" y="572666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1" dirty="0" err="1" smtClean="0"/>
              <a:t>Nazer</a:t>
            </a:r>
            <a:r>
              <a:rPr lang="en-US" sz="1600" b="1" i="1" dirty="0" smtClean="0"/>
              <a:t> et al. </a:t>
            </a:r>
            <a:r>
              <a:rPr lang="en-US" sz="1600" b="1" i="1" dirty="0"/>
              <a:t>Gut 1986</a:t>
            </a:r>
          </a:p>
        </p:txBody>
      </p:sp>
    </p:spTree>
    <p:extLst>
      <p:ext uri="{BB962C8B-B14F-4D97-AF65-F5344CB8AC3E}">
        <p14:creationId xmlns:p14="http://schemas.microsoft.com/office/powerpoint/2010/main" val="18660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20761"/>
              </p:ext>
            </p:extLst>
          </p:nvPr>
        </p:nvGraphicFramePr>
        <p:xfrm>
          <a:off x="403225" y="1689735"/>
          <a:ext cx="8286750" cy="2958465"/>
        </p:xfrm>
        <a:graphic>
          <a:graphicData uri="http://schemas.openxmlformats.org/drawingml/2006/table">
            <a:tbl>
              <a:tblPr/>
              <a:tblGrid>
                <a:gridCol w="1196975"/>
                <a:gridCol w="1447800"/>
                <a:gridCol w="1371600"/>
                <a:gridCol w="1371600"/>
                <a:gridCol w="1517650"/>
                <a:gridCol w="1381125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Score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Bilirubin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ɥmol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/L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INR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AST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IU/L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WCC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 10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/L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Albumin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g/L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"/>
                          <a:cs typeface="Times"/>
                        </a:rPr>
                        <a:t>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0-100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0-1.29 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0-100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0-6.7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&gt;45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101-150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1.3-1.6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101-150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6.8-8.3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34-44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151-200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1.7-1.9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151-300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8.4-10.3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25-33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201-300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2.0-2.4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301-400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10.4-15.3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21-24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&gt;301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&gt;2.5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&gt;401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&gt;15.4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&lt;20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"/>
                        <a:cs typeface="Time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00" name="TextBox 4"/>
          <p:cNvSpPr txBox="1">
            <a:spLocks noChangeArrowheads="1"/>
          </p:cNvSpPr>
          <p:nvPr/>
        </p:nvSpPr>
        <p:spPr bwMode="auto">
          <a:xfrm>
            <a:off x="441351" y="500063"/>
            <a:ext cx="8291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Modified King’s </a:t>
            </a:r>
            <a:r>
              <a:rPr lang="en-GB" alt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score (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New Wilson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Index)</a:t>
            </a:r>
            <a:endParaRPr lang="en-GB" altLang="en-US" b="1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0301" name="TextBox 5"/>
          <p:cNvSpPr txBox="1">
            <a:spLocks noChangeArrowheads="1"/>
          </p:cNvSpPr>
          <p:nvPr/>
        </p:nvSpPr>
        <p:spPr bwMode="auto">
          <a:xfrm>
            <a:off x="457200" y="5071646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+mn-lt"/>
                <a:cs typeface="Arial" charset="0"/>
              </a:rPr>
              <a:t>A score </a:t>
            </a:r>
            <a:r>
              <a:rPr lang="en-GB" altLang="en-US" sz="1600" b="1" dirty="0" smtClean="0">
                <a:latin typeface="+mn-lt"/>
                <a:cs typeface="Arial" charset="0"/>
              </a:rPr>
              <a:t>≥ </a:t>
            </a:r>
            <a:r>
              <a:rPr lang="en-GB" altLang="en-US" sz="1600" b="1" dirty="0">
                <a:latin typeface="+mn-lt"/>
                <a:cs typeface="Arial" charset="0"/>
              </a:rPr>
              <a:t>11 </a:t>
            </a:r>
            <a:r>
              <a:rPr lang="en-GB" altLang="en-US" sz="1600" b="1" dirty="0" smtClean="0">
                <a:latin typeface="+mn-lt"/>
                <a:cs typeface="Arial" charset="0"/>
              </a:rPr>
              <a:t>urgent </a:t>
            </a:r>
            <a:r>
              <a:rPr lang="en-GB" altLang="en-US" sz="1600" b="1" dirty="0">
                <a:latin typeface="+mn-lt"/>
                <a:cs typeface="Arial" charset="0"/>
              </a:rPr>
              <a:t>need for </a:t>
            </a:r>
            <a:r>
              <a:rPr lang="en-GB" altLang="en-US" sz="1600" b="1" dirty="0" smtClean="0">
                <a:latin typeface="+mn-lt"/>
                <a:cs typeface="Arial" charset="0"/>
              </a:rPr>
              <a:t>transplantation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 smtClean="0">
                <a:latin typeface="+mn-lt"/>
                <a:cs typeface="Arial" charset="0"/>
              </a:rPr>
              <a:t>Our patient had a score of 16 </a:t>
            </a:r>
            <a:endParaRPr lang="en-GB" altLang="en-US" sz="1600" b="1" dirty="0">
              <a:latin typeface="+mn-lt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565046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1" dirty="0" err="1"/>
              <a:t>Dhawan</a:t>
            </a:r>
            <a:r>
              <a:rPr lang="en-US" sz="1600" b="1" i="1" dirty="0"/>
              <a:t> </a:t>
            </a:r>
            <a:r>
              <a:rPr lang="en-US" sz="1600" b="1" i="1" dirty="0" smtClean="0"/>
              <a:t>et al. </a:t>
            </a:r>
            <a:r>
              <a:rPr lang="en-US" sz="1600" b="1" i="1" dirty="0"/>
              <a:t>Liver </a:t>
            </a:r>
            <a:r>
              <a:rPr lang="en-US" sz="1600" b="1" i="1" dirty="0" err="1"/>
              <a:t>Transpl</a:t>
            </a:r>
            <a:r>
              <a:rPr lang="en-US" sz="1600" b="1" i="1" dirty="0"/>
              <a:t> 2005</a:t>
            </a:r>
          </a:p>
        </p:txBody>
      </p:sp>
      <p:sp>
        <p:nvSpPr>
          <p:cNvPr id="3" name="Oval 2"/>
          <p:cNvSpPr/>
          <p:nvPr/>
        </p:nvSpPr>
        <p:spPr>
          <a:xfrm>
            <a:off x="1676400" y="41910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3800764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1910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12269" y="42291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5200" y="29718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67573" cy="63547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716" y="5257801"/>
            <a:ext cx="8847683" cy="762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3535681" y="22860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6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Multivariate </a:t>
            </a:r>
            <a:r>
              <a:rPr lang="en-IN" dirty="0"/>
              <a:t>analysis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373563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	Unadjusted hazard </a:t>
            </a:r>
            <a:r>
              <a:rPr lang="en-IN" dirty="0"/>
              <a:t>	</a:t>
            </a:r>
            <a:r>
              <a:rPr lang="en-IN" dirty="0" smtClean="0"/>
              <a:t>95% Confidence 	    P</a:t>
            </a:r>
          </a:p>
          <a:p>
            <a:pPr marL="0" indent="0">
              <a:buNone/>
            </a:pPr>
            <a:r>
              <a:rPr lang="en-IN" dirty="0" smtClean="0"/>
              <a:t> 		Ratio			      Interval		 Value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Enc		2.88			  1.11 – 7.45		   .03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T Bil		1.05			  1.02 – 1.09		  .002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Only encepaholopaty and total bilirubin emerged as 	independent predictors of mortality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86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2492896"/>
            <a:ext cx="8686801" cy="20162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09800" y="2895600"/>
            <a:ext cx="990600" cy="152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23496" y="5791200"/>
            <a:ext cx="3834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Devarbhavi H. J Gastro </a:t>
            </a:r>
            <a:r>
              <a:rPr lang="en-US" sz="1600" b="1" i="1" dirty="0" err="1" smtClean="0"/>
              <a:t>Hepatol</a:t>
            </a:r>
            <a:r>
              <a:rPr lang="en-US" sz="1600" b="1" i="1" dirty="0" smtClean="0"/>
              <a:t> 2014</a:t>
            </a:r>
            <a:endParaRPr lang="en-US" sz="1600" b="1" i="1" dirty="0"/>
          </a:p>
        </p:txBody>
      </p:sp>
      <p:sp>
        <p:nvSpPr>
          <p:cNvPr id="8" name="Oval 7"/>
          <p:cNvSpPr/>
          <p:nvPr/>
        </p:nvSpPr>
        <p:spPr>
          <a:xfrm>
            <a:off x="7924800" y="2819400"/>
            <a:ext cx="990600" cy="152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472440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/>
              <a:t>Score = 2.87 x encephalopathy + 1.07 x t bilirubin</a:t>
            </a:r>
          </a:p>
        </p:txBody>
      </p:sp>
    </p:spTree>
    <p:extLst>
      <p:ext uri="{BB962C8B-B14F-4D97-AF65-F5344CB8AC3E}">
        <p14:creationId xmlns:p14="http://schemas.microsoft.com/office/powerpoint/2010/main" val="25340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Presenting complaints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26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10 year old </a:t>
            </a:r>
          </a:p>
          <a:p>
            <a:pPr>
              <a:buNone/>
            </a:pPr>
            <a:r>
              <a:rPr lang="en-US" dirty="0" smtClean="0"/>
              <a:t>Female</a:t>
            </a:r>
          </a:p>
          <a:p>
            <a:pPr>
              <a:buNone/>
            </a:pPr>
            <a:r>
              <a:rPr lang="en-US" dirty="0" smtClean="0"/>
              <a:t>Presented in June 2016 with c/o:</a:t>
            </a:r>
          </a:p>
          <a:p>
            <a:pPr>
              <a:buNone/>
            </a:pPr>
            <a:r>
              <a:rPr lang="en-US" dirty="0" smtClean="0"/>
              <a:t>	Poor appetite with nausea</a:t>
            </a:r>
            <a:endParaRPr lang="en-US" dirty="0"/>
          </a:p>
          <a:p>
            <a:pPr>
              <a:buNone/>
            </a:pPr>
            <a:r>
              <a:rPr lang="en-US" dirty="0" smtClean="0"/>
              <a:t>	Fatigability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Progressive abdominal distension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Symptoms for 4 weeks</a:t>
            </a:r>
            <a:endParaRPr lang="en-US" dirty="0"/>
          </a:p>
          <a:p>
            <a:pPr>
              <a:buNone/>
            </a:pPr>
            <a:r>
              <a:rPr lang="en-US" dirty="0" smtClean="0"/>
              <a:t>Took medicines from nearby practitioner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ALF </a:t>
            </a:r>
            <a:r>
              <a:rPr lang="en-US" dirty="0" smtClean="0"/>
              <a:t>with encephalopathy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High mortality </a:t>
            </a:r>
            <a:r>
              <a:rPr lang="en-US" dirty="0"/>
              <a:t>80% (90% to </a:t>
            </a:r>
            <a:r>
              <a:rPr lang="en-US" dirty="0" smtClean="0"/>
              <a:t>100</a:t>
            </a:r>
            <a:r>
              <a:rPr lang="en-US" dirty="0"/>
              <a:t>% in </a:t>
            </a:r>
            <a:r>
              <a:rPr lang="en-US" dirty="0" smtClean="0"/>
              <a:t>some series)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Liver transplantation is lifesaving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5105400"/>
            <a:ext cx="42931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/>
              <a:t>Berman et al. Gastroenterology 1991</a:t>
            </a:r>
          </a:p>
          <a:p>
            <a:r>
              <a:rPr lang="en-IN" sz="1600" b="1" i="1" dirty="0" smtClean="0"/>
              <a:t>Roberts et al. AASLD. Hepatology 2008</a:t>
            </a:r>
          </a:p>
          <a:p>
            <a:r>
              <a:rPr lang="en-IN" sz="1600" b="1" i="1" dirty="0" smtClean="0"/>
              <a:t>EASL. </a:t>
            </a:r>
            <a:r>
              <a:rPr lang="en-IN" sz="1600" b="1" i="1" dirty="0"/>
              <a:t>J </a:t>
            </a:r>
            <a:r>
              <a:rPr lang="en-IN" sz="1600" b="1" i="1" dirty="0" err="1"/>
              <a:t>Hepatol</a:t>
            </a:r>
            <a:r>
              <a:rPr lang="en-IN" sz="1600" b="1" i="1" dirty="0"/>
              <a:t> </a:t>
            </a:r>
            <a:r>
              <a:rPr lang="en-IN" sz="1600" b="1" i="1" dirty="0" smtClean="0"/>
              <a:t>2012</a:t>
            </a:r>
          </a:p>
          <a:p>
            <a:r>
              <a:rPr lang="en-US" sz="1600" b="1" i="1" dirty="0" err="1">
                <a:cs typeface="Times New Roman" pitchFamily="18" charset="0"/>
              </a:rPr>
              <a:t>Devarbhavi</a:t>
            </a:r>
            <a:r>
              <a:rPr lang="en-US" sz="1600" b="1" i="1" dirty="0">
                <a:cs typeface="Times New Roman" pitchFamily="18" charset="0"/>
              </a:rPr>
              <a:t> H et al.  J Gastro </a:t>
            </a:r>
            <a:r>
              <a:rPr lang="en-US" sz="1600" b="1" i="1" dirty="0" err="1">
                <a:cs typeface="Times New Roman" pitchFamily="18" charset="0"/>
              </a:rPr>
              <a:t>Hepatol</a:t>
            </a:r>
            <a:r>
              <a:rPr lang="en-US" sz="1600" b="1" i="1" dirty="0">
                <a:cs typeface="Times New Roman" pitchFamily="18" charset="0"/>
              </a:rPr>
              <a:t> 2014</a:t>
            </a:r>
          </a:p>
          <a:p>
            <a:endParaRPr lang="en-IN" sz="1600" b="1" i="1" dirty="0"/>
          </a:p>
          <a:p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4341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Treatment options in </a:t>
            </a:r>
            <a:r>
              <a:rPr lang="en-US" dirty="0" err="1" smtClean="0"/>
              <a:t>Wilsonian</a:t>
            </a:r>
            <a:r>
              <a:rPr lang="en-US" dirty="0" smtClean="0"/>
              <a:t> acute liver failure?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97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Child was taken </a:t>
            </a:r>
            <a:r>
              <a:rPr lang="en-US" dirty="0"/>
              <a:t>for LRLT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Mother </a:t>
            </a:r>
            <a:r>
              <a:rPr lang="en-US" dirty="0"/>
              <a:t>was donor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31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Donor evaluation/parents as donor in such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21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Sibling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73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First-degree </a:t>
            </a:r>
            <a:r>
              <a:rPr lang="en-US" dirty="0"/>
              <a:t>relatives of any </a:t>
            </a:r>
            <a:r>
              <a:rPr lang="en-US" dirty="0" smtClean="0"/>
              <a:t>patient newly </a:t>
            </a:r>
            <a:r>
              <a:rPr lang="en-US" dirty="0"/>
              <a:t>diagnosed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with </a:t>
            </a:r>
            <a:r>
              <a:rPr lang="en-US" dirty="0"/>
              <a:t>WD must be </a:t>
            </a:r>
            <a:r>
              <a:rPr lang="en-US" dirty="0" smtClean="0"/>
              <a:t>screened</a:t>
            </a:r>
          </a:p>
          <a:p>
            <a:pPr marL="0" indent="0">
              <a:buNone/>
            </a:pPr>
            <a:r>
              <a:rPr lang="en-US" dirty="0" smtClean="0"/>
              <a:t>Chance of </a:t>
            </a:r>
            <a:r>
              <a:rPr lang="en-US" dirty="0"/>
              <a:t>a sibling being a homozygote </a:t>
            </a:r>
            <a:r>
              <a:rPr lang="en-US" dirty="0" smtClean="0"/>
              <a:t>and </a:t>
            </a:r>
            <a:r>
              <a:rPr lang="en-US" dirty="0"/>
              <a:t>therefore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developing </a:t>
            </a:r>
            <a:r>
              <a:rPr lang="en-US" dirty="0"/>
              <a:t>clinical disease – is 25</a:t>
            </a:r>
            <a:r>
              <a:rPr lang="en-US" dirty="0" smtClean="0"/>
              <a:t>%</a:t>
            </a:r>
          </a:p>
          <a:p>
            <a:pPr marL="0" indent="0">
              <a:buNone/>
            </a:pPr>
            <a:r>
              <a:rPr lang="en-US" dirty="0" smtClean="0"/>
              <a:t>Analysis of the </a:t>
            </a:r>
            <a:r>
              <a:rPr lang="en-US" dirty="0"/>
              <a:t>ATP7B gene for mutations in the </a:t>
            </a:r>
            <a:r>
              <a:rPr lang="en-US" dirty="0" smtClean="0"/>
              <a:t>	children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i="1" dirty="0"/>
              <a:t>Roberts et al. AASLD. Hepatology 2008</a:t>
            </a:r>
          </a:p>
          <a:p>
            <a:r>
              <a:rPr lang="en-IN" b="1" i="1" dirty="0"/>
              <a:t>EASL. J </a:t>
            </a:r>
            <a:r>
              <a:rPr lang="en-IN" b="1" i="1" dirty="0" err="1"/>
              <a:t>Hepatol</a:t>
            </a:r>
            <a:r>
              <a:rPr lang="en-IN" b="1" i="1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808039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POD #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post LT on POD#1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sensorium</a:t>
            </a:r>
            <a:r>
              <a:rPr lang="en-US" dirty="0" smtClean="0"/>
              <a:t> improved over the next 72 hours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93425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710489"/>
              </p:ext>
            </p:extLst>
          </p:nvPr>
        </p:nvGraphicFramePr>
        <p:xfrm>
          <a:off x="1676400" y="1254534"/>
          <a:ext cx="5715000" cy="43842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5446"/>
                <a:gridCol w="2959554"/>
              </a:tblGrid>
              <a:tr h="6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Investigations</a:t>
                      </a:r>
                    </a:p>
                    <a:p>
                      <a:endParaRPr lang="en-US" sz="16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46953" marR="146953" marT="45717" marB="45717"/>
                </a:tc>
              </a:tr>
              <a:tr h="47810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Hb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7.9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</a:tr>
              <a:tr h="4013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TLC</a:t>
                      </a:r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8100 P52L43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</a:tr>
              <a:tr h="4013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Platelet count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87000</a:t>
                      </a:r>
                    </a:p>
                  </a:txBody>
                  <a:tcPr marL="146953" marR="146953" marT="45717" marB="45717"/>
                </a:tc>
              </a:tr>
              <a:tr h="40132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Bil</a:t>
                      </a:r>
                      <a:r>
                        <a:rPr lang="en-US" sz="1800" dirty="0" smtClean="0"/>
                        <a:t> T/D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smtClean="0"/>
                        <a:t>5.6/3.2</a:t>
                      </a:r>
                    </a:p>
                  </a:txBody>
                  <a:tcPr marL="146953" marR="146953" marT="45717" marB="45717"/>
                </a:tc>
              </a:tr>
              <a:tr h="4013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AST/ALT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smtClean="0"/>
                        <a:t>220/114</a:t>
                      </a:r>
                    </a:p>
                  </a:txBody>
                  <a:tcPr marL="146953" marR="146953" marT="45717" marB="45717"/>
                </a:tc>
              </a:tr>
              <a:tr h="4013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ALP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83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</a:tr>
              <a:tr h="40132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Prot</a:t>
                      </a:r>
                      <a:r>
                        <a:rPr lang="en-US" sz="1800" dirty="0" smtClean="0"/>
                        <a:t>/Albumin 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6.1/2.9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</a:tr>
              <a:tr h="401325"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PT/INR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1.3</a:t>
                      </a:r>
                      <a:endParaRPr lang="en-US" sz="1800" b="0" dirty="0"/>
                    </a:p>
                  </a:txBody>
                  <a:tcPr marL="146953" marR="146953" marT="45717" marB="45717"/>
                </a:tc>
              </a:tr>
              <a:tr h="3958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BU/Cr</a:t>
                      </a:r>
                      <a:endParaRPr lang="en-US" sz="1800" dirty="0"/>
                    </a:p>
                  </a:txBody>
                  <a:tcPr marL="146953" marR="1469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21/0.6</a:t>
                      </a:r>
                    </a:p>
                  </a:txBody>
                  <a:tcPr marL="146953" marR="146953" marT="45717" marB="45717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POD#4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Child discharged on POD #19</a:t>
            </a:r>
          </a:p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 err="1" smtClean="0"/>
              <a:t>tacrolimus</a:t>
            </a:r>
            <a:r>
              <a:rPr lang="en-US" dirty="0" smtClean="0"/>
              <a:t>, MMF and prednisolone</a:t>
            </a:r>
          </a:p>
          <a:p>
            <a:pPr marL="0" indent="0">
              <a:buNone/>
            </a:pPr>
            <a:r>
              <a:rPr lang="en-US" dirty="0" smtClean="0"/>
              <a:t>No acute post-LT complications</a:t>
            </a:r>
          </a:p>
          <a:p>
            <a:pPr marL="0" indent="0">
              <a:buNone/>
            </a:pPr>
            <a:r>
              <a:rPr lang="en-US" dirty="0" smtClean="0"/>
              <a:t>Steroids tapered and stopped by 3 months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41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Role of supportive therapy, </a:t>
            </a:r>
            <a:r>
              <a:rPr lang="en-US" dirty="0" err="1"/>
              <a:t>p</a:t>
            </a:r>
            <a:r>
              <a:rPr lang="en-US" dirty="0" err="1" smtClean="0"/>
              <a:t>lasmapheresis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hemodialysis and MARS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39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Neuro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Less common in children </a:t>
            </a:r>
          </a:p>
          <a:p>
            <a:pPr marL="0" indent="0">
              <a:buNone/>
            </a:pPr>
            <a:r>
              <a:rPr lang="en-US" dirty="0" smtClean="0"/>
              <a:t>&lt; </a:t>
            </a:r>
            <a:r>
              <a:rPr lang="en-US" dirty="0"/>
              <a:t>10 years </a:t>
            </a:r>
            <a:r>
              <a:rPr lang="en-US" dirty="0" smtClean="0"/>
              <a:t>old: </a:t>
            </a:r>
            <a:r>
              <a:rPr lang="en-US" dirty="0" err="1"/>
              <a:t>neuro</a:t>
            </a:r>
            <a:r>
              <a:rPr lang="en-US" dirty="0"/>
              <a:t>-psychiatric disorders </a:t>
            </a:r>
            <a:r>
              <a:rPr lang="en-US" dirty="0" smtClean="0"/>
              <a:t>17%</a:t>
            </a:r>
          </a:p>
          <a:p>
            <a:pPr marL="0" indent="0">
              <a:buNone/>
            </a:pPr>
            <a:r>
              <a:rPr lang="en-US" dirty="0" smtClean="0"/>
              <a:t>Average </a:t>
            </a:r>
            <a:r>
              <a:rPr lang="en-US" dirty="0"/>
              <a:t>age </a:t>
            </a:r>
            <a:r>
              <a:rPr lang="en-US" dirty="0" smtClean="0"/>
              <a:t>of </a:t>
            </a:r>
            <a:r>
              <a:rPr lang="en-US" dirty="0"/>
              <a:t>neurological dysfunction is 18.9 </a:t>
            </a:r>
            <a:r>
              <a:rPr lang="en-US" dirty="0" smtClean="0"/>
              <a:t>years </a:t>
            </a:r>
          </a:p>
          <a:p>
            <a:pPr marL="0" indent="0">
              <a:buNone/>
            </a:pPr>
            <a:r>
              <a:rPr lang="en-US" dirty="0" smtClean="0"/>
              <a:t>In adults neurological </a:t>
            </a:r>
            <a:r>
              <a:rPr lang="en-US" dirty="0"/>
              <a:t>dysfunction constitutes </a:t>
            </a:r>
            <a:r>
              <a:rPr lang="en-US" dirty="0" smtClean="0"/>
              <a:t> </a:t>
            </a:r>
            <a:r>
              <a:rPr lang="en-US" dirty="0"/>
              <a:t>initial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clinical </a:t>
            </a:r>
            <a:r>
              <a:rPr lang="en-US" dirty="0"/>
              <a:t>manifestation in 40–60%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5638800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Pfeiffer e</a:t>
            </a:r>
            <a:r>
              <a:rPr lang="en-US" b="1" i="1" dirty="0" smtClean="0"/>
              <a:t>t al. </a:t>
            </a:r>
            <a:r>
              <a:rPr lang="en-US" b="1" i="1" dirty="0" err="1" smtClean="0"/>
              <a:t>Semin</a:t>
            </a:r>
            <a:r>
              <a:rPr lang="en-US" b="1" i="1" dirty="0" smtClean="0"/>
              <a:t> </a:t>
            </a:r>
            <a:r>
              <a:rPr lang="en-US" b="1" i="1" dirty="0"/>
              <a:t>Neurol. </a:t>
            </a:r>
            <a:r>
              <a:rPr lang="en-US" b="1" i="1" dirty="0" smtClean="0"/>
              <a:t>2007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0031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week of illness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Two episode </a:t>
            </a:r>
            <a:r>
              <a:rPr lang="en-US" dirty="0"/>
              <a:t>of </a:t>
            </a:r>
            <a:r>
              <a:rPr lang="en-US" dirty="0" smtClean="0"/>
              <a:t>cola colored urine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painless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A day later parents noticed yellowish 	discoloration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of eyes</a:t>
            </a:r>
          </a:p>
          <a:p>
            <a:pPr marL="0" indent="0">
              <a:buNone/>
            </a:pPr>
            <a:r>
              <a:rPr lang="en-US" dirty="0" smtClean="0"/>
              <a:t>	Decreased urine output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55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LT in </a:t>
            </a:r>
            <a:r>
              <a:rPr lang="en-US" dirty="0"/>
              <a:t>treatment of progressive neurological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deterioration </a:t>
            </a:r>
            <a:r>
              <a:rPr lang="en-US" dirty="0"/>
              <a:t>is </a:t>
            </a:r>
            <a:r>
              <a:rPr lang="en-US" dirty="0" smtClean="0"/>
              <a:t>controversial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5562600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Pfeiffer et </a:t>
            </a:r>
            <a:r>
              <a:rPr lang="en-US" b="1" i="1" dirty="0" smtClean="0"/>
              <a:t>al. </a:t>
            </a:r>
            <a:r>
              <a:rPr lang="en-US" b="1" i="1" dirty="0" err="1" smtClean="0"/>
              <a:t>Semin</a:t>
            </a:r>
            <a:r>
              <a:rPr lang="en-US" b="1" i="1" dirty="0" smtClean="0"/>
              <a:t> </a:t>
            </a:r>
            <a:r>
              <a:rPr lang="en-US" b="1" i="1" dirty="0"/>
              <a:t>Neurol. 2007</a:t>
            </a:r>
          </a:p>
        </p:txBody>
      </p:sp>
    </p:spTree>
    <p:extLst>
      <p:ext uri="{BB962C8B-B14F-4D97-AF65-F5344CB8AC3E}">
        <p14:creationId xmlns:p14="http://schemas.microsoft.com/office/powerpoint/2010/main" val="3285904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Role of LT in </a:t>
            </a:r>
            <a:r>
              <a:rPr lang="en-US" dirty="0" err="1" smtClean="0"/>
              <a:t>neuro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ilson?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3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 LT outcome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587896"/>
              </p:ext>
            </p:extLst>
          </p:nvPr>
        </p:nvGraphicFramePr>
        <p:xfrm>
          <a:off x="457200" y="19050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Indication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Survival @1 year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 year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 year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 year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EHBA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WD: 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UNOS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SPLIT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14800" y="5562600"/>
            <a:ext cx="4810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 err="1"/>
              <a:t>Arnon</a:t>
            </a:r>
            <a:r>
              <a:rPr lang="fr-FR" sz="1600" b="1" i="1" dirty="0"/>
              <a:t> et al. Clin Transplant.</a:t>
            </a:r>
            <a:r>
              <a:rPr lang="en-US" sz="1600" b="1" i="1" dirty="0"/>
              <a:t> 2011</a:t>
            </a:r>
          </a:p>
          <a:p>
            <a:r>
              <a:rPr lang="fr-FR" sz="1600" b="1" i="1" dirty="0" err="1" smtClean="0"/>
              <a:t>Kasahara</a:t>
            </a:r>
            <a:r>
              <a:rPr lang="fr-FR" sz="1600" b="1" i="1" dirty="0" smtClean="0"/>
              <a:t> et al. </a:t>
            </a:r>
            <a:r>
              <a:rPr lang="en-US" sz="1600" b="1" i="1" dirty="0" smtClean="0"/>
              <a:t>Am J </a:t>
            </a:r>
            <a:r>
              <a:rPr lang="en-US" sz="1600" b="1" i="1" dirty="0"/>
              <a:t>of </a:t>
            </a:r>
            <a:r>
              <a:rPr lang="en-US" sz="1600" b="1" i="1" dirty="0" err="1" smtClean="0"/>
              <a:t>Transpl</a:t>
            </a:r>
            <a:r>
              <a:rPr lang="en-US" sz="1600" b="1" i="1" dirty="0" smtClean="0"/>
              <a:t> 2013</a:t>
            </a:r>
          </a:p>
          <a:p>
            <a:r>
              <a:rPr lang="fr-FR" sz="1600" b="1" i="1" dirty="0" smtClean="0"/>
              <a:t>Guillaud et al</a:t>
            </a:r>
            <a:r>
              <a:rPr lang="fr-FR" sz="1600" b="1" i="1" dirty="0"/>
              <a:t>. J </a:t>
            </a:r>
            <a:r>
              <a:rPr lang="fr-FR" sz="1600" b="1" i="1" dirty="0" err="1"/>
              <a:t>Hepatol</a:t>
            </a:r>
            <a:r>
              <a:rPr lang="fr-FR" sz="1600" b="1" i="1" dirty="0"/>
              <a:t>. 2014</a:t>
            </a:r>
            <a:endParaRPr lang="fr-FR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3012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kern="0" dirty="0" smtClean="0">
                <a:solidFill>
                  <a:schemeClr val="accent1">
                    <a:lumMod val="50000"/>
                  </a:schemeClr>
                </a:solidFill>
              </a:rPr>
              <a:t>LT </a:t>
            </a:r>
            <a:r>
              <a:rPr lang="en-US" altLang="en-US" sz="2800" kern="0" dirty="0">
                <a:solidFill>
                  <a:schemeClr val="accent1">
                    <a:lumMod val="50000"/>
                  </a:schemeClr>
                </a:solidFill>
              </a:rPr>
              <a:t>experience</a:t>
            </a:r>
            <a:br>
              <a:rPr lang="en-US" altLang="en-US" sz="2800" kern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2800" kern="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en-US" sz="2800" kern="0" dirty="0" smtClean="0">
                <a:solidFill>
                  <a:schemeClr val="accent1">
                    <a:lumMod val="50000"/>
                  </a:schemeClr>
                </a:solidFill>
              </a:rPr>
              <a:t>ediatric 220</a:t>
            </a:r>
            <a:endParaRPr lang="en-US" altLang="en-US" sz="28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349262"/>
              </p:ext>
            </p:extLst>
          </p:nvPr>
        </p:nvGraphicFramePr>
        <p:xfrm>
          <a:off x="2362200" y="1219200"/>
          <a:ext cx="4724400" cy="508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560"/>
                <a:gridCol w="1259840"/>
              </a:tblGrid>
              <a:tr h="3047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BA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81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a typeface="MS PGothic" panose="020B0600070205080204" pitchFamily="34" charset="-128"/>
                      </a:endParaRP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Metabolic liver diseases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54</a:t>
                      </a: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Cryptogenic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34</a:t>
                      </a: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ALF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19</a:t>
                      </a: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BCS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08</a:t>
                      </a: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NNH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06</a:t>
                      </a: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AIH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03</a:t>
                      </a: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Hep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 B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03</a:t>
                      </a: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Hyper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oxaluria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02*</a:t>
                      </a: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Poisoning	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02</a:t>
                      </a: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Hepatoblastoma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02</a:t>
                      </a: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PVT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01**</a:t>
                      </a: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Hep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01</a:t>
                      </a: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HCC		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01</a:t>
                      </a:r>
                    </a:p>
                  </a:txBody>
                  <a:tcPr marL="91429" marR="91429" marT="45696" marB="45696"/>
                </a:tc>
              </a:tr>
              <a:tr h="3047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Chronic rejection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01</a:t>
                      </a:r>
                    </a:p>
                  </a:txBody>
                  <a:tcPr marL="91429" marR="91429" marT="45696" marB="45696"/>
                </a:tc>
              </a:tr>
              <a:tr h="51812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*  combined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 LK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** re transplant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a typeface="MS PGothic" panose="020B0600070205080204" pitchFamily="34" charset="-128"/>
                        </a:rPr>
                        <a:t> 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a typeface="MS PGothic" panose="020B0600070205080204" pitchFamily="34" charset="-128"/>
                      </a:endParaRPr>
                    </a:p>
                  </a:txBody>
                  <a:tcPr marL="91429" marR="91429" marT="45696" marB="45696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ea typeface="MS PGothic" panose="020B060007020508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716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1000" cy="56419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baby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r="3009" b="2655"/>
          <a:stretch>
            <a:fillRect/>
          </a:stretch>
        </p:blipFill>
        <p:spPr bwMode="auto">
          <a:xfrm>
            <a:off x="800100" y="533400"/>
            <a:ext cx="7543800" cy="5495925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baby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935912" cy="53514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t="5836" b="1945"/>
          <a:stretch>
            <a:fillRect/>
          </a:stretch>
        </p:blipFill>
        <p:spPr>
          <a:xfrm>
            <a:off x="2590800" y="609600"/>
            <a:ext cx="3695700" cy="5410200"/>
          </a:xfrm>
        </p:spPr>
      </p:pic>
    </p:spTree>
    <p:extLst>
      <p:ext uri="{BB962C8B-B14F-4D97-AF65-F5344CB8AC3E}">
        <p14:creationId xmlns:p14="http://schemas.microsoft.com/office/powerpoint/2010/main" val="29807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r="1993" b="63000"/>
          <a:stretch>
            <a:fillRect/>
          </a:stretch>
        </p:blipFill>
        <p:spPr>
          <a:xfrm>
            <a:off x="1219200" y="1066800"/>
            <a:ext cx="6858000" cy="909638"/>
          </a:xfrm>
        </p:spPr>
      </p:pic>
      <p:pic>
        <p:nvPicPr>
          <p:cNvPr id="7885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3" t="53500" r="21996"/>
          <a:stretch>
            <a:fillRect/>
          </a:stretch>
        </p:blipFill>
        <p:spPr bwMode="auto">
          <a:xfrm>
            <a:off x="2209800" y="2057400"/>
            <a:ext cx="47291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0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657600" y="1219200"/>
            <a:ext cx="4876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5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5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8080"/>
              </a:solidFill>
            </a:endParaRP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2865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4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16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 documented fever</a:t>
            </a:r>
          </a:p>
          <a:p>
            <a:pPr>
              <a:buNone/>
            </a:pPr>
            <a:r>
              <a:rPr lang="en-US" dirty="0" smtClean="0"/>
              <a:t>No diarrhea/abdominal pain/vomiting</a:t>
            </a:r>
          </a:p>
          <a:p>
            <a:pPr>
              <a:buNone/>
            </a:pPr>
            <a:r>
              <a:rPr lang="en-US" dirty="0" smtClean="0"/>
              <a:t>No skin </a:t>
            </a:r>
            <a:r>
              <a:rPr lang="en-US" dirty="0"/>
              <a:t>lesions/joint pain/joint </a:t>
            </a:r>
            <a:r>
              <a:rPr lang="en-US" dirty="0" smtClean="0"/>
              <a:t>swelling/chest pain</a:t>
            </a:r>
            <a:endParaRPr lang="en-US" dirty="0"/>
          </a:p>
          <a:p>
            <a:pPr>
              <a:buNone/>
            </a:pPr>
            <a:r>
              <a:rPr lang="en-US" dirty="0" smtClean="0"/>
              <a:t>No dysuria/edema/pustules</a:t>
            </a:r>
          </a:p>
          <a:p>
            <a:pPr>
              <a:buNone/>
            </a:pPr>
            <a:r>
              <a:rPr lang="en-US" dirty="0" smtClean="0"/>
              <a:t>No significant drug history</a:t>
            </a:r>
            <a:endParaRPr lang="en-US" dirty="0"/>
          </a:p>
          <a:p>
            <a:pPr>
              <a:buNone/>
            </a:pPr>
            <a:r>
              <a:rPr lang="en-US" dirty="0"/>
              <a:t>No bleeding from any </a:t>
            </a:r>
            <a:r>
              <a:rPr lang="en-US" dirty="0" smtClean="0"/>
              <a:t>site (skin, GI)</a:t>
            </a:r>
          </a:p>
          <a:p>
            <a:pPr>
              <a:buNone/>
            </a:pPr>
            <a:r>
              <a:rPr lang="en-US" dirty="0"/>
              <a:t>No seizures/alteration in </a:t>
            </a:r>
            <a:r>
              <a:rPr lang="en-US" dirty="0" smtClean="0"/>
              <a:t>sensorium/abnormal</a:t>
            </a:r>
          </a:p>
          <a:p>
            <a:pPr marL="0" indent="0">
              <a:buNone/>
            </a:pPr>
            <a:r>
              <a:rPr lang="en-US" dirty="0" smtClean="0"/>
              <a:t>	movements/</a:t>
            </a:r>
            <a:r>
              <a:rPr lang="en-US" dirty="0" err="1" smtClean="0"/>
              <a:t>behavioural</a:t>
            </a:r>
            <a:r>
              <a:rPr lang="en-US" dirty="0" smtClean="0"/>
              <a:t> </a:t>
            </a:r>
            <a:r>
              <a:rPr lang="en-US" dirty="0"/>
              <a:t>changes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057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/>
              <a:t>Thank you!</a:t>
            </a:r>
            <a:endParaRPr lang="en-US" sz="54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Differential diagnosis?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9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history of blood </a:t>
            </a:r>
            <a:r>
              <a:rPr lang="en-US" dirty="0" smtClean="0"/>
              <a:t>transfusion</a:t>
            </a:r>
          </a:p>
          <a:p>
            <a:pPr marL="0" indent="0">
              <a:buNone/>
            </a:pPr>
            <a:r>
              <a:rPr lang="en-US" dirty="0" smtClean="0"/>
              <a:t>No similar history in past </a:t>
            </a:r>
          </a:p>
          <a:p>
            <a:pPr marL="0" indent="0">
              <a:buNone/>
            </a:pPr>
            <a:r>
              <a:rPr lang="en-US" dirty="0" smtClean="0"/>
              <a:t>No history of prior admission for any illness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9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3916363"/>
          </a:xfrm>
        </p:spPr>
        <p:txBody>
          <a:bodyPr/>
          <a:lstStyle/>
          <a:p>
            <a:pPr>
              <a:buNone/>
            </a:pPr>
            <a:r>
              <a:rPr lang="en-US" dirty="0"/>
              <a:t>Developmentally </a:t>
            </a:r>
            <a:r>
              <a:rPr lang="en-US" dirty="0" smtClean="0"/>
              <a:t>normal</a:t>
            </a:r>
          </a:p>
          <a:p>
            <a:pPr>
              <a:buNone/>
            </a:pPr>
            <a:r>
              <a:rPr lang="en-US" dirty="0" smtClean="0"/>
              <a:t>Vaccinated </a:t>
            </a:r>
            <a:r>
              <a:rPr lang="en-US" dirty="0"/>
              <a:t>for age</a:t>
            </a:r>
          </a:p>
          <a:p>
            <a:pPr marL="0" indent="0">
              <a:buNone/>
            </a:pPr>
            <a:r>
              <a:rPr lang="en-US" dirty="0" smtClean="0"/>
              <a:t>Family </a:t>
            </a:r>
            <a:r>
              <a:rPr lang="en-US" dirty="0"/>
              <a:t>history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One </a:t>
            </a:r>
            <a:r>
              <a:rPr lang="en-US" dirty="0"/>
              <a:t>younger male sibling – </a:t>
            </a:r>
            <a:r>
              <a:rPr lang="en-US" dirty="0" smtClean="0"/>
              <a:t>7 years, well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 history of similar illness in family</a:t>
            </a:r>
          </a:p>
          <a:p>
            <a:pPr marL="0" indent="0">
              <a:buNone/>
            </a:pPr>
            <a:r>
              <a:rPr lang="en-US" dirty="0"/>
              <a:t>	No h/o c</a:t>
            </a:r>
            <a:r>
              <a:rPr lang="en-US" dirty="0" smtClean="0"/>
              <a:t>onsanguinity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Dietary history: Calories 90 </a:t>
            </a:r>
            <a:r>
              <a:rPr lang="en-US" altLang="en-US" dirty="0"/>
              <a:t>C</a:t>
            </a:r>
            <a:r>
              <a:rPr lang="en-US" altLang="en-US" dirty="0" smtClean="0"/>
              <a:t>al/kg/day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	                 Protein 1.5 g/kg/day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1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Admitted in nearby hospital</a:t>
            </a:r>
          </a:p>
          <a:p>
            <a:pPr marL="0" indent="0">
              <a:buNone/>
            </a:pPr>
            <a:r>
              <a:rPr lang="en-US" dirty="0" smtClean="0"/>
              <a:t>Evaluated and referred for further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98172"/>
      </p:ext>
    </p:extLst>
  </p:cSld>
  <p:clrMapOvr>
    <a:masterClrMapping/>
  </p:clrMapOvr>
</p:sld>
</file>

<file path=ppt/theme/theme1.xml><?xml version="1.0" encoding="utf-8"?>
<a:theme xmlns:a="http://schemas.openxmlformats.org/drawingml/2006/main" name="Apollo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Apollo theme</Template>
  <TotalTime>1511</TotalTime>
  <Words>890</Words>
  <Application>Microsoft Office PowerPoint</Application>
  <PresentationFormat>On-screen Show (4:3)</PresentationFormat>
  <Paragraphs>378</Paragraphs>
  <Slides>50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MS PGothic</vt:lpstr>
      <vt:lpstr>Arial</vt:lpstr>
      <vt:lpstr>Calibri</vt:lpstr>
      <vt:lpstr>Comic Sans MS</vt:lpstr>
      <vt:lpstr>Times</vt:lpstr>
      <vt:lpstr>Times New Roman</vt:lpstr>
      <vt:lpstr>Wingdings</vt:lpstr>
      <vt:lpstr>Apollo theme</vt:lpstr>
      <vt:lpstr>PowerPoint Presentation</vt:lpstr>
      <vt:lpstr>PowerPoint Presentation</vt:lpstr>
      <vt:lpstr>Presenting complaints</vt:lpstr>
      <vt:lpstr>PowerPoint Presentation</vt:lpstr>
      <vt:lpstr>PowerPoint Presentation</vt:lpstr>
      <vt:lpstr>Question? </vt:lpstr>
      <vt:lpstr>Past History</vt:lpstr>
      <vt:lpstr>PowerPoint Presentation</vt:lpstr>
      <vt:lpstr>PowerPoint Presentation</vt:lpstr>
      <vt:lpstr>On examination</vt:lpstr>
      <vt:lpstr>PowerPoint Presentation</vt:lpstr>
      <vt:lpstr>Question? </vt:lpstr>
      <vt:lpstr>  Question?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Liver Failure in WD</vt:lpstr>
      <vt:lpstr>PowerPoint Presentation</vt:lpstr>
      <vt:lpstr>Question?</vt:lpstr>
      <vt:lpstr>PowerPoint Presentation</vt:lpstr>
      <vt:lpstr>Prognostication </vt:lpstr>
      <vt:lpstr>ALF without encephalopathy </vt:lpstr>
      <vt:lpstr>Nazer score</vt:lpstr>
      <vt:lpstr>PowerPoint Presentation</vt:lpstr>
      <vt:lpstr>PowerPoint Presentation</vt:lpstr>
      <vt:lpstr>  Multivariate analysis </vt:lpstr>
      <vt:lpstr>PowerPoint Presentation</vt:lpstr>
      <vt:lpstr>ALF with encephalopathy</vt:lpstr>
      <vt:lpstr>Question?</vt:lpstr>
      <vt:lpstr>PowerPoint Presentation</vt:lpstr>
      <vt:lpstr>Question?</vt:lpstr>
      <vt:lpstr>Sibling evaluation</vt:lpstr>
      <vt:lpstr>POD # 1</vt:lpstr>
      <vt:lpstr>PowerPoint Presentation</vt:lpstr>
      <vt:lpstr>PowerPoint Presentation</vt:lpstr>
      <vt:lpstr>Question?</vt:lpstr>
      <vt:lpstr>Neuro Wilson</vt:lpstr>
      <vt:lpstr>PowerPoint Presentation</vt:lpstr>
      <vt:lpstr>   Question</vt:lpstr>
      <vt:lpstr>Post LT 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imcl</dc:creator>
  <cp:lastModifiedBy>Kevin</cp:lastModifiedBy>
  <cp:revision>76</cp:revision>
  <dcterms:created xsi:type="dcterms:W3CDTF">2006-08-16T00:00:00Z</dcterms:created>
  <dcterms:modified xsi:type="dcterms:W3CDTF">2017-03-25T08:35:14Z</dcterms:modified>
</cp:coreProperties>
</file>