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669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A914805-4191-4B49-AAB1-C8F4ED1E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1.gif" descr="H:\ilbs%20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3.jpg" descr="http://www.ilbs.in/contact/images/logo-ilbs1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5946" y="216746"/>
            <a:ext cx="1192108" cy="86698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650239" y="2167466"/>
            <a:ext cx="11704322" cy="650240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88620" indent="-388620" defTabSz="1300480">
              <a:spcBef>
                <a:spcPts val="800"/>
              </a:spcBef>
              <a:buClr>
                <a:srgbClr val="F3A447"/>
              </a:buClr>
              <a:buSzPct val="85000"/>
              <a:buFont typeface="Wingdings"/>
              <a:buChar char="▪"/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4380" indent="-388620" defTabSz="1300480">
              <a:spcBef>
                <a:spcPts val="800"/>
              </a:spcBef>
              <a:buClr>
                <a:srgbClr val="F3A447"/>
              </a:buClr>
              <a:buSzPct val="85000"/>
              <a:buFont typeface="Wingdings"/>
              <a:buChar char="✓"/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01089" indent="-323850" defTabSz="1300480">
              <a:spcBef>
                <a:spcPts val="800"/>
              </a:spcBef>
              <a:buClr>
                <a:srgbClr val="F3A447"/>
              </a:buClr>
              <a:buSzPct val="85000"/>
              <a:buFont typeface="Wingdings"/>
              <a:buChar char="✓"/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5410" indent="-323850" defTabSz="1300480">
              <a:spcBef>
                <a:spcPts val="800"/>
              </a:spcBef>
              <a:buClr>
                <a:srgbClr val="F3A447"/>
              </a:buClr>
              <a:buSzPct val="85000"/>
              <a:buFont typeface="Wingdings"/>
              <a:buChar char="✓"/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649729" indent="-323849" defTabSz="1300480">
              <a:spcBef>
                <a:spcPts val="800"/>
              </a:spcBef>
              <a:buClr>
                <a:srgbClr val="F3A447"/>
              </a:buClr>
              <a:buSzPct val="85000"/>
              <a:buFont typeface="Wingdings"/>
              <a:buChar char="✓"/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50239" y="216746"/>
            <a:ext cx="11704322" cy="1733974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1300480">
              <a:defRPr sz="5600" b="1" spc="-140">
                <a:ln w="4480">
                  <a:solidFill>
                    <a:srgbClr val="373030">
                      <a:alpha val="25000"/>
                    </a:srgbClr>
                  </a:solidFill>
                </a:ln>
                <a:solidFill>
                  <a:srgbClr val="FCF059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12249149" y="8932480"/>
            <a:ext cx="292101" cy="368301"/>
          </a:xfrm>
          <a:prstGeom prst="rect">
            <a:avLst/>
          </a:prstGeom>
        </p:spPr>
        <p:txBody>
          <a:bodyPr lIns="0" tIns="0" rIns="0" bIns="0" anchor="ctr"/>
          <a:lstStyle>
            <a:lvl1pPr defTabSz="1300480">
              <a:defRPr sz="2200">
                <a:solidFill>
                  <a:srgbClr val="FEFAC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493" y="6394027"/>
            <a:ext cx="12354560" cy="2817707"/>
          </a:xfrm>
        </p:spPr>
        <p:txBody>
          <a:bodyPr>
            <a:noAutofit/>
          </a:bodyPr>
          <a:lstStyle/>
          <a:p>
            <a:pPr algn="l"/>
            <a:endParaRPr lang="en-US" sz="3413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en-US" sz="3413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Chairpersons:</a:t>
            </a:r>
            <a:r>
              <a:rPr lang="en-US" sz="3413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413" b="1" dirty="0">
                <a:solidFill>
                  <a:schemeClr val="tx1"/>
                </a:solidFill>
                <a:latin typeface="Comic Sans MS" pitchFamily="66" charset="0"/>
              </a:rPr>
              <a:t>Aabha Nagral, </a:t>
            </a:r>
            <a:r>
              <a:rPr lang="en-US" sz="3413" b="1" dirty="0" err="1">
                <a:solidFill>
                  <a:schemeClr val="tx1"/>
                </a:solidFill>
                <a:latin typeface="Comic Sans MS" pitchFamily="66" charset="0"/>
              </a:rPr>
              <a:t>Prashanth</a:t>
            </a:r>
            <a:r>
              <a:rPr lang="en-US" sz="3413" b="1" dirty="0">
                <a:solidFill>
                  <a:schemeClr val="tx1"/>
                </a:solidFill>
                <a:latin typeface="Comic Sans MS" pitchFamily="66" charset="0"/>
              </a:rPr>
              <a:t> LK,SK </a:t>
            </a:r>
            <a:r>
              <a:rPr lang="en-US" sz="3413" b="1" dirty="0" err="1">
                <a:solidFill>
                  <a:schemeClr val="tx1"/>
                </a:solidFill>
                <a:latin typeface="Comic Sans MS" pitchFamily="66" charset="0"/>
              </a:rPr>
              <a:t>Yachha</a:t>
            </a:r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3413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Talk:</a:t>
            </a:r>
            <a:r>
              <a:rPr lang="en-US" sz="3413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413" b="1" dirty="0" err="1">
                <a:solidFill>
                  <a:schemeClr val="tx1"/>
                </a:solidFill>
                <a:latin typeface="Comic Sans MS" pitchFamily="66" charset="0"/>
              </a:rPr>
              <a:t>Seema</a:t>
            </a:r>
            <a:r>
              <a:rPr lang="en-US" sz="3413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413" b="1" dirty="0" err="1">
                <a:solidFill>
                  <a:schemeClr val="tx1"/>
                </a:solidFill>
                <a:latin typeface="Comic Sans MS" pitchFamily="66" charset="0"/>
              </a:rPr>
              <a:t>Alam</a:t>
            </a:r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3413" b="1" dirty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3413" b="1" dirty="0">
                <a:solidFill>
                  <a:schemeClr val="tx1"/>
                </a:solidFill>
                <a:latin typeface="Comic Sans MS" pitchFamily="66" charset="0"/>
              </a:rPr>
              <a:t>  </a:t>
            </a:r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3413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9774" y="3140877"/>
            <a:ext cx="11809906" cy="214557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512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9559" y="3536819"/>
            <a:ext cx="11708655" cy="363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4551" dirty="0" err="1">
                <a:solidFill>
                  <a:schemeClr val="bg1"/>
                </a:solidFill>
                <a:latin typeface="Comic Sans MS" pitchFamily="66" charset="0"/>
              </a:rPr>
              <a:t>Wilsonian</a:t>
            </a:r>
            <a:r>
              <a:rPr lang="en-IN" sz="4551" dirty="0">
                <a:solidFill>
                  <a:schemeClr val="bg1"/>
                </a:solidFill>
                <a:latin typeface="Comic Sans MS" pitchFamily="66" charset="0"/>
              </a:rPr>
              <a:t> crisis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4551" b="1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4551" b="1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4551" b="1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551" b="1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04" y="260483"/>
            <a:ext cx="1675177" cy="179861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30" y="325119"/>
            <a:ext cx="1568704" cy="151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57" y="325120"/>
            <a:ext cx="3297010" cy="1381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5546" y="266006"/>
            <a:ext cx="1211546" cy="16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71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pic>
        <p:nvPicPr>
          <p:cNvPr id="20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940" y="1734008"/>
            <a:ext cx="8137138" cy="7453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9902" y="320616"/>
            <a:ext cx="9377215" cy="1797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.gif" descr="H:\ilbs%20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188" y="25400"/>
            <a:ext cx="1282814" cy="85723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2410891" y="8190706"/>
            <a:ext cx="7815237" cy="661988"/>
          </a:xfrm>
          <a:prstGeom prst="rect">
            <a:avLst/>
          </a:prstGeom>
          <a:ln w="50800">
            <a:solidFill>
              <a:srgbClr val="9411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410891" y="7505700"/>
            <a:ext cx="7815236" cy="366366"/>
          </a:xfrm>
          <a:prstGeom prst="rect">
            <a:avLst/>
          </a:prstGeom>
          <a:ln w="50800">
            <a:solidFill>
              <a:srgbClr val="9411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351633" y="4216400"/>
            <a:ext cx="7815236" cy="661988"/>
          </a:xfrm>
          <a:prstGeom prst="rect">
            <a:avLst/>
          </a:prstGeom>
          <a:ln w="50800">
            <a:solidFill>
              <a:srgbClr val="9411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850" y="-116939"/>
            <a:ext cx="10471021" cy="2238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8350" y="2108200"/>
            <a:ext cx="47117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1037641" y="2763673"/>
            <a:ext cx="6053486" cy="2619227"/>
          </a:xfrm>
          <a:prstGeom prst="roundRect">
            <a:avLst>
              <a:gd name="adj" fmla="val 7273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just" defTabSz="457200">
              <a:defRPr sz="2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Time tested signs and tests such as KF ring, serum ceruloplasmin and urinary copper levels may still have a place including such important clinical clues as splenomegaly, ascites, and hepatomegaly.</a:t>
            </a:r>
          </a:p>
        </p:txBody>
      </p:sp>
      <p:sp>
        <p:nvSpPr>
          <p:cNvPr id="214" name="Shape 214"/>
          <p:cNvSpPr/>
          <p:nvPr/>
        </p:nvSpPr>
        <p:spPr>
          <a:xfrm>
            <a:off x="4547823" y="5671592"/>
            <a:ext cx="6309222" cy="2438053"/>
          </a:xfrm>
          <a:prstGeom prst="roundRect">
            <a:avLst>
              <a:gd name="adj" fmla="val 7814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1" algn="just" defTabSz="457200"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Ratios of simple biochemical variables as pointers to an early diagnosis in patients with FWD have their limitations in children.</a:t>
            </a:r>
          </a:p>
        </p:txBody>
      </p:sp>
      <p:pic>
        <p:nvPicPr>
          <p:cNvPr id="215" name="image1.gif" descr="H:\ilbs%20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2" animBg="1" advAuto="0"/>
      <p:bldP spid="214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894079" y="550795"/>
            <a:ext cx="11216642" cy="1413935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Hemolysis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894079" y="1993091"/>
            <a:ext cx="11216642" cy="4641429"/>
          </a:xfrm>
          <a:prstGeom prst="rect">
            <a:avLst/>
          </a:prstGeom>
        </p:spPr>
        <p:txBody>
          <a:bodyPr/>
          <a:lstStyle/>
          <a:p>
            <a:pPr marL="291628" indent="-291628" defTabSz="1222451">
              <a:lnSpc>
                <a:spcPct val="135000"/>
              </a:lnSpc>
              <a:spcBef>
                <a:spcPts val="1300"/>
              </a:spcBef>
              <a:defRPr sz="357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Coombs negative hemolytic anemia</a:t>
            </a:r>
          </a:p>
          <a:p>
            <a:pPr marL="291628" indent="-291628" defTabSz="1222451">
              <a:lnSpc>
                <a:spcPct val="135000"/>
              </a:lnSpc>
              <a:spcBef>
                <a:spcPts val="1300"/>
              </a:spcBef>
              <a:defRPr sz="357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Marked hemolysis usually with severe liver disease</a:t>
            </a:r>
          </a:p>
          <a:p>
            <a:pPr marL="291628" indent="-291628" defTabSz="1222451">
              <a:lnSpc>
                <a:spcPct val="135000"/>
              </a:lnSpc>
              <a:spcBef>
                <a:spcPts val="1300"/>
              </a:spcBef>
              <a:defRPr sz="357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1-12% had hemolysis as presenting feature</a:t>
            </a:r>
          </a:p>
          <a:p>
            <a:pPr marL="734187" lvl="1" indent="-304418" defTabSz="1222451">
              <a:lnSpc>
                <a:spcPct val="135000"/>
              </a:lnSpc>
              <a:spcBef>
                <a:spcPts val="600"/>
              </a:spcBef>
              <a:defRPr sz="319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Single acute episode / Recurrent / Chronic </a:t>
            </a:r>
          </a:p>
          <a:p>
            <a:pPr marL="291628" indent="-291628" defTabSz="1222451">
              <a:lnSpc>
                <a:spcPct val="135000"/>
              </a:lnSpc>
              <a:spcBef>
                <a:spcPts val="1300"/>
              </a:spcBef>
              <a:defRPr sz="357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25% of jaundiced patients have hemolysis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7176194" y="5520233"/>
            <a:ext cx="5923410" cy="2919265"/>
          </a:xfrm>
          <a:prstGeom prst="wedgeEllipseCallout">
            <a:avLst>
              <a:gd name="adj1" fmla="val -49828"/>
              <a:gd name="adj2" fmla="val 55569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Cu induces reduction of RBC glutathione or presence of superoxide radicals: cause hemolysis.</a:t>
            </a:r>
          </a:p>
          <a:p>
            <a:pPr algn="l" defTabSz="457200">
              <a:defRPr sz="19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Hoogenraad T. WB Saunders Company, 1966</a:t>
            </a:r>
          </a:p>
        </p:txBody>
      </p:sp>
      <p:sp>
        <p:nvSpPr>
          <p:cNvPr id="221" name="Shape 221"/>
          <p:cNvSpPr/>
          <p:nvPr/>
        </p:nvSpPr>
        <p:spPr>
          <a:xfrm>
            <a:off x="2209601" y="1783407"/>
            <a:ext cx="8814248" cy="3308698"/>
          </a:xfrm>
          <a:prstGeom prst="wedgeEllipseCallout">
            <a:avLst>
              <a:gd name="adj1" fmla="val -49885"/>
              <a:gd name="adj2" fmla="val 54913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Hemolytic process: sudden release of ionic Cu from necrotic hepatocytes into circulation.</a:t>
            </a:r>
          </a:p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Scheinberg IH, Sternlieb I. WB Saunders Company, 1984</a:t>
            </a:r>
          </a:p>
        </p:txBody>
      </p:sp>
      <p:sp>
        <p:nvSpPr>
          <p:cNvPr id="222" name="Shape 222"/>
          <p:cNvSpPr/>
          <p:nvPr/>
        </p:nvSpPr>
        <p:spPr>
          <a:xfrm>
            <a:off x="4069461" y="755650"/>
            <a:ext cx="45102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Pathogenesis of FWD</a:t>
            </a:r>
          </a:p>
        </p:txBody>
      </p:sp>
      <p:sp>
        <p:nvSpPr>
          <p:cNvPr id="223" name="Shape 223"/>
          <p:cNvSpPr/>
          <p:nvPr/>
        </p:nvSpPr>
        <p:spPr>
          <a:xfrm>
            <a:off x="1037381" y="5405933"/>
            <a:ext cx="5923261" cy="2895750"/>
          </a:xfrm>
          <a:prstGeom prst="wedgeEllipseCallout">
            <a:avLst>
              <a:gd name="adj1" fmla="val -49804"/>
              <a:gd name="adj2" fmla="val 56429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just" defTabSz="457200"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Inhibition of Na pump by Cu: as in neurone: inhibits sodium potassium ATPase.</a:t>
            </a:r>
          </a:p>
          <a:p>
            <a:pPr algn="l" defTabSz="457200">
              <a:defRPr sz="19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9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Proc Roy Soc Lond (Biol) 1966;106:285–94.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2" animBg="1" advAuto="0"/>
      <p:bldP spid="221" grpId="1" animBg="1" advAuto="0"/>
      <p:bldP spid="223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500" y="-179233"/>
            <a:ext cx="13004800" cy="3254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8200" y="3302716"/>
            <a:ext cx="6248400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1.gif" descr="H:\ilbs%20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6484" y="4473944"/>
            <a:ext cx="12725401" cy="383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77" y="2406462"/>
            <a:ext cx="12091046" cy="7002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5074" y="539141"/>
            <a:ext cx="6797641" cy="178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944" y="3148260"/>
            <a:ext cx="47879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1.gif" descr="H:\ilbs%20log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188" y="1270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5792" y="-371275"/>
            <a:ext cx="5941849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850" y="-116939"/>
            <a:ext cx="5546088" cy="118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8150" y="12700"/>
            <a:ext cx="47117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1919163" y="3167233"/>
            <a:ext cx="9166474" cy="15748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Regression formula developed to predict</a:t>
            </a:r>
          </a:p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mortality in our series of pediatric ALF secondary to WD</a:t>
            </a:r>
          </a:p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was as follows: Score = 2.87 °ø encephalopathy + 1.07 °ø total</a:t>
            </a:r>
          </a:p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bilirubin.</a:t>
            </a:r>
          </a:p>
        </p:txBody>
      </p:sp>
      <p:pic>
        <p:nvPicPr>
          <p:cNvPr id="239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4913" y="4770040"/>
            <a:ext cx="12699174" cy="271661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1766580" y="5036601"/>
            <a:ext cx="9471639" cy="21336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65527" lvl="1" indent="-321027" algn="just" defTabSz="457200">
              <a:buSzPct val="45000"/>
              <a:buBlip>
                <a:blip r:embed="rId7"/>
              </a:buBlip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Children FWD: overall 54% mortality; </a:t>
            </a:r>
          </a:p>
          <a:p>
            <a:pPr lvl="1" algn="just" defTabSz="457200"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                  HE gr 3/4 poor survival </a:t>
            </a:r>
          </a:p>
          <a:p>
            <a:pPr lvl="1" algn="just" defTabSz="457200"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                  ALF without encephalopathy 32.4% mortality. </a:t>
            </a:r>
          </a:p>
          <a:p>
            <a:pPr algn="just" defTabSz="457200">
              <a:defRPr sz="26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765527" lvl="1" indent="-321027" algn="just" defTabSz="457200">
              <a:buSzPct val="45000"/>
              <a:buBlip>
                <a:blip r:embed="rId7"/>
              </a:buBlip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NWI and PELD/MELD modest accuracy in predicting outcome. </a:t>
            </a:r>
          </a:p>
        </p:txBody>
      </p:sp>
      <p:pic>
        <p:nvPicPr>
          <p:cNvPr id="241" name="image1.gif" descr="H:\ilbs%20logo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61188" y="1270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2" animBg="1" advAuto="0"/>
      <p:bldP spid="236" grpId="1" animBg="1" advAuto="0"/>
      <p:bldP spid="238" grpId="3" animBg="1" advAuto="0"/>
      <p:bldP spid="239" grpId="4" animBg="1" advAuto="0"/>
      <p:bldP spid="240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“Type a quote here.” </a:t>
            </a:r>
          </a:p>
        </p:txBody>
      </p:sp>
      <p:pic>
        <p:nvPicPr>
          <p:cNvPr id="2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25" y="2836918"/>
            <a:ext cx="11883392" cy="3080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b="1606"/>
          <a:stretch>
            <a:fillRect/>
          </a:stretch>
        </p:blipFill>
        <p:spPr>
          <a:xfrm>
            <a:off x="49267" y="149534"/>
            <a:ext cx="7395481" cy="236684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540102" y="6540500"/>
            <a:ext cx="10758638" cy="53340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Some of the patients with fulminant WD have possibility to avoid LT</a:t>
            </a:r>
          </a:p>
        </p:txBody>
      </p:sp>
      <p:pic>
        <p:nvPicPr>
          <p:cNvPr id="247" name="image1.gif" descr="H:\ilbs%20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167618" y="863600"/>
            <a:ext cx="7266235" cy="165057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4711217" y="615950"/>
            <a:ext cx="2121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ILBS data</a:t>
            </a:r>
          </a:p>
        </p:txBody>
      </p:sp>
      <p:pic>
        <p:nvPicPr>
          <p:cNvPr id="25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114" y="2156618"/>
            <a:ext cx="12429235" cy="4005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50" y="7924800"/>
            <a:ext cx="5067300" cy="59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Outcome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xfrm>
            <a:off x="650239" y="2686301"/>
            <a:ext cx="11704322" cy="64369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0037" indent="-300037" defTabSz="819302">
              <a:spcBef>
                <a:spcPts val="700"/>
              </a:spcBef>
              <a:defRPr sz="31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 = 34</a:t>
            </a:r>
          </a:p>
          <a:p>
            <a:pPr marL="535566" lvl="1" indent="-247530" defTabSz="819302">
              <a:spcBef>
                <a:spcPts val="600"/>
              </a:spcBef>
              <a:defRPr sz="27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Death: 14 (41.1%)</a:t>
            </a:r>
            <a:endParaRPr sz="2394"/>
          </a:p>
          <a:p>
            <a:pPr marL="535566" lvl="1" indent="-247530" defTabSz="819302">
              <a:spcBef>
                <a:spcPts val="600"/>
              </a:spcBef>
              <a:defRPr sz="27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LT: 4 (11.8%)</a:t>
            </a:r>
            <a:endParaRPr sz="2394"/>
          </a:p>
          <a:p>
            <a:pPr marL="535566" lvl="1" indent="-247530" defTabSz="819302">
              <a:spcBef>
                <a:spcPts val="600"/>
              </a:spcBef>
              <a:defRPr sz="27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Survival with native liver: 16 (47.1%)</a:t>
            </a:r>
          </a:p>
          <a:p>
            <a:pPr marL="0" lvl="1" indent="144018" defTabSz="819302">
              <a:spcBef>
                <a:spcPts val="600"/>
              </a:spcBef>
              <a:buSzTx/>
              <a:buFontTx/>
              <a:buNone/>
              <a:defRPr sz="2772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394"/>
          </a:p>
          <a:p>
            <a:pPr marL="300037" indent="-300037" defTabSz="819302">
              <a:spcBef>
                <a:spcPts val="700"/>
              </a:spcBef>
              <a:defRPr sz="31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23 had NWI ≥ 11…….8 SNL</a:t>
            </a:r>
          </a:p>
          <a:p>
            <a:pPr marL="300037" indent="-300037" defTabSz="819302">
              <a:spcBef>
                <a:spcPts val="700"/>
              </a:spcBef>
              <a:defRPr sz="31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 had NWI 6 - 10…3 poor outcome</a:t>
            </a:r>
          </a:p>
          <a:p>
            <a:pPr marL="0" indent="0" defTabSz="819302">
              <a:spcBef>
                <a:spcPts val="700"/>
              </a:spcBef>
              <a:buSzTx/>
              <a:buFontTx/>
              <a:buNone/>
              <a:defRPr sz="315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00037" indent="-300037" defTabSz="819302">
              <a:spcBef>
                <a:spcPts val="700"/>
              </a:spcBef>
              <a:defRPr sz="31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 grade 3/4     19….2 SNL</a:t>
            </a:r>
          </a:p>
          <a:p>
            <a:pPr marL="300037" indent="-300037" defTabSz="819302">
              <a:spcBef>
                <a:spcPts val="700"/>
              </a:spcBef>
              <a:defRPr sz="31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to grade 2 HE 15….1 poor outcome</a:t>
            </a:r>
          </a:p>
          <a:p>
            <a:pPr marL="0" indent="0" defTabSz="819302">
              <a:spcBef>
                <a:spcPts val="700"/>
              </a:spcBef>
              <a:buSzTx/>
              <a:buFontTx/>
              <a:buNone/>
              <a:defRPr sz="315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97037" indent="-297037" defTabSz="819302">
              <a:spcBef>
                <a:spcPts val="600"/>
              </a:spcBef>
              <a:defRPr sz="2772"/>
            </a:pPr>
            <a:r>
              <a:t>Bili &gt;17.5  13/34, 2 SNL </a:t>
            </a:r>
          </a:p>
        </p:txBody>
      </p:sp>
      <p:sp>
        <p:nvSpPr>
          <p:cNvPr id="256" name="Shape 256"/>
          <p:cNvSpPr/>
          <p:nvPr/>
        </p:nvSpPr>
        <p:spPr>
          <a:xfrm>
            <a:off x="3483267" y="2027398"/>
            <a:ext cx="8801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82 WD….73 patients: 39 DCLD + 34 ACLF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ctrTitle"/>
          </p:nvPr>
        </p:nvSpPr>
        <p:spPr>
          <a:xfrm>
            <a:off x="850900" y="990600"/>
            <a:ext cx="10263535" cy="1597571"/>
          </a:xfrm>
          <a:prstGeom prst="rect">
            <a:avLst/>
          </a:prstGeom>
          <a:solidFill>
            <a:srgbClr val="DCDEE0"/>
          </a:solidFill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Wilsonian Crisis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ubTitle" sz="quarter" idx="1"/>
          </p:nvPr>
        </p:nvSpPr>
        <p:spPr>
          <a:xfrm>
            <a:off x="839167" y="6960294"/>
            <a:ext cx="10464801" cy="1878906"/>
          </a:xfrm>
          <a:prstGeom prst="rect">
            <a:avLst/>
          </a:prstGeom>
        </p:spPr>
        <p:txBody>
          <a:bodyPr/>
          <a:lstStyle/>
          <a:p>
            <a:pPr defTabSz="572516">
              <a:defRPr sz="3822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572516">
              <a:defRPr sz="3822" b="1">
                <a:latin typeface="Helvetica"/>
                <a:ea typeface="Helvetica"/>
                <a:cs typeface="Helvetica"/>
                <a:sym typeface="Helvetica"/>
              </a:defRPr>
            </a:pPr>
            <a:r>
              <a:t>Department of Pediatric Hepatology</a:t>
            </a:r>
          </a:p>
          <a:p>
            <a:pPr defTabSz="572516">
              <a:defRPr sz="3822" b="1">
                <a:latin typeface="Helvetica"/>
                <a:ea typeface="Helvetica"/>
                <a:cs typeface="Helvetica"/>
                <a:sym typeface="Helvetica"/>
              </a:defRPr>
            </a:pPr>
            <a:r>
              <a:t>Institute of Liver and Biliary Sciences</a:t>
            </a:r>
          </a:p>
        </p:txBody>
      </p:sp>
      <p:pic>
        <p:nvPicPr>
          <p:cNvPr id="165" name="image1.gif" descr="H:\ilbs%20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2088" y="152400"/>
            <a:ext cx="1282814" cy="857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29.gif" descr="http://www.alpd2013.org/images/227/ilb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4067" y="2747029"/>
            <a:ext cx="6216499" cy="4762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978534" y="1822450"/>
            <a:ext cx="11047731" cy="610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Management of FWD</a:t>
            </a:r>
          </a:p>
          <a:p>
            <a:endParaRPr/>
          </a:p>
          <a:p>
            <a:pPr marL="635000" indent="-635000" algn="just">
              <a:lnSpc>
                <a:spcPct val="200000"/>
              </a:lnSpc>
              <a:buSzPct val="100000"/>
              <a:buAutoNum type="arabicPeriod"/>
            </a:pPr>
            <a:r>
              <a:t>Supportive management for stabilising the patient</a:t>
            </a:r>
          </a:p>
          <a:p>
            <a:pPr marL="635000" indent="-635000" algn="just">
              <a:lnSpc>
                <a:spcPct val="200000"/>
              </a:lnSpc>
              <a:buSzPct val="100000"/>
              <a:buAutoNum type="arabicPeriod"/>
            </a:pPr>
            <a:r>
              <a:t>Chelating agents</a:t>
            </a:r>
          </a:p>
          <a:p>
            <a:pPr marL="635000" indent="-635000" algn="just">
              <a:lnSpc>
                <a:spcPct val="200000"/>
              </a:lnSpc>
              <a:buSzPct val="100000"/>
              <a:buAutoNum type="arabicPeriod"/>
            </a:pPr>
            <a:r>
              <a:t>Low Cu Diet</a:t>
            </a:r>
          </a:p>
          <a:p>
            <a:pPr marL="635000" indent="-635000" algn="just">
              <a:lnSpc>
                <a:spcPct val="200000"/>
              </a:lnSpc>
              <a:buSzPct val="100000"/>
              <a:buAutoNum type="arabicPeriod"/>
              <a:defRPr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Rapid removal of free Cu: MARS/TPE</a:t>
            </a:r>
          </a:p>
          <a:p>
            <a:pPr marL="635000" indent="-635000" algn="just">
              <a:lnSpc>
                <a:spcPct val="200000"/>
              </a:lnSpc>
              <a:buSzPct val="100000"/>
              <a:buAutoNum type="arabicPeriod"/>
            </a:pPr>
            <a:r>
              <a:t>LT Option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791822" y="1141146"/>
            <a:ext cx="7767316" cy="505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Normally 90–95% of Cu bound to ceruloplasmin</a:t>
            </a:r>
          </a:p>
        </p:txBody>
      </p:sp>
      <p:sp>
        <p:nvSpPr>
          <p:cNvPr id="261" name="Shape 261"/>
          <p:cNvSpPr/>
          <p:nvPr/>
        </p:nvSpPr>
        <p:spPr>
          <a:xfrm>
            <a:off x="-25400" y="2838196"/>
            <a:ext cx="13055601" cy="174671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1527" indent="-511527" algn="l" defTabSz="457200">
              <a:lnSpc>
                <a:spcPct val="150000"/>
              </a:lnSpc>
              <a:buSzPct val="100000"/>
              <a:buAutoNum type="arabicPeriod"/>
              <a:defRPr sz="2900" b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TPE efficiently removes both ceruloplasmin-bound and albumin-bound copper. </a:t>
            </a:r>
          </a:p>
          <a:p>
            <a:pPr marL="511527" indent="-511527" algn="l" defTabSz="457200">
              <a:lnSpc>
                <a:spcPct val="150000"/>
              </a:lnSpc>
              <a:buSzPct val="100000"/>
              <a:buAutoNum type="arabicPeriod"/>
              <a:defRPr sz="2900" b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FFP used helpful in treating the coagulopathy </a:t>
            </a:r>
          </a:p>
          <a:p>
            <a:pPr marL="511527" indent="-511527" algn="l" defTabSz="457200">
              <a:lnSpc>
                <a:spcPct val="150000"/>
              </a:lnSpc>
              <a:buSzPct val="100000"/>
              <a:buAutoNum type="arabicPeriod"/>
              <a:defRPr sz="2900" b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TPE is more readily available</a:t>
            </a:r>
          </a:p>
        </p:txBody>
      </p:sp>
      <p:sp>
        <p:nvSpPr>
          <p:cNvPr id="262" name="Shape 262"/>
          <p:cNvSpPr/>
          <p:nvPr/>
        </p:nvSpPr>
        <p:spPr>
          <a:xfrm>
            <a:off x="2293291" y="1930096"/>
            <a:ext cx="4473837" cy="50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Excess Cu binds to albumin</a:t>
            </a:r>
          </a:p>
        </p:txBody>
      </p:sp>
      <p:pic>
        <p:nvPicPr>
          <p:cNvPr id="26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758" y="4497299"/>
            <a:ext cx="13004801" cy="3467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916" y="8079780"/>
            <a:ext cx="7976341" cy="2296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build="p" bldLvl="5" animBg="1" advAuto="0"/>
      <p:bldP spid="26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260940" y="2806699"/>
            <a:ext cx="11600188" cy="441960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93888" indent="-493888" algn="l" defTabSz="457200">
              <a:buSzPct val="100000"/>
              <a:buAutoNum type="arabicPeriod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MARS removed copper without detoxifying albumin dialysate from copper. </a:t>
            </a:r>
          </a:p>
          <a:p>
            <a:pPr marL="790222" lvl="1" indent="-345722" algn="l" defTabSz="457200">
              <a:buSzPct val="45000"/>
              <a:buBlip>
                <a:blip r:embed="rId2"/>
              </a:buBlip>
              <a:defRPr sz="2800" b="1">
                <a:solidFill>
                  <a:srgbClr val="00549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cationic resin to allow the regeneration of albumin dialysate</a:t>
            </a:r>
          </a:p>
          <a:p>
            <a:pPr algn="l" defTabSz="457200">
              <a:defRPr sz="28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493888" indent="-493888" algn="l" defTabSz="457200">
              <a:buSzPct val="100000"/>
              <a:buAutoNum type="arabicPeriod" startAt="2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Improve the renal function </a:t>
            </a:r>
          </a:p>
          <a:p>
            <a:pPr algn="l" defTabSz="457200">
              <a:defRPr sz="28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493888" indent="-493888" algn="l" defTabSz="457200">
              <a:buSzPct val="100000"/>
              <a:buAutoNum type="arabicPeriod" startAt="3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Clinical improvement in HE and decrease in ammonia level</a:t>
            </a:r>
          </a:p>
          <a:p>
            <a:pPr algn="l" defTabSz="457200">
              <a:defRPr sz="28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493888" indent="-493888" algn="l" defTabSz="457200">
              <a:buSzPct val="100000"/>
              <a:buAutoNum type="arabicPeriod" startAt="4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Remove significant bilirubin </a:t>
            </a:r>
          </a:p>
          <a:p>
            <a:pPr algn="l" defTabSz="457200">
              <a:defRPr sz="28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493888" indent="-493888" algn="l" defTabSz="457200">
              <a:buSzPct val="100000"/>
              <a:buAutoNum type="arabicPeriod" startAt="5"/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Stabilise patients until a liver transplant was available.</a:t>
            </a:r>
          </a:p>
        </p:txBody>
      </p:sp>
      <p:pic>
        <p:nvPicPr>
          <p:cNvPr id="26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24336"/>
            <a:ext cx="13004800" cy="2211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2050" y="7796736"/>
            <a:ext cx="3060700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1.gif" descr="H:\ilbs%20log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3034453" y="2059093"/>
            <a:ext cx="6285654" cy="1076906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Wilson Ds- 8 patients (M:F= 5 :3)</a:t>
            </a:r>
          </a:p>
          <a:p>
            <a:pPr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19 sessions HVPE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2817706" y="23029"/>
            <a:ext cx="6502401" cy="1146049"/>
            <a:chOff x="0" y="-2257"/>
            <a:chExt cx="6502400" cy="1146047"/>
          </a:xfrm>
        </p:grpSpPr>
        <p:sp>
          <p:nvSpPr>
            <p:cNvPr id="272" name="Shape 272"/>
            <p:cNvSpPr/>
            <p:nvPr/>
          </p:nvSpPr>
          <p:spPr>
            <a:xfrm>
              <a:off x="0" y="83086"/>
              <a:ext cx="6502400" cy="975361"/>
            </a:xfrm>
            <a:prstGeom prst="roundRect">
              <a:avLst>
                <a:gd name="adj" fmla="val 16667"/>
              </a:avLst>
            </a:prstGeom>
            <a:solidFill>
              <a:srgbClr val="E46C0A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34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47613" y="-2258"/>
              <a:ext cx="6407175" cy="1146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1300480">
                <a:defRPr sz="3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Total 52 sessions HVPE</a:t>
              </a:r>
              <a:endParaRPr>
                <a:solidFill>
                  <a:srgbClr val="FFFFFF"/>
                </a:solidFill>
              </a:endParaRPr>
            </a:p>
            <a:p>
              <a:pPr defTabSz="1300480">
                <a:defRPr sz="3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24 patients</a:t>
              </a:r>
            </a:p>
          </p:txBody>
        </p:sp>
      </p:grpSp>
      <p:sp>
        <p:nvSpPr>
          <p:cNvPr id="275" name="Shape 275"/>
          <p:cNvSpPr/>
          <p:nvPr/>
        </p:nvSpPr>
        <p:spPr>
          <a:xfrm>
            <a:off x="8236373" y="3467946"/>
            <a:ext cx="4334934" cy="2146943"/>
          </a:xfrm>
          <a:prstGeom prst="rect">
            <a:avLst/>
          </a:prstGeom>
          <a:solidFill>
            <a:srgbClr val="C4BD97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Diagnosis</a:t>
            </a:r>
          </a:p>
          <a:p>
            <a:pPr algn="l"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Ceruloplasmin :  8 (3 – 12)</a:t>
            </a:r>
          </a:p>
          <a:p>
            <a:pPr algn="l"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KF ring              : All</a:t>
            </a:r>
          </a:p>
          <a:p>
            <a:pPr algn="l"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U.Cu &gt;100mcg/d: All</a:t>
            </a:r>
          </a:p>
          <a:p>
            <a:pPr algn="l"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Hemolysis: 7 patients</a:t>
            </a:r>
          </a:p>
        </p:txBody>
      </p:sp>
      <p:sp>
        <p:nvSpPr>
          <p:cNvPr id="276" name="Shape 276"/>
          <p:cNvSpPr/>
          <p:nvPr/>
        </p:nvSpPr>
        <p:spPr>
          <a:xfrm>
            <a:off x="10187093" y="433493"/>
            <a:ext cx="2275841" cy="174054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ALF- 11 (HAV, HEV) </a:t>
            </a:r>
          </a:p>
          <a:p>
            <a:pPr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AIH- 3</a:t>
            </a:r>
          </a:p>
          <a:p>
            <a:pPr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HLH-2</a:t>
            </a:r>
          </a:p>
        </p:txBody>
      </p:sp>
      <p:grpSp>
        <p:nvGrpSpPr>
          <p:cNvPr id="279" name="Group 279"/>
          <p:cNvGrpSpPr/>
          <p:nvPr/>
        </p:nvGrpSpPr>
        <p:grpSpPr>
          <a:xfrm>
            <a:off x="9103359" y="5786896"/>
            <a:ext cx="3576321" cy="3208091"/>
            <a:chOff x="0" y="-932250"/>
            <a:chExt cx="3576320" cy="3208090"/>
          </a:xfrm>
        </p:grpSpPr>
        <p:sp>
          <p:nvSpPr>
            <p:cNvPr id="277" name="Shape 277"/>
            <p:cNvSpPr/>
            <p:nvPr/>
          </p:nvSpPr>
          <p:spPr>
            <a:xfrm>
              <a:off x="0" y="0"/>
              <a:ext cx="3576321" cy="22758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A5A3"/>
                </a:gs>
                <a:gs pos="35000">
                  <a:srgbClr val="FFBFBE"/>
                </a:gs>
                <a:gs pos="100000">
                  <a:srgbClr val="FFE6E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534551" y="-932251"/>
              <a:ext cx="772891" cy="492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280" name="Shape 280"/>
          <p:cNvSpPr/>
          <p:nvPr/>
        </p:nvSpPr>
        <p:spPr>
          <a:xfrm>
            <a:off x="997148" y="3684693"/>
            <a:ext cx="3446159" cy="927743"/>
          </a:xfrm>
          <a:prstGeom prst="rect">
            <a:avLst/>
          </a:prstGeom>
          <a:solidFill>
            <a:srgbClr val="C4BD97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Median Age: 85 mo (74 –148)</a:t>
            </a:r>
          </a:p>
        </p:txBody>
      </p:sp>
      <p:grpSp>
        <p:nvGrpSpPr>
          <p:cNvPr id="283" name="Group 283"/>
          <p:cNvGrpSpPr/>
          <p:nvPr/>
        </p:nvGrpSpPr>
        <p:grpSpPr>
          <a:xfrm>
            <a:off x="325119" y="6499115"/>
            <a:ext cx="3251201" cy="3366143"/>
            <a:chOff x="0" y="36004"/>
            <a:chExt cx="3251200" cy="3366141"/>
          </a:xfrm>
        </p:grpSpPr>
        <p:sp>
          <p:nvSpPr>
            <p:cNvPr id="281" name="Shape 281"/>
            <p:cNvSpPr/>
            <p:nvPr/>
          </p:nvSpPr>
          <p:spPr>
            <a:xfrm>
              <a:off x="0" y="364408"/>
              <a:ext cx="3251200" cy="270933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A5A3"/>
                </a:gs>
                <a:gs pos="35000">
                  <a:srgbClr val="FFBFBE"/>
                </a:gs>
                <a:gs pos="100000">
                  <a:srgbClr val="FFE6E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132258" y="36004"/>
              <a:ext cx="2986685" cy="3366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HVPE volume: 2 times the plasma volume</a:t>
              </a:r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Complications:</a:t>
              </a:r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Nil </a:t>
              </a:r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4118186" y="6285653"/>
            <a:ext cx="4118188" cy="3467948"/>
            <a:chOff x="0" y="0"/>
            <a:chExt cx="4118186" cy="3467946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4118187" cy="346794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A5A3"/>
                </a:gs>
                <a:gs pos="35000">
                  <a:srgbClr val="FFBFBE"/>
                </a:gs>
                <a:gs pos="100000">
                  <a:srgbClr val="FFE6E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69291" y="50902"/>
              <a:ext cx="3779605" cy="3366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l" defTabSz="1300480">
                <a:defRPr sz="28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</a:p>
            <a:p>
              <a:pPr algn="l" defTabSz="1300480">
                <a:buSzPct val="100000"/>
                <a:buFont typeface="Wingdings"/>
                <a:buChar char="▪"/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Survival at Day 7 :  </a:t>
              </a:r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     n=6</a:t>
              </a:r>
            </a:p>
            <a:p>
              <a:pPr algn="l" defTabSz="1300480">
                <a:buSzPct val="100000"/>
                <a:buFont typeface="Wingdings"/>
                <a:buChar char="▪"/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Survival at Day 30: </a:t>
              </a:r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   n=3</a:t>
              </a:r>
            </a:p>
            <a:p>
              <a:pPr algn="l" defTabSz="1300480">
                <a:buSzPct val="100000"/>
                <a:buFont typeface="Wingdings"/>
                <a:buChar char="▪"/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Median no of days </a:t>
              </a:r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with native liver : </a:t>
              </a:r>
            </a:p>
            <a:p>
              <a:pPr algn="l" defTabSz="130048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16 (3-56)</a:t>
              </a:r>
            </a:p>
          </p:txBody>
        </p:sp>
      </p:grpSp>
      <p:sp>
        <p:nvSpPr>
          <p:cNvPr id="287" name="Shape 287"/>
          <p:cNvSpPr/>
          <p:nvPr/>
        </p:nvSpPr>
        <p:spPr>
          <a:xfrm flipH="1">
            <a:off x="5851030" y="3360702"/>
            <a:ext cx="2260" cy="2167468"/>
          </a:xfrm>
          <a:prstGeom prst="line">
            <a:avLst/>
          </a:prstGeom>
          <a:ln w="76200">
            <a:solidFill>
              <a:srgbClr val="4A7EBB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093546" y="5635413"/>
            <a:ext cx="1907851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Outcomes</a:t>
            </a:r>
          </a:p>
        </p:txBody>
      </p:sp>
      <p:sp>
        <p:nvSpPr>
          <p:cNvPr id="289" name="Shape 289"/>
          <p:cNvSpPr/>
          <p:nvPr/>
        </p:nvSpPr>
        <p:spPr>
          <a:xfrm>
            <a:off x="8891901" y="6068906"/>
            <a:ext cx="3797224" cy="54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Median Improvement </a:t>
            </a:r>
          </a:p>
        </p:txBody>
      </p:sp>
      <p:sp>
        <p:nvSpPr>
          <p:cNvPr id="290" name="Shape 290"/>
          <p:cNvSpPr/>
          <p:nvPr/>
        </p:nvSpPr>
        <p:spPr>
          <a:xfrm flipH="1">
            <a:off x="5852159" y="1301609"/>
            <a:ext cx="1131" cy="757485"/>
          </a:xfrm>
          <a:prstGeom prst="line">
            <a:avLst/>
          </a:prstGeom>
          <a:ln w="76200">
            <a:solidFill>
              <a:srgbClr val="4A7EBB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216746" y="5960533"/>
            <a:ext cx="3797224" cy="54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Median Improvement </a:t>
            </a:r>
          </a:p>
        </p:txBody>
      </p:sp>
      <p:sp>
        <p:nvSpPr>
          <p:cNvPr id="292" name="Shape 292"/>
          <p:cNvSpPr/>
          <p:nvPr/>
        </p:nvSpPr>
        <p:spPr>
          <a:xfrm>
            <a:off x="5068798" y="3194050"/>
            <a:ext cx="2216964" cy="6477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NWI &gt;=11</a:t>
            </a:r>
          </a:p>
        </p:txBody>
      </p:sp>
      <p:sp>
        <p:nvSpPr>
          <p:cNvPr id="293" name="Shape 293"/>
          <p:cNvSpPr/>
          <p:nvPr/>
        </p:nvSpPr>
        <p:spPr>
          <a:xfrm>
            <a:off x="8975248" y="6980766"/>
            <a:ext cx="4086543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PELD - Pre HVPE  31- 48           </a:t>
            </a:r>
          </a:p>
          <a:p>
            <a:pPr>
              <a:defRPr sz="2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Post HVPE 17-34</a:t>
            </a:r>
          </a:p>
          <a:p>
            <a:pPr>
              <a:defRPr sz="21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2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NWI    Pre HVPE  15-18</a:t>
            </a:r>
          </a:p>
          <a:p>
            <a:pPr>
              <a:defRPr sz="2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Post HVPE 6-13           </a:t>
            </a:r>
          </a:p>
          <a:p>
            <a:pPr>
              <a:defRPr sz="2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2" animBg="1" advAuto="0"/>
      <p:bldP spid="275" grpId="4" animBg="1" advAuto="0"/>
      <p:bldP spid="276" grpId="3" animBg="1" advAuto="0"/>
      <p:bldP spid="279" grpId="11" animBg="1" advAuto="0"/>
      <p:bldP spid="280" grpId="5" animBg="1" advAuto="0"/>
      <p:bldP spid="283" grpId="9" animBg="1" advAuto="0"/>
      <p:bldP spid="286" grpId="10" animBg="1" advAuto="0"/>
      <p:bldP spid="287" grpId="6" animBg="1" advAuto="0"/>
      <p:bldP spid="288" grpId="7" animBg="1" advAuto="0"/>
      <p:bldP spid="289" grpId="12" animBg="1" advAuto="0"/>
      <p:bldP spid="290" grpId="1" animBg="1" advAuto="0"/>
      <p:bldP spid="291" grpId="8" animBg="1" advAuto="0"/>
      <p:bldP spid="292" grpId="13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2120212" y="1546222"/>
            <a:ext cx="7760853" cy="1574806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endParaRPr/>
          </a:p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J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Hepatol. 2014 Mar;60(3):579-89. Long term results of liver transplantation for Wilson's disease: experience in France.</a:t>
            </a:r>
          </a:p>
        </p:txBody>
      </p:sp>
      <p:sp>
        <p:nvSpPr>
          <p:cNvPr id="296" name="Shape 296"/>
          <p:cNvSpPr/>
          <p:nvPr/>
        </p:nvSpPr>
        <p:spPr>
          <a:xfrm>
            <a:off x="1810766" y="3887788"/>
            <a:ext cx="8379744" cy="1397001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Transplant Proc. 2012 Mar;44(2):478-80.</a:t>
            </a:r>
          </a:p>
          <a:p>
            <a:pPr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Liver transplantation for Wilson's disease in pediatric patients: decision making and timing.</a:t>
            </a:r>
          </a:p>
        </p:txBody>
      </p:sp>
      <p:sp>
        <p:nvSpPr>
          <p:cNvPr id="297" name="Shape 297"/>
          <p:cNvSpPr/>
          <p:nvPr/>
        </p:nvSpPr>
        <p:spPr>
          <a:xfrm>
            <a:off x="1625724" y="5708650"/>
            <a:ext cx="9489580" cy="12065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Transplantation. 2009 Jan 27;87(2):261-7. Long-term outcomes for 32 cases of Wilson's disease after living-donor liver transplantation.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  <p:bldP spid="296" grpId="2" animBg="1" advAuto="0"/>
      <p:bldP spid="297" grpId="3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961141" y="938562"/>
            <a:ext cx="10644769" cy="1014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Conclusions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29166" indent="-529166" algn="just">
              <a:buSzPct val="100000"/>
              <a:buAutoNum type="arabicPeriod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FWD/Wilsonian Crisis/ACLF/ALF high mortality almost upto 50% especially those HE grade 3 and 4</a:t>
            </a:r>
          </a:p>
          <a:p>
            <a:pPr algn="just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29166" indent="-529166" algn="just">
              <a:buSzPct val="100000"/>
              <a:buAutoNum type="arabicPeriod" startAt="2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Diagnosis of this syndrome is better with conventional diagnostic criteria: Ratios limited value in children</a:t>
            </a:r>
          </a:p>
          <a:p>
            <a:pPr algn="just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29166" indent="-529166" algn="just">
              <a:buSzPct val="100000"/>
              <a:buAutoNum type="arabicPeriod" startAt="3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NWI as a prognostic marker could have doubtful efficacy…..New prognostic model with HE grade 3/4</a:t>
            </a:r>
          </a:p>
          <a:p>
            <a:pPr algn="just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29166" indent="-529166" algn="just">
              <a:buSzPct val="100000"/>
              <a:buAutoNum type="arabicPeriod" startAt="4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MARS and TPE are newer modalities of bridging therapy to LT</a:t>
            </a:r>
          </a:p>
          <a:p>
            <a:pPr algn="just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529166" indent="-529166" algn="just">
              <a:buSzPct val="100000"/>
              <a:buAutoNum type="arabicPeriod" startAt="5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TPE/ MARS in a percentage (albiet very small) of cases may help in avoiding LT</a:t>
            </a:r>
          </a:p>
          <a:p>
            <a:pPr algn="just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  <a:p>
            <a:pPr marL="529166" indent="-529166" algn="just">
              <a:buSzPct val="100000"/>
              <a:buAutoNum type="arabicPeriod" startAt="6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Graft and Recipient survival after LT is good.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14.jpg" descr="C:\Users\Administrator\Desktop\217041-Royalty-Free-RF-Clipart-Illustration-Of-A-Liver-Mascot-Character-Flex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946" y="1083733"/>
            <a:ext cx="7477761" cy="585216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3359573" y="6177279"/>
            <a:ext cx="7369387" cy="9753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2384213" y="7446349"/>
            <a:ext cx="8344748" cy="95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sz="5600" b="1">
                <a:ln w="17780">
                  <a:solidFill>
                    <a:srgbClr val="054697"/>
                  </a:solidFill>
                </a:ln>
                <a:solidFill>
                  <a:srgbClr val="F4F1E3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THANK YOU 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“Type a quote here.” </a:t>
            </a:r>
          </a:p>
        </p:txBody>
      </p:sp>
      <p:pic>
        <p:nvPicPr>
          <p:cNvPr id="30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550" y="1192145"/>
            <a:ext cx="11892714" cy="5553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1.gif" descr="H:\ilbs%20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183" y="1865629"/>
            <a:ext cx="13373474" cy="300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122" y="5680422"/>
            <a:ext cx="10351516" cy="72037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312" name="image1.gif" descr="H:\ilbs%20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“Type a quote here.” </a:t>
            </a:r>
          </a:p>
        </p:txBody>
      </p:sp>
      <p:pic>
        <p:nvPicPr>
          <p:cNvPr id="31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391" y="1460500"/>
            <a:ext cx="12267404" cy="652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1.gif" descr="H:\ilbs%20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384300" y="2030958"/>
            <a:ext cx="10813207" cy="6203405"/>
          </a:xfrm>
          <a:prstGeom prst="rect">
            <a:avLst/>
          </a:prstGeom>
        </p:spPr>
        <p:txBody>
          <a:bodyPr/>
          <a:lstStyle/>
          <a:p>
            <a:pPr marL="493888" indent="-493888" algn="just">
              <a:lnSpc>
                <a:spcPct val="150000"/>
              </a:lnSpc>
              <a:buSzPct val="100000"/>
              <a:buAutoNum type="arabicPeriod"/>
              <a:defRPr sz="3300"/>
            </a:pPr>
            <a:r>
              <a:t>What is Wilsonian Crisis/ Fulminant WD ?  </a:t>
            </a:r>
          </a:p>
          <a:p>
            <a:pPr marL="493888" indent="-493888" algn="just">
              <a:lnSpc>
                <a:spcPct val="150000"/>
              </a:lnSpc>
              <a:buSzPct val="100000"/>
              <a:defRPr sz="3300"/>
            </a:pPr>
            <a:r>
              <a:t>Pathogenesis of FWD?</a:t>
            </a:r>
          </a:p>
          <a:p>
            <a:pPr marL="493888" indent="-493888" algn="just">
              <a:lnSpc>
                <a:spcPct val="150000"/>
              </a:lnSpc>
              <a:buSzPct val="100000"/>
              <a:defRPr sz="3300"/>
            </a:pPr>
            <a:r>
              <a:t>Diagnostic criteria of FWD</a:t>
            </a:r>
          </a:p>
          <a:p>
            <a:pPr marL="493888" indent="-493888" algn="just">
              <a:lnSpc>
                <a:spcPct val="150000"/>
              </a:lnSpc>
              <a:buSzPct val="100000"/>
              <a:defRPr sz="3300"/>
            </a:pPr>
            <a:r>
              <a:t>Prognostic indicies: ILBS data </a:t>
            </a:r>
          </a:p>
          <a:p>
            <a:pPr marL="493888" indent="-493888" algn="just">
              <a:lnSpc>
                <a:spcPct val="150000"/>
              </a:lnSpc>
              <a:buSzPct val="100000"/>
              <a:defRPr sz="3300"/>
            </a:pPr>
            <a:r>
              <a:t>Treatment Modalities available </a:t>
            </a:r>
          </a:p>
          <a:p>
            <a:pPr marL="493888" indent="-493888" algn="just">
              <a:lnSpc>
                <a:spcPct val="150000"/>
              </a:lnSpc>
              <a:buSzPct val="100000"/>
              <a:defRPr sz="3300"/>
            </a:pPr>
            <a:r>
              <a:t>ILBS data on HVPE </a:t>
            </a:r>
          </a:p>
        </p:txBody>
      </p:sp>
      <p:pic>
        <p:nvPicPr>
          <p:cNvPr id="169" name="image1.gif" descr="H:\ilbs%20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5088" y="19050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356446" y="2617046"/>
            <a:ext cx="12571308" cy="480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800"/>
          </a:p>
          <a:p>
            <a:pPr defTabSz="1300480">
              <a:buSzPct val="100000"/>
              <a:buFont typeface="Arial"/>
              <a:buChar char="•"/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   </a:t>
            </a:r>
            <a:r>
              <a:rPr sz="3800"/>
              <a:t> </a:t>
            </a:r>
            <a:r>
              <a:t>Children </a:t>
            </a:r>
            <a:r>
              <a:rPr b="1"/>
              <a:t> </a:t>
            </a:r>
            <a:r>
              <a:t>&gt;10 kg with ALF Static or Worsening INR / HE</a:t>
            </a:r>
          </a:p>
          <a:p>
            <a:pPr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1300480"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INR &gt; 4 </a:t>
            </a:r>
          </a:p>
          <a:p>
            <a:pPr defTabSz="1300480"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or INR &gt;3 with HE</a:t>
            </a:r>
          </a:p>
          <a:p>
            <a:pPr defTabSz="1300480"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t>			with constraints for Liver transplantation</a:t>
            </a:r>
          </a:p>
          <a:p>
            <a:pPr defTabSz="1300480">
              <a:defRPr sz="3400" b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HVPE in children - ILBS</a:t>
            </a:r>
          </a:p>
        </p:txBody>
      </p:sp>
      <p:pic>
        <p:nvPicPr>
          <p:cNvPr id="321" name="image1.gif" descr="H:\ilbs%20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232715" y="3327399"/>
            <a:ext cx="12352630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Blood is dialysed against a human serum albumin (HSA) dialysate solution that allows blood detoxification of both water-soluble and protein-bound toxins, by means of the presence of albumin in the dialysate (albumin dialysis). The albumin dialysate is then regenerated in a close loop in the MARS circuit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3514997" y="1896060"/>
            <a:ext cx="3968206" cy="2909888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3300" b="1">
                <a:latin typeface="Helvetica"/>
                <a:ea typeface="Helvetica"/>
                <a:cs typeface="Helvetica"/>
                <a:sym typeface="Helvetica"/>
              </a:defRPr>
            </a:pPr>
            <a:r>
              <a:t>Liver</a:t>
            </a:r>
          </a:p>
          <a:p>
            <a:pPr>
              <a:defRPr sz="33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CLD</a:t>
            </a:r>
          </a:p>
          <a:p>
            <a:pPr>
              <a:defRPr sz="33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33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33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ACLF/ALF</a:t>
            </a:r>
          </a:p>
        </p:txBody>
      </p:sp>
      <p:sp>
        <p:nvSpPr>
          <p:cNvPr id="172" name="Shape 172"/>
          <p:cNvSpPr/>
          <p:nvPr/>
        </p:nvSpPr>
        <p:spPr>
          <a:xfrm>
            <a:off x="5212109" y="4622800"/>
            <a:ext cx="1657649" cy="14415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Hemolysis</a:t>
            </a:r>
          </a:p>
        </p:txBody>
      </p:sp>
      <p:sp>
        <p:nvSpPr>
          <p:cNvPr id="173" name="Shape 173"/>
          <p:cNvSpPr/>
          <p:nvPr/>
        </p:nvSpPr>
        <p:spPr>
          <a:xfrm>
            <a:off x="6598949" y="1509027"/>
            <a:ext cx="2886076" cy="224899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Neurological</a:t>
            </a:r>
          </a:p>
        </p:txBody>
      </p:sp>
      <p:sp>
        <p:nvSpPr>
          <p:cNvPr id="174" name="Shape 174"/>
          <p:cNvSpPr/>
          <p:nvPr/>
        </p:nvSpPr>
        <p:spPr>
          <a:xfrm>
            <a:off x="4056062" y="4815333"/>
            <a:ext cx="2886076" cy="1684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Renal Damage</a:t>
            </a:r>
          </a:p>
        </p:txBody>
      </p:sp>
      <p:sp>
        <p:nvSpPr>
          <p:cNvPr id="175" name="Shape 175"/>
          <p:cNvSpPr/>
          <p:nvPr/>
        </p:nvSpPr>
        <p:spPr>
          <a:xfrm>
            <a:off x="2899439" y="3749059"/>
            <a:ext cx="5605474" cy="3188981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Wilsonian Crisis</a:t>
            </a:r>
          </a:p>
        </p:txBody>
      </p:sp>
      <p:sp>
        <p:nvSpPr>
          <p:cNvPr id="176" name="Shape 176"/>
          <p:cNvSpPr/>
          <p:nvPr/>
        </p:nvSpPr>
        <p:spPr>
          <a:xfrm>
            <a:off x="1041983" y="1004996"/>
            <a:ext cx="65012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What is Fulminant WD?</a:t>
            </a:r>
          </a:p>
        </p:txBody>
      </p:sp>
      <p:sp>
        <p:nvSpPr>
          <p:cNvPr id="177" name="Shape 177"/>
          <p:cNvSpPr/>
          <p:nvPr/>
        </p:nvSpPr>
        <p:spPr>
          <a:xfrm>
            <a:off x="3505363" y="7125334"/>
            <a:ext cx="9073249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Most common presentation of WD : chronic liver disease or neurological</a:t>
            </a:r>
          </a:p>
          <a:p>
            <a:pPr algn="l" defTabSz="457200">
              <a:defRPr sz="28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Wilsonian Crisis</a:t>
            </a:r>
          </a:p>
          <a:p>
            <a:pPr algn="l" defTabSz="457200"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ALF /ACLF associated with haemolytic anaemia and acute renal failure </a:t>
            </a:r>
          </a:p>
        </p:txBody>
      </p:sp>
      <p:pic>
        <p:nvPicPr>
          <p:cNvPr id="178" name="image1.gif" descr="H:\ilbs%20log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80688" y="12700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2" animBg="1" advAuto="0"/>
      <p:bldP spid="17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567953" y="4491007"/>
            <a:ext cx="11868895" cy="349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6–12% of patients with ALF referred for emergent orthotopic liver transplantation</a:t>
            </a:r>
          </a:p>
          <a:p>
            <a:pPr algn="l" defTabSz="457200">
              <a:defRPr sz="19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J Gastroenterol. 2007</a:t>
            </a:r>
          </a:p>
          <a:p>
            <a:pPr algn="l" defTabSz="4572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defTabSz="4572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Wilson’s disease D/D in any young patient presenting with ALF </a:t>
            </a:r>
          </a:p>
          <a:p>
            <a:pPr marL="765527" lvl="1" indent="-321027" algn="l" defTabSz="457200">
              <a:buSzPct val="45000"/>
              <a:buBlip>
                <a:blip r:embed="rId2"/>
              </a:buBlip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initial presenting symptoms of the disease, </a:t>
            </a:r>
          </a:p>
          <a:p>
            <a:pPr marL="765527" lvl="1" indent="-321027" algn="l" defTabSz="457200">
              <a:buSzPct val="45000"/>
              <a:buBlip>
                <a:blip r:embed="rId2"/>
              </a:buBlip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previously treated but stop their medications. </a:t>
            </a:r>
          </a:p>
          <a:p>
            <a:pPr algn="l" defTabSz="4572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sz="1900">
                <a:solidFill>
                  <a:srgbClr val="FF2600"/>
                </a:solidFill>
              </a:rPr>
              <a:t>J Hepatol. 2012; 56:671–685.</a:t>
            </a:r>
          </a:p>
        </p:txBody>
      </p:sp>
      <p:sp>
        <p:nvSpPr>
          <p:cNvPr id="181" name="Shape 181"/>
          <p:cNvSpPr/>
          <p:nvPr/>
        </p:nvSpPr>
        <p:spPr>
          <a:xfrm>
            <a:off x="6794500" y="4259355"/>
            <a:ext cx="127000" cy="625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961736" y="1249044"/>
            <a:ext cx="7728968" cy="234950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/>
          </a:p>
          <a:p>
            <a:pPr algn="l" defTabSz="457200">
              <a:defRPr sz="28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/>
          </a:p>
          <a:p>
            <a:pPr algn="l" defTabSz="457200">
              <a:defRPr sz="28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Children constituted 65.5% of all patients with FWD</a:t>
            </a:r>
          </a:p>
          <a:p>
            <a:pPr algn="l" defTabSz="457200">
              <a:defRPr sz="19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Pediatric Critical CareMedicine. 2003; 4: 338–43.</a:t>
            </a:r>
          </a:p>
          <a:p>
            <a:pPr algn="l" defTabSz="457200">
              <a:defRPr sz="19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algn="l" defTabSz="457200"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3% of PALFSG Cohort were FWD</a:t>
            </a:r>
          </a:p>
          <a:p>
            <a:pPr algn="l" defTabSz="457200">
              <a:defRPr sz="19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J. Pediatr. 2006; 148: 652–658.e2..</a:t>
            </a:r>
          </a:p>
        </p:txBody>
      </p:sp>
      <p:pic>
        <p:nvPicPr>
          <p:cNvPr id="183" name="image1.gif" descr="H:\ilbs%20lo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1188" y="0"/>
            <a:ext cx="1282814" cy="85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build="p" bldLvl="5" animBg="1" advAuto="0"/>
      <p:bldP spid="182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443476" y="450609"/>
            <a:ext cx="10929075" cy="87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defTabSz="1300480">
              <a:spcBef>
                <a:spcPts val="2700"/>
              </a:spcBef>
              <a:defRPr sz="4400" b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Wilsons disease -  KEM  Hospital, Pune</a:t>
            </a:r>
          </a:p>
        </p:txBody>
      </p:sp>
      <p:sp>
        <p:nvSpPr>
          <p:cNvPr id="186" name="Shape 186"/>
          <p:cNvSpPr/>
          <p:nvPr/>
        </p:nvSpPr>
        <p:spPr>
          <a:xfrm>
            <a:off x="9238488" y="7608416"/>
            <a:ext cx="3043354" cy="45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spcBef>
                <a:spcPts val="1500"/>
              </a:spcBef>
              <a:defRPr sz="2400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Indian J Pediatr 2002</a:t>
            </a:r>
          </a:p>
        </p:txBody>
      </p:sp>
      <p:graphicFrame>
        <p:nvGraphicFramePr>
          <p:cNvPr id="187" name="Table 187"/>
          <p:cNvGraphicFramePr/>
          <p:nvPr/>
        </p:nvGraphicFramePr>
        <p:xfrm>
          <a:off x="470163" y="1545411"/>
          <a:ext cx="11647709" cy="505184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82848"/>
                <a:gridCol w="1571154"/>
                <a:gridCol w="2542542"/>
                <a:gridCol w="2489869"/>
                <a:gridCol w="1948594"/>
              </a:tblGrid>
              <a:tr h="955039">
                <a:tc>
                  <a:txBody>
                    <a:bodyPr/>
                    <a:lstStyle/>
                    <a:p>
                      <a:pPr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Type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x age at diagnosis (yrs)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x duration of  illness (mths)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Survival (%)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891539">
                <a:tc>
                  <a:txBody>
                    <a:bodyPr/>
                    <a:lstStyle/>
                    <a:p>
                      <a:pPr algn="l"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Neurological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(34)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11.5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16.5	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82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</a:tr>
              <a:tr h="878839">
                <a:tc>
                  <a:txBody>
                    <a:bodyPr/>
                    <a:lstStyle/>
                    <a:p>
                      <a:pPr algn="l"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CLD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(49)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8.2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61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</a:tr>
              <a:tr h="878839">
                <a:tc>
                  <a:txBody>
                    <a:bodyPr/>
                    <a:lstStyle/>
                    <a:p>
                      <a:pPr algn="l"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Acute hepatitis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(19)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7.1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1.1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36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</a:tr>
              <a:tr h="878839">
                <a:tc>
                  <a:txBody>
                    <a:bodyPr/>
                    <a:lstStyle/>
                    <a:p>
                      <a:pPr algn="l" defTabSz="1300480"/>
                      <a:r>
                        <a:rPr sz="2400">
                          <a:solidFill>
                            <a:srgbClr val="FF26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FHF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>
                          <a:solidFill>
                            <a:srgbClr val="FF26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(18)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>
                          <a:solidFill>
                            <a:srgbClr val="FF26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5.9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>
                          <a:solidFill>
                            <a:srgbClr val="FF26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0.7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400">
                          <a:solidFill>
                            <a:srgbClr val="FF26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11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</a:tr>
              <a:tr h="878839">
                <a:tc>
                  <a:txBody>
                    <a:bodyPr/>
                    <a:lstStyle/>
                    <a:p>
                      <a:pPr algn="l"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Others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(10)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10.8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14.1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90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</a:tr>
              <a:tr h="942339">
                <a:tc>
                  <a:txBody>
                    <a:bodyPr/>
                    <a:lstStyle/>
                    <a:p>
                      <a:pPr algn="l"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Asymp. Sibs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(24)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7.3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/>
                      <a:r>
                        <a: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87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Fulminant Wilson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894079" y="2596444"/>
            <a:ext cx="11627968" cy="6188570"/>
          </a:xfrm>
          <a:prstGeom prst="rect">
            <a:avLst/>
          </a:prstGeom>
        </p:spPr>
        <p:txBody>
          <a:bodyPr/>
          <a:lstStyle/>
          <a:p>
            <a:r>
              <a:t>Rapid onset</a:t>
            </a:r>
          </a:p>
          <a:p>
            <a:r>
              <a:t>Severe coagulopathy</a:t>
            </a:r>
          </a:p>
          <a:p>
            <a:r>
              <a:t>Coomb’s negative hemolysis – severe intravascular hemolysis (cola-coloured urine)</a:t>
            </a:r>
          </a:p>
          <a:p>
            <a:r>
              <a:t>Rapid progression to Renal failure</a:t>
            </a:r>
          </a:p>
          <a:p>
            <a:r>
              <a:t>ALP (IU/L):Bilirubin (mg/dL) &lt;2.2</a:t>
            </a:r>
          </a:p>
          <a:p>
            <a:r>
              <a:t>AST:ALT &gt;4</a:t>
            </a:r>
          </a:p>
          <a:p>
            <a:r>
              <a:t>Encephalopathy</a:t>
            </a:r>
          </a:p>
          <a:p>
            <a:r>
              <a:t>High mortality without LTV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16 WD ALF + 124 Non-WD ALF</a:t>
            </a:r>
          </a:p>
          <a:p>
            <a:pPr marL="390144" indent="-390144">
              <a:buSzTx/>
              <a:buNone/>
            </a:pPr>
            <a:r>
              <a:t>						Sens	Spec		LR+</a:t>
            </a:r>
          </a:p>
          <a:p>
            <a:r>
              <a:t>Cp &lt;20 mg/dL: Enzymatic 		21%	84%</a:t>
            </a:r>
          </a:p>
          <a:p>
            <a:pPr marL="390144" lvl="1" indent="-24384">
              <a:spcBef>
                <a:spcPts val="400"/>
              </a:spcBef>
              <a:buSzTx/>
              <a:buNone/>
            </a:pPr>
            <a:r>
              <a:t>			     Immunoassay	56%	63%</a:t>
            </a:r>
          </a:p>
          <a:p>
            <a:pPr marL="390144" lvl="1" indent="-24384">
              <a:spcBef>
                <a:spcPts val="400"/>
              </a:spcBef>
              <a:buSzTx/>
              <a:buNone/>
            </a:pPr>
            <a:endParaRPr/>
          </a:p>
          <a:p>
            <a:r>
              <a:t>SAP: Bil &lt;4				94%	96%		23</a:t>
            </a:r>
          </a:p>
          <a:p>
            <a:r>
              <a:t>AST/ALT &gt;2.2			94%	86%		7</a:t>
            </a:r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4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93" y="1192106"/>
            <a:ext cx="12205548" cy="134112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 rot="16200000">
            <a:off x="6394026" y="5310294"/>
            <a:ext cx="758615" cy="400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16"/>
                  <a:pt x="10800" y="19849"/>
                </a:cubicBezTo>
                <a:lnTo>
                  <a:pt x="10800" y="12551"/>
                </a:lnTo>
                <a:cubicBezTo>
                  <a:pt x="10800" y="11584"/>
                  <a:pt x="5965" y="10800"/>
                  <a:pt x="0" y="10800"/>
                </a:cubicBezTo>
                <a:cubicBezTo>
                  <a:pt x="5965" y="10800"/>
                  <a:pt x="10800" y="10016"/>
                  <a:pt x="10800" y="9049"/>
                </a:cubicBezTo>
                <a:lnTo>
                  <a:pt x="10800" y="1751"/>
                </a:lnTo>
                <a:cubicBezTo>
                  <a:pt x="10800" y="784"/>
                  <a:pt x="15635" y="0"/>
                  <a:pt x="21600" y="0"/>
                </a:cubicBezTo>
              </a:path>
            </a:pathLst>
          </a:custGeom>
          <a:ln w="12700">
            <a:solidFill>
              <a:srgbClr val="DBE1D3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5310293" y="7694507"/>
            <a:ext cx="3142828" cy="594306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3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Accuracy 100%</a:t>
            </a:r>
          </a:p>
        </p:txBody>
      </p:sp>
      <p:pic>
        <p:nvPicPr>
          <p:cNvPr id="197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7519" y="8994986"/>
            <a:ext cx="5960536" cy="524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6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21 WD &amp;  193 non-WD ALF</a:t>
            </a:r>
          </a:p>
          <a:p>
            <a:pPr lvl="1">
              <a:spcBef>
                <a:spcPts val="400"/>
              </a:spcBef>
              <a:buClr>
                <a:srgbClr val="D5903E"/>
              </a:buClr>
            </a:pPr>
            <a:r>
              <a:t>SAP:Bil ratio &lt;2: 	False + in 31%</a:t>
            </a:r>
          </a:p>
          <a:p>
            <a:pPr lvl="1">
              <a:spcBef>
                <a:spcPts val="400"/>
              </a:spcBef>
              <a:buClr>
                <a:srgbClr val="D5903E"/>
              </a:buClr>
            </a:pPr>
            <a:r>
              <a:t>AST:ALT ratio &gt;4: 	False + in 43%</a:t>
            </a:r>
            <a:br/>
            <a:r>
              <a:t>	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183436">
              <a:defRPr sz="4550" spc="-126">
                <a:ln w="3680">
                  <a:solidFill>
                    <a:srgbClr val="373030">
                      <a:alpha val="25000"/>
                    </a:srgbClr>
                  </a:solidFill>
                </a:ln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Failure of biochemical indices to diagnose WD in fulminant setting</a:t>
            </a:r>
          </a:p>
        </p:txBody>
      </p:sp>
      <p:sp>
        <p:nvSpPr>
          <p:cNvPr id="201" name="Shape 201"/>
          <p:cNvSpPr/>
          <p:nvPr/>
        </p:nvSpPr>
        <p:spPr>
          <a:xfrm>
            <a:off x="6314516" y="8453120"/>
            <a:ext cx="5981128" cy="4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Sallie R et al.  Hepatology 1992; 16: 1206-1211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Custom</PresentationFormat>
  <Paragraphs>244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Constantia</vt:lpstr>
      <vt:lpstr>Helvetica</vt:lpstr>
      <vt:lpstr>Helvetica Light</vt:lpstr>
      <vt:lpstr>Helvetica Neue</vt:lpstr>
      <vt:lpstr>Times</vt:lpstr>
      <vt:lpstr>Times New Roman</vt:lpstr>
      <vt:lpstr>Wingdings</vt:lpstr>
      <vt:lpstr>White</vt:lpstr>
      <vt:lpstr>PowerPoint Presentation</vt:lpstr>
      <vt:lpstr>Wilsonian Crisis</vt:lpstr>
      <vt:lpstr>What is Wilsonian Crisis/ Fulminant WD ?   Pathogenesis of FWD? Diagnostic criteria of FWD Prognostic indicies: ILBS data  Treatment Modalities available  ILBS data on HVPE </vt:lpstr>
      <vt:lpstr>PowerPoint Presentation</vt:lpstr>
      <vt:lpstr>PowerPoint Presentation</vt:lpstr>
      <vt:lpstr>PowerPoint Presentation</vt:lpstr>
      <vt:lpstr>Fulminant Wilson</vt:lpstr>
      <vt:lpstr>PowerPoint Presentation</vt:lpstr>
      <vt:lpstr>Failure of biochemical indices to diagnose WD in fulminant setting</vt:lpstr>
      <vt:lpstr>PowerPoint Presentation</vt:lpstr>
      <vt:lpstr>PowerPoint Presentation</vt:lpstr>
      <vt:lpstr>Hemolysis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HVPE in children - ILBS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</cp:lastModifiedBy>
  <cp:revision>1</cp:revision>
  <dcterms:modified xsi:type="dcterms:W3CDTF">2017-03-25T09:15:07Z</dcterms:modified>
</cp:coreProperties>
</file>